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8" r:id="rId5"/>
    <p:sldId id="263" r:id="rId6"/>
    <p:sldId id="264" r:id="rId7"/>
    <p:sldId id="265" r:id="rId8"/>
    <p:sldId id="266" r:id="rId9"/>
    <p:sldId id="267" r:id="rId10"/>
    <p:sldId id="273" r:id="rId11"/>
    <p:sldId id="269" r:id="rId12"/>
    <p:sldId id="270" r:id="rId13"/>
    <p:sldId id="271" r:id="rId14"/>
    <p:sldId id="272" r:id="rId15"/>
    <p:sldId id="276" r:id="rId16"/>
    <p:sldId id="280" r:id="rId17"/>
    <p:sldId id="274" r:id="rId18"/>
    <p:sldId id="281" r:id="rId19"/>
    <p:sldId id="277" r:id="rId20"/>
    <p:sldId id="282" r:id="rId21"/>
    <p:sldId id="283" r:id="rId22"/>
    <p:sldId id="284" r:id="rId23"/>
    <p:sldId id="279" r:id="rId2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7" autoAdjust="0"/>
    <p:restoredTop sz="94660"/>
  </p:normalViewPr>
  <p:slideViewPr>
    <p:cSldViewPr>
      <p:cViewPr varScale="1">
        <p:scale>
          <a:sx n="110" d="100"/>
          <a:sy n="110" d="100"/>
        </p:scale>
        <p:origin x="163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1EBED-C899-4D1F-B568-1BCE39E6FBFB}" type="datetimeFigureOut">
              <a:rPr lang="de-DE" smtClean="0"/>
              <a:pPr/>
              <a:t>30.03.2017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C78C9-637D-425B-A9F0-08FF385AC43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2id.com/learn/openid-connect" TargetMode="External"/><Relationship Id="rId2" Type="http://schemas.openxmlformats.org/officeDocument/2006/relationships/hyperlink" Target="https://tools.ietf.org/html/rfc674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microsoft.com/de-de/azure/active-directory/develop/active-directory-devquickstarts-webapp-dotnet" TargetMode="External"/><Relationship Id="rId5" Type="http://schemas.openxmlformats.org/officeDocument/2006/relationships/hyperlink" Target="https://auth0.com/" TargetMode="External"/><Relationship Id="rId4" Type="http://schemas.openxmlformats.org/officeDocument/2006/relationships/hyperlink" Target="https://github.com/IdentityModel/IdentityModel.OidcClient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9600" dirty="0" err="1">
                <a:solidFill>
                  <a:srgbClr val="0070C0"/>
                </a:solidFill>
              </a:rPr>
              <a:t>OAuth</a:t>
            </a:r>
            <a:r>
              <a:rPr lang="de-DE" sz="9600" dirty="0">
                <a:solidFill>
                  <a:srgbClr val="0070C0"/>
                </a:solidFill>
              </a:rPr>
              <a:t> 2.0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Ralf Hoffmann</a:t>
            </a:r>
          </a:p>
          <a:p>
            <a:r>
              <a:rPr lang="de-DE" sz="2400" dirty="0"/>
              <a:t>03 / 2017</a:t>
            </a:r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827584" y="6525344"/>
            <a:ext cx="8316416" cy="332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1200" dirty="0" smtClean="0">
                <a:solidFill>
                  <a:schemeClr val="accent1"/>
                </a:solidFill>
              </a:rPr>
              <a:t>ralf.hoffmann@gmx.de</a:t>
            </a:r>
            <a:endParaRPr lang="de-DE" sz="1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Was ist ein „Access Token“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85000" lnSpcReduction="20000"/>
          </a:bodyPr>
          <a:lstStyle/>
          <a:p>
            <a:r>
              <a:rPr lang="de-DE" dirty="0">
                <a:solidFill>
                  <a:schemeClr val="accent6"/>
                </a:solidFill>
              </a:rPr>
              <a:t>Zugriffsberechtigung</a:t>
            </a:r>
          </a:p>
          <a:p>
            <a:pPr lvl="1"/>
            <a:r>
              <a:rPr lang="de-DE" dirty="0"/>
              <a:t>Wie </a:t>
            </a:r>
            <a:r>
              <a:rPr lang="de-DE" dirty="0" smtClean="0"/>
              <a:t>Geld / </a:t>
            </a:r>
            <a:r>
              <a:rPr lang="de-DE" u="sng" dirty="0" smtClean="0"/>
              <a:t>Scheck</a:t>
            </a:r>
            <a:r>
              <a:rPr lang="de-DE" dirty="0"/>
              <a:t/>
            </a:r>
            <a:br>
              <a:rPr lang="de-DE" dirty="0"/>
            </a:br>
            <a:endParaRPr lang="de-DE" dirty="0">
              <a:solidFill>
                <a:schemeClr val="accent6"/>
              </a:solidFill>
            </a:endParaRPr>
          </a:p>
          <a:p>
            <a:r>
              <a:rPr lang="de-DE" dirty="0">
                <a:solidFill>
                  <a:schemeClr val="accent6"/>
                </a:solidFill>
              </a:rPr>
              <a:t>Begrenzte Lebensdauer</a:t>
            </a:r>
          </a:p>
          <a:p>
            <a:pPr lvl="1"/>
            <a:r>
              <a:rPr lang="de-DE" dirty="0"/>
              <a:t>Evtl. „Refresh“ Token -&gt; neues Access Token</a:t>
            </a:r>
            <a:br>
              <a:rPr lang="de-DE" dirty="0"/>
            </a:br>
            <a:endParaRPr lang="de-DE" dirty="0"/>
          </a:p>
          <a:p>
            <a:r>
              <a:rPr lang="de-DE" dirty="0">
                <a:solidFill>
                  <a:schemeClr val="accent6"/>
                </a:solidFill>
              </a:rPr>
              <a:t>Eingeschränkter </a:t>
            </a:r>
            <a:r>
              <a:rPr lang="de-DE" dirty="0" err="1">
                <a:solidFill>
                  <a:schemeClr val="accent6"/>
                </a:solidFill>
              </a:rPr>
              <a:t>Scope</a:t>
            </a:r>
            <a:endParaRPr lang="de-DE" dirty="0">
              <a:solidFill>
                <a:schemeClr val="accent6"/>
              </a:solidFill>
            </a:endParaRPr>
          </a:p>
          <a:p>
            <a:pPr lvl="1"/>
            <a:r>
              <a:rPr lang="de-DE" dirty="0"/>
              <a:t>Z.B. nur Fotos, kein Kalender</a:t>
            </a:r>
            <a:br>
              <a:rPr lang="de-DE" dirty="0"/>
            </a:br>
            <a:endParaRPr lang="de-DE" dirty="0"/>
          </a:p>
          <a:p>
            <a:r>
              <a:rPr lang="de-DE" dirty="0" err="1">
                <a:solidFill>
                  <a:schemeClr val="accent6"/>
                </a:solidFill>
              </a:rPr>
              <a:t>Revoke</a:t>
            </a:r>
            <a:endParaRPr lang="de-DE" dirty="0">
              <a:solidFill>
                <a:schemeClr val="accent6"/>
              </a:solidFill>
            </a:endParaRPr>
          </a:p>
          <a:p>
            <a:pPr lvl="1"/>
            <a:r>
              <a:rPr lang="de-DE" dirty="0"/>
              <a:t>Token für ungültig </a:t>
            </a:r>
            <a:r>
              <a:rPr lang="de-DE" dirty="0" smtClean="0"/>
              <a:t>erklären</a:t>
            </a:r>
          </a:p>
          <a:p>
            <a:pPr lvl="1"/>
            <a:endParaRPr lang="de-DE" dirty="0" smtClean="0"/>
          </a:p>
          <a:p>
            <a:r>
              <a:rPr lang="de-DE" dirty="0" smtClean="0">
                <a:solidFill>
                  <a:schemeClr val="accent6"/>
                </a:solidFill>
              </a:rPr>
              <a:t>Inhalt des Tokens</a:t>
            </a:r>
          </a:p>
          <a:p>
            <a:pPr lvl="1"/>
            <a:r>
              <a:rPr lang="de-DE" dirty="0" smtClean="0"/>
              <a:t>Undefiniert!</a:t>
            </a:r>
            <a:br>
              <a:rPr lang="de-DE" dirty="0" smtClean="0"/>
            </a:br>
            <a:endParaRPr lang="de-DE" dirty="0" smtClean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368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Alternativer Prozess 4"/>
          <p:cNvSpPr/>
          <p:nvPr/>
        </p:nvSpPr>
        <p:spPr>
          <a:xfrm>
            <a:off x="251520" y="5449640"/>
            <a:ext cx="8817983" cy="1363736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1823"/>
            <a:ext cx="1152128" cy="1152128"/>
          </a:xfrm>
          <a:prstGeom prst="rect">
            <a:avLst/>
          </a:prstGeom>
          <a:noFill/>
        </p:spPr>
      </p:pic>
      <p:pic>
        <p:nvPicPr>
          <p:cNvPr id="7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1864"/>
            <a:ext cx="1728192" cy="938984"/>
          </a:xfrm>
          <a:prstGeom prst="rect">
            <a:avLst/>
          </a:prstGeom>
          <a:noFill/>
        </p:spPr>
      </p:pic>
      <p:sp>
        <p:nvSpPr>
          <p:cNvPr id="8" name="Textfeld 7"/>
          <p:cNvSpPr txBox="1"/>
          <p:nvPr/>
        </p:nvSpPr>
        <p:spPr>
          <a:xfrm>
            <a:off x="3378019" y="1921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Client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PhotoBox</a:t>
            </a:r>
            <a:r>
              <a:rPr lang="de-DE" sz="1600" dirty="0"/>
              <a:t>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69303" y="18750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Resource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 Drive)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18750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Ralf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Resource</a:t>
            </a:r>
            <a:r>
              <a:rPr lang="de-DE" sz="1600" dirty="0"/>
              <a:t> </a:t>
            </a:r>
            <a:r>
              <a:rPr lang="de-DE" sz="1600" dirty="0" err="1"/>
              <a:t>Owner</a:t>
            </a:r>
            <a:r>
              <a:rPr lang="de-DE" sz="1600" dirty="0"/>
              <a:t>)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516814" y="1456418"/>
            <a:ext cx="3758580" cy="558315"/>
          </a:xfrm>
          <a:prstGeom prst="rightArrow">
            <a:avLst>
              <a:gd name="adj1" fmla="val 68897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Fotos drucken von Google Drive</a:t>
            </a:r>
          </a:p>
        </p:txBody>
      </p:sp>
      <p:sp>
        <p:nvSpPr>
          <p:cNvPr id="12" name="Rechteck 11"/>
          <p:cNvSpPr/>
          <p:nvPr/>
        </p:nvSpPr>
        <p:spPr>
          <a:xfrm>
            <a:off x="4297467" y="836712"/>
            <a:ext cx="147000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8820472" y="836712"/>
            <a:ext cx="136682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70708" y="1700808"/>
            <a:ext cx="120728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/>
          <p:cNvSpPr/>
          <p:nvPr/>
        </p:nvSpPr>
        <p:spPr>
          <a:xfrm flipH="1">
            <a:off x="370708" y="2115515"/>
            <a:ext cx="3921140" cy="1077015"/>
          </a:xfrm>
          <a:prstGeom prst="rightArrow">
            <a:avLst>
              <a:gd name="adj1" fmla="val 83681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An </a:t>
            </a:r>
            <a:r>
              <a:rPr lang="de-DE" sz="1600" b="1" u="sng" dirty="0"/>
              <a:t>Browser</a:t>
            </a:r>
            <a:r>
              <a:rPr lang="de-DE" sz="1600" dirty="0"/>
              <a:t>: Öffne Google Login.</a:t>
            </a:r>
          </a:p>
          <a:p>
            <a:pPr algn="ctr"/>
            <a:r>
              <a:rPr lang="de-DE" sz="1600" dirty="0"/>
              <a:t>Für: </a:t>
            </a:r>
            <a:r>
              <a:rPr lang="de-DE" sz="1600" dirty="0" err="1"/>
              <a:t>Photobox</a:t>
            </a:r>
            <a:r>
              <a:rPr lang="de-DE" sz="1600" dirty="0"/>
              <a:t> - Fotos - </a:t>
            </a:r>
            <a:r>
              <a:rPr lang="de-DE" sz="1600" i="1" dirty="0">
                <a:solidFill>
                  <a:srgbClr val="FF0000"/>
                </a:solidFill>
              </a:rPr>
              <a:t>Code</a:t>
            </a:r>
          </a:p>
          <a:p>
            <a:pPr algn="ctr"/>
            <a:r>
              <a:rPr lang="de-DE" sz="1600" dirty="0"/>
              <a:t>Nach Login: Leite um auf </a:t>
            </a:r>
            <a:r>
              <a:rPr lang="de-DE" sz="1600" dirty="0" err="1"/>
              <a:t>Photobox</a:t>
            </a:r>
            <a:endParaRPr lang="de-DE" sz="16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78476" y="174705"/>
            <a:ext cx="192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Authorization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41506" y="836712"/>
            <a:ext cx="137688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rechts 17"/>
          <p:cNvSpPr/>
          <p:nvPr/>
        </p:nvSpPr>
        <p:spPr>
          <a:xfrm>
            <a:off x="539552" y="3212976"/>
            <a:ext cx="5899292" cy="426991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   für: </a:t>
            </a:r>
            <a:r>
              <a:rPr lang="de-DE" sz="1600" b="1" dirty="0" err="1"/>
              <a:t>Photobox</a:t>
            </a:r>
            <a:r>
              <a:rPr lang="de-DE" sz="1600" dirty="0"/>
              <a:t>,    Berechtigung: </a:t>
            </a:r>
            <a:r>
              <a:rPr lang="de-DE" sz="1600" b="1" dirty="0"/>
              <a:t>Fotos</a:t>
            </a:r>
          </a:p>
        </p:txBody>
      </p:sp>
      <p:sp>
        <p:nvSpPr>
          <p:cNvPr id="20" name="Pfeil nach rechts 19"/>
          <p:cNvSpPr/>
          <p:nvPr/>
        </p:nvSpPr>
        <p:spPr>
          <a:xfrm>
            <a:off x="551783" y="4611721"/>
            <a:ext cx="3744415" cy="401455"/>
          </a:xfrm>
          <a:prstGeom prst="rightArrow">
            <a:avLst>
              <a:gd name="adj1" fmla="val 7911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Empfangener </a:t>
            </a:r>
            <a:r>
              <a:rPr lang="de-DE" sz="1600" b="1" dirty="0"/>
              <a:t>Code</a:t>
            </a:r>
          </a:p>
        </p:txBody>
      </p:sp>
      <p:sp>
        <p:nvSpPr>
          <p:cNvPr id="21" name="Pfeil nach rechts 20"/>
          <p:cNvSpPr/>
          <p:nvPr/>
        </p:nvSpPr>
        <p:spPr>
          <a:xfrm>
            <a:off x="4452987" y="4653136"/>
            <a:ext cx="2016224" cy="397168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Empfangener </a:t>
            </a:r>
            <a:r>
              <a:rPr lang="de-DE" sz="1600" b="1" dirty="0"/>
              <a:t>Code</a:t>
            </a:r>
          </a:p>
        </p:txBody>
      </p:sp>
      <p:sp>
        <p:nvSpPr>
          <p:cNvPr id="22" name="Pfeil nach rechts 21"/>
          <p:cNvSpPr/>
          <p:nvPr/>
        </p:nvSpPr>
        <p:spPr>
          <a:xfrm flipH="1">
            <a:off x="4435864" y="5085184"/>
            <a:ext cx="1998045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4442752" y="5525629"/>
            <a:ext cx="4369117" cy="423651"/>
          </a:xfrm>
          <a:prstGeom prst="rightArrow">
            <a:avLst>
              <a:gd name="adj1" fmla="val 7159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2" name="Pfeil nach links und rechts 1"/>
          <p:cNvSpPr/>
          <p:nvPr/>
        </p:nvSpPr>
        <p:spPr>
          <a:xfrm>
            <a:off x="507390" y="3701928"/>
            <a:ext cx="5952708" cy="879200"/>
          </a:xfrm>
          <a:prstGeom prst="leftRightArrow">
            <a:avLst>
              <a:gd name="adj1" fmla="val 84774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Page</a:t>
            </a:r>
          </a:p>
          <a:p>
            <a:pPr algn="ctr"/>
            <a:r>
              <a:rPr lang="de-DE" sz="1600" dirty="0"/>
              <a:t>Nach Login an </a:t>
            </a:r>
            <a:r>
              <a:rPr lang="de-DE" sz="1600" b="1" u="sng" dirty="0"/>
              <a:t>Browser</a:t>
            </a:r>
            <a:r>
              <a:rPr lang="de-DE" sz="1600" dirty="0"/>
              <a:t>: </a:t>
            </a:r>
          </a:p>
          <a:p>
            <a:pPr algn="ctr"/>
            <a:r>
              <a:rPr lang="de-DE" sz="1600" dirty="0"/>
              <a:t>Öffne </a:t>
            </a:r>
            <a:r>
              <a:rPr lang="de-DE" sz="1600" dirty="0" err="1"/>
              <a:t>Photobox</a:t>
            </a:r>
            <a:r>
              <a:rPr lang="de-DE" sz="1600" dirty="0"/>
              <a:t> Seite mit </a:t>
            </a:r>
            <a:r>
              <a:rPr lang="de-DE" sz="1600" b="1" dirty="0">
                <a:solidFill>
                  <a:srgbClr val="FF0000"/>
                </a:solidFill>
              </a:rPr>
              <a:t>Code</a:t>
            </a:r>
            <a:endParaRPr lang="de-DE" sz="1600" dirty="0">
              <a:solidFill>
                <a:srgbClr val="FF0000"/>
              </a:solidFill>
            </a:endParaRPr>
          </a:p>
        </p:txBody>
      </p:sp>
      <p:sp>
        <p:nvSpPr>
          <p:cNvPr id="3" name="Pfeil nach links und rechts 2"/>
          <p:cNvSpPr/>
          <p:nvPr/>
        </p:nvSpPr>
        <p:spPr>
          <a:xfrm>
            <a:off x="6627310" y="5949280"/>
            <a:ext cx="2193162" cy="360040"/>
          </a:xfrm>
          <a:prstGeom prst="leftRightArrow">
            <a:avLst>
              <a:gd name="adj1" fmla="val 81099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/>
              <a:t>Validate</a:t>
            </a:r>
            <a:endParaRPr lang="de-DE" dirty="0"/>
          </a:p>
        </p:txBody>
      </p:sp>
      <p:sp>
        <p:nvSpPr>
          <p:cNvPr id="26" name="Pfeil nach rechts 25"/>
          <p:cNvSpPr/>
          <p:nvPr/>
        </p:nvSpPr>
        <p:spPr>
          <a:xfrm flipH="1">
            <a:off x="4450086" y="6359571"/>
            <a:ext cx="4366084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27" name="Pfeil nach rechts 26"/>
          <p:cNvSpPr/>
          <p:nvPr/>
        </p:nvSpPr>
        <p:spPr>
          <a:xfrm flipH="1">
            <a:off x="491436" y="6359571"/>
            <a:ext cx="3792532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32" name="Flussdiagramm: Alternativer Prozess 31"/>
          <p:cNvSpPr/>
          <p:nvPr/>
        </p:nvSpPr>
        <p:spPr>
          <a:xfrm rot="1017475">
            <a:off x="4988692" y="1344800"/>
            <a:ext cx="4065455" cy="1224136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„</a:t>
            </a:r>
            <a:r>
              <a:rPr lang="de-DE" sz="2400" dirty="0" err="1"/>
              <a:t>Authorization</a:t>
            </a:r>
            <a:r>
              <a:rPr lang="de-DE" sz="2400" dirty="0"/>
              <a:t> Code Grant“</a:t>
            </a:r>
          </a:p>
        </p:txBody>
      </p:sp>
    </p:spTree>
    <p:extLst>
      <p:ext uri="{BB962C8B-B14F-4D97-AF65-F5344CB8AC3E}">
        <p14:creationId xmlns:p14="http://schemas.microsoft.com/office/powerpoint/2010/main" val="14691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Alternativer Prozess 4"/>
          <p:cNvSpPr/>
          <p:nvPr/>
        </p:nvSpPr>
        <p:spPr>
          <a:xfrm>
            <a:off x="251520" y="5090526"/>
            <a:ext cx="8817983" cy="1722850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1823"/>
            <a:ext cx="1152128" cy="1152128"/>
          </a:xfrm>
          <a:prstGeom prst="rect">
            <a:avLst/>
          </a:prstGeom>
          <a:noFill/>
        </p:spPr>
      </p:pic>
      <p:pic>
        <p:nvPicPr>
          <p:cNvPr id="7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1864"/>
            <a:ext cx="1728192" cy="938984"/>
          </a:xfrm>
          <a:prstGeom prst="rect">
            <a:avLst/>
          </a:prstGeom>
          <a:noFill/>
        </p:spPr>
      </p:pic>
      <p:sp>
        <p:nvSpPr>
          <p:cNvPr id="8" name="Textfeld 7"/>
          <p:cNvSpPr txBox="1"/>
          <p:nvPr/>
        </p:nvSpPr>
        <p:spPr>
          <a:xfrm>
            <a:off x="3378019" y="1921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Client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PhotoBox</a:t>
            </a:r>
            <a:r>
              <a:rPr lang="de-DE" sz="1600" dirty="0"/>
              <a:t>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69303" y="18750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Resource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 Drive)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18750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Ralf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Resource</a:t>
            </a:r>
            <a:r>
              <a:rPr lang="de-DE" sz="1600" dirty="0"/>
              <a:t> </a:t>
            </a:r>
            <a:r>
              <a:rPr lang="de-DE" sz="1600" dirty="0" err="1"/>
              <a:t>Owner</a:t>
            </a:r>
            <a:r>
              <a:rPr lang="de-DE" sz="1600" dirty="0"/>
              <a:t>)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516814" y="1456418"/>
            <a:ext cx="3758580" cy="558315"/>
          </a:xfrm>
          <a:prstGeom prst="rightArrow">
            <a:avLst>
              <a:gd name="adj1" fmla="val 68897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Fotos drucken von Google Drive</a:t>
            </a:r>
          </a:p>
        </p:txBody>
      </p:sp>
      <p:sp>
        <p:nvSpPr>
          <p:cNvPr id="12" name="Rechteck 11"/>
          <p:cNvSpPr/>
          <p:nvPr/>
        </p:nvSpPr>
        <p:spPr>
          <a:xfrm>
            <a:off x="4297467" y="836712"/>
            <a:ext cx="147000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8820472" y="836712"/>
            <a:ext cx="136682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70708" y="1700808"/>
            <a:ext cx="120728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/>
          <p:cNvSpPr/>
          <p:nvPr/>
        </p:nvSpPr>
        <p:spPr>
          <a:xfrm flipH="1">
            <a:off x="370708" y="2115515"/>
            <a:ext cx="3921140" cy="1077015"/>
          </a:xfrm>
          <a:prstGeom prst="rightArrow">
            <a:avLst>
              <a:gd name="adj1" fmla="val 83681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An </a:t>
            </a:r>
            <a:r>
              <a:rPr lang="de-DE" sz="1600" b="1" u="sng" dirty="0"/>
              <a:t>Browser</a:t>
            </a:r>
            <a:r>
              <a:rPr lang="de-DE" sz="1600" dirty="0"/>
              <a:t>: Öffne Google Login.</a:t>
            </a:r>
          </a:p>
          <a:p>
            <a:pPr algn="ctr"/>
            <a:r>
              <a:rPr lang="de-DE" sz="1600" dirty="0"/>
              <a:t>Für: </a:t>
            </a:r>
            <a:r>
              <a:rPr lang="de-DE" sz="1600" dirty="0" err="1"/>
              <a:t>Photobox</a:t>
            </a:r>
            <a:r>
              <a:rPr lang="de-DE" sz="1600" dirty="0"/>
              <a:t> - Fotos – </a:t>
            </a:r>
            <a:r>
              <a:rPr lang="de-DE" sz="1600" i="1" dirty="0">
                <a:solidFill>
                  <a:srgbClr val="FF0000"/>
                </a:solidFill>
              </a:rPr>
              <a:t>Access Token</a:t>
            </a:r>
          </a:p>
          <a:p>
            <a:pPr algn="ctr"/>
            <a:r>
              <a:rPr lang="de-DE" sz="1600" dirty="0"/>
              <a:t>Nach Login: Leite um auf </a:t>
            </a:r>
            <a:r>
              <a:rPr lang="de-DE" sz="1600" dirty="0" err="1"/>
              <a:t>Photobox</a:t>
            </a:r>
            <a:endParaRPr lang="de-DE" sz="16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78476" y="174705"/>
            <a:ext cx="192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Authorization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41506" y="836712"/>
            <a:ext cx="137688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rechts 17"/>
          <p:cNvSpPr/>
          <p:nvPr/>
        </p:nvSpPr>
        <p:spPr>
          <a:xfrm>
            <a:off x="539552" y="3212976"/>
            <a:ext cx="5899292" cy="426991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   für: </a:t>
            </a:r>
            <a:r>
              <a:rPr lang="de-DE" sz="1600" b="1" dirty="0" err="1"/>
              <a:t>Photobox</a:t>
            </a:r>
            <a:r>
              <a:rPr lang="de-DE" sz="1600" dirty="0"/>
              <a:t>,    Berechtigung: </a:t>
            </a:r>
            <a:r>
              <a:rPr lang="de-DE" sz="1600" b="1" dirty="0"/>
              <a:t>Fotos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516814" y="5525629"/>
            <a:ext cx="8295055" cy="423651"/>
          </a:xfrm>
          <a:prstGeom prst="rightArrow">
            <a:avLst>
              <a:gd name="adj1" fmla="val 7159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2" name="Pfeil nach links und rechts 1"/>
          <p:cNvSpPr/>
          <p:nvPr/>
        </p:nvSpPr>
        <p:spPr>
          <a:xfrm>
            <a:off x="507390" y="3701928"/>
            <a:ext cx="5952708" cy="879200"/>
          </a:xfrm>
          <a:prstGeom prst="leftRightArrow">
            <a:avLst>
              <a:gd name="adj1" fmla="val 84774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Page</a:t>
            </a:r>
          </a:p>
          <a:p>
            <a:pPr algn="ctr"/>
            <a:r>
              <a:rPr lang="de-DE" sz="1600" dirty="0"/>
              <a:t>Nach Login an </a:t>
            </a:r>
            <a:r>
              <a:rPr lang="de-DE" sz="1600" b="1" u="sng" dirty="0"/>
              <a:t>Browser</a:t>
            </a:r>
            <a:r>
              <a:rPr lang="de-DE" sz="1600" dirty="0"/>
              <a:t>: </a:t>
            </a:r>
          </a:p>
          <a:p>
            <a:pPr algn="ctr"/>
            <a:r>
              <a:rPr lang="de-DE" sz="1600" dirty="0"/>
              <a:t>Öffne </a:t>
            </a:r>
            <a:r>
              <a:rPr lang="de-DE" sz="1600" dirty="0" err="1"/>
              <a:t>Photobox</a:t>
            </a:r>
            <a:r>
              <a:rPr lang="de-DE" sz="1600" dirty="0"/>
              <a:t> Seite mit </a:t>
            </a:r>
            <a:r>
              <a:rPr lang="de-DE" sz="1600" b="1" dirty="0">
                <a:solidFill>
                  <a:srgbClr val="FF0000"/>
                </a:solidFill>
              </a:rPr>
              <a:t>Access Token</a:t>
            </a:r>
            <a:endParaRPr lang="de-DE" sz="1600" dirty="0">
              <a:solidFill>
                <a:srgbClr val="FF0000"/>
              </a:solidFill>
            </a:endParaRPr>
          </a:p>
        </p:txBody>
      </p:sp>
      <p:sp>
        <p:nvSpPr>
          <p:cNvPr id="3" name="Pfeil nach links und rechts 2"/>
          <p:cNvSpPr/>
          <p:nvPr/>
        </p:nvSpPr>
        <p:spPr>
          <a:xfrm>
            <a:off x="6627310" y="5949280"/>
            <a:ext cx="2193162" cy="360040"/>
          </a:xfrm>
          <a:prstGeom prst="leftRightArrow">
            <a:avLst>
              <a:gd name="adj1" fmla="val 81099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/>
              <a:t>Validate</a:t>
            </a:r>
            <a:endParaRPr lang="de-DE" dirty="0"/>
          </a:p>
        </p:txBody>
      </p:sp>
      <p:sp>
        <p:nvSpPr>
          <p:cNvPr id="26" name="Pfeil nach rechts 25"/>
          <p:cNvSpPr/>
          <p:nvPr/>
        </p:nvSpPr>
        <p:spPr>
          <a:xfrm flipH="1">
            <a:off x="500039" y="6359571"/>
            <a:ext cx="8316131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32" name="Flussdiagramm: Alternativer Prozess 31"/>
          <p:cNvSpPr/>
          <p:nvPr/>
        </p:nvSpPr>
        <p:spPr>
          <a:xfrm rot="1017475">
            <a:off x="4988692" y="1344800"/>
            <a:ext cx="4065455" cy="1224136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„</a:t>
            </a:r>
            <a:r>
              <a:rPr lang="de-DE" sz="2400" dirty="0" err="1"/>
              <a:t>Implicit</a:t>
            </a:r>
            <a:r>
              <a:rPr lang="de-DE" sz="2400" dirty="0"/>
              <a:t> Grant“</a:t>
            </a:r>
          </a:p>
        </p:txBody>
      </p:sp>
    </p:spTree>
    <p:extLst>
      <p:ext uri="{BB962C8B-B14F-4D97-AF65-F5344CB8AC3E}">
        <p14:creationId xmlns:p14="http://schemas.microsoft.com/office/powerpoint/2010/main" val="340728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Alternativer Prozess 4"/>
          <p:cNvSpPr/>
          <p:nvPr/>
        </p:nvSpPr>
        <p:spPr>
          <a:xfrm>
            <a:off x="251520" y="4581128"/>
            <a:ext cx="8817983" cy="2232248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1823"/>
            <a:ext cx="1152128" cy="1152128"/>
          </a:xfrm>
          <a:prstGeom prst="rect">
            <a:avLst/>
          </a:prstGeom>
          <a:noFill/>
        </p:spPr>
      </p:pic>
      <p:pic>
        <p:nvPicPr>
          <p:cNvPr id="7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1864"/>
            <a:ext cx="1728192" cy="938984"/>
          </a:xfrm>
          <a:prstGeom prst="rect">
            <a:avLst/>
          </a:prstGeom>
          <a:noFill/>
        </p:spPr>
      </p:pic>
      <p:sp>
        <p:nvSpPr>
          <p:cNvPr id="8" name="Textfeld 7"/>
          <p:cNvSpPr txBox="1"/>
          <p:nvPr/>
        </p:nvSpPr>
        <p:spPr>
          <a:xfrm>
            <a:off x="3378019" y="1921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Client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PhotoBox</a:t>
            </a:r>
            <a:r>
              <a:rPr lang="de-DE" sz="1600" dirty="0"/>
              <a:t>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69303" y="18750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Resource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 Drive)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18750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Ralf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Resource</a:t>
            </a:r>
            <a:r>
              <a:rPr lang="de-DE" sz="1600" dirty="0"/>
              <a:t> </a:t>
            </a:r>
            <a:r>
              <a:rPr lang="de-DE" sz="1600" dirty="0" err="1"/>
              <a:t>Owner</a:t>
            </a:r>
            <a:r>
              <a:rPr lang="de-DE" sz="1600" dirty="0"/>
              <a:t>)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516814" y="1456418"/>
            <a:ext cx="3758580" cy="558315"/>
          </a:xfrm>
          <a:prstGeom prst="rightArrow">
            <a:avLst>
              <a:gd name="adj1" fmla="val 68897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Fotos drucken von Google Drive</a:t>
            </a:r>
          </a:p>
        </p:txBody>
      </p:sp>
      <p:sp>
        <p:nvSpPr>
          <p:cNvPr id="12" name="Rechteck 11"/>
          <p:cNvSpPr/>
          <p:nvPr/>
        </p:nvSpPr>
        <p:spPr>
          <a:xfrm>
            <a:off x="4297467" y="836712"/>
            <a:ext cx="147000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8820472" y="836712"/>
            <a:ext cx="136682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70708" y="1700808"/>
            <a:ext cx="120728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/>
          <p:cNvSpPr/>
          <p:nvPr/>
        </p:nvSpPr>
        <p:spPr>
          <a:xfrm flipH="1">
            <a:off x="370708" y="2115515"/>
            <a:ext cx="3921140" cy="427595"/>
          </a:xfrm>
          <a:prstGeom prst="rightArrow">
            <a:avLst>
              <a:gd name="adj1" fmla="val 83681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Seite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5178476" y="174705"/>
            <a:ext cx="192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Authorization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41506" y="836712"/>
            <a:ext cx="137688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rechts 17"/>
          <p:cNvSpPr/>
          <p:nvPr/>
        </p:nvSpPr>
        <p:spPr>
          <a:xfrm>
            <a:off x="4442752" y="2543110"/>
            <a:ext cx="1996092" cy="840193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Username / </a:t>
            </a:r>
            <a:r>
              <a:rPr lang="de-DE" sz="1600" dirty="0" err="1"/>
              <a:t>Pwd</a:t>
            </a:r>
            <a:r>
              <a:rPr lang="de-DE" sz="1600" dirty="0"/>
              <a:t>    </a:t>
            </a:r>
            <a:r>
              <a:rPr lang="de-DE" sz="1600" b="1" dirty="0" err="1"/>
              <a:t>Photobox</a:t>
            </a:r>
            <a:r>
              <a:rPr lang="de-DE" sz="1600" dirty="0"/>
              <a:t>, </a:t>
            </a:r>
            <a:r>
              <a:rPr lang="de-DE" sz="1600" b="1" dirty="0"/>
              <a:t>Fotos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4442752" y="5157192"/>
            <a:ext cx="4369117" cy="423651"/>
          </a:xfrm>
          <a:prstGeom prst="rightArrow">
            <a:avLst>
              <a:gd name="adj1" fmla="val 7159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3" name="Pfeil nach links und rechts 2"/>
          <p:cNvSpPr/>
          <p:nvPr/>
        </p:nvSpPr>
        <p:spPr>
          <a:xfrm>
            <a:off x="6627310" y="5580843"/>
            <a:ext cx="2193162" cy="360040"/>
          </a:xfrm>
          <a:prstGeom prst="leftRightArrow">
            <a:avLst>
              <a:gd name="adj1" fmla="val 81099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/>
              <a:t>Validate</a:t>
            </a:r>
            <a:endParaRPr lang="de-DE" dirty="0"/>
          </a:p>
        </p:txBody>
      </p:sp>
      <p:sp>
        <p:nvSpPr>
          <p:cNvPr id="26" name="Pfeil nach rechts 25"/>
          <p:cNvSpPr/>
          <p:nvPr/>
        </p:nvSpPr>
        <p:spPr>
          <a:xfrm flipH="1">
            <a:off x="4450086" y="5991134"/>
            <a:ext cx="4366084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27" name="Pfeil nach rechts 26"/>
          <p:cNvSpPr/>
          <p:nvPr/>
        </p:nvSpPr>
        <p:spPr>
          <a:xfrm flipH="1">
            <a:off x="491436" y="5991134"/>
            <a:ext cx="3792532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32" name="Flussdiagramm: Alternativer Prozess 31"/>
          <p:cNvSpPr/>
          <p:nvPr/>
        </p:nvSpPr>
        <p:spPr>
          <a:xfrm rot="1017475">
            <a:off x="4988692" y="1344800"/>
            <a:ext cx="4065455" cy="1224136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„</a:t>
            </a:r>
            <a:r>
              <a:rPr lang="en-US" sz="2400" dirty="0"/>
              <a:t>Resource Owner Password Credentials Grant”</a:t>
            </a:r>
            <a:endParaRPr lang="de-DE" sz="2400" dirty="0"/>
          </a:p>
        </p:txBody>
      </p:sp>
      <p:sp>
        <p:nvSpPr>
          <p:cNvPr id="24" name="Pfeil nach rechts 23"/>
          <p:cNvSpPr/>
          <p:nvPr/>
        </p:nvSpPr>
        <p:spPr>
          <a:xfrm>
            <a:off x="536639" y="2634439"/>
            <a:ext cx="3758580" cy="558315"/>
          </a:xfrm>
          <a:prstGeom prst="rightArrow">
            <a:avLst>
              <a:gd name="adj1" fmla="val 68897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Username / Password</a:t>
            </a:r>
          </a:p>
        </p:txBody>
      </p:sp>
      <p:sp>
        <p:nvSpPr>
          <p:cNvPr id="25" name="Pfeil nach rechts 24"/>
          <p:cNvSpPr/>
          <p:nvPr/>
        </p:nvSpPr>
        <p:spPr>
          <a:xfrm flipH="1">
            <a:off x="4437842" y="3804593"/>
            <a:ext cx="1998045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</p:spTree>
    <p:extLst>
      <p:ext uri="{BB962C8B-B14F-4D97-AF65-F5344CB8AC3E}">
        <p14:creationId xmlns:p14="http://schemas.microsoft.com/office/powerpoint/2010/main" val="164953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Alternativer Prozess 4"/>
          <p:cNvSpPr/>
          <p:nvPr/>
        </p:nvSpPr>
        <p:spPr>
          <a:xfrm>
            <a:off x="4067944" y="4581128"/>
            <a:ext cx="4944114" cy="2232248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1823"/>
            <a:ext cx="1152128" cy="1152128"/>
          </a:xfrm>
          <a:prstGeom prst="rect">
            <a:avLst/>
          </a:prstGeom>
          <a:noFill/>
        </p:spPr>
      </p:pic>
      <p:pic>
        <p:nvPicPr>
          <p:cNvPr id="7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1864"/>
            <a:ext cx="1728192" cy="938984"/>
          </a:xfrm>
          <a:prstGeom prst="rect">
            <a:avLst/>
          </a:prstGeom>
          <a:noFill/>
        </p:spPr>
      </p:pic>
      <p:sp>
        <p:nvSpPr>
          <p:cNvPr id="8" name="Textfeld 7"/>
          <p:cNvSpPr txBox="1"/>
          <p:nvPr/>
        </p:nvSpPr>
        <p:spPr>
          <a:xfrm>
            <a:off x="3378019" y="1921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Client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PhotoBox</a:t>
            </a:r>
            <a:r>
              <a:rPr lang="de-DE" sz="1600" dirty="0"/>
              <a:t>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69303" y="18750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Resource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 Drive)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18750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Ralf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Resource</a:t>
            </a:r>
            <a:r>
              <a:rPr lang="de-DE" sz="1600" dirty="0"/>
              <a:t> </a:t>
            </a:r>
            <a:r>
              <a:rPr lang="de-DE" sz="1600" dirty="0" err="1"/>
              <a:t>Owner</a:t>
            </a:r>
            <a:r>
              <a:rPr lang="de-DE" sz="1600" dirty="0"/>
              <a:t>)</a:t>
            </a:r>
          </a:p>
        </p:txBody>
      </p:sp>
      <p:sp>
        <p:nvSpPr>
          <p:cNvPr id="12" name="Rechteck 11"/>
          <p:cNvSpPr/>
          <p:nvPr/>
        </p:nvSpPr>
        <p:spPr>
          <a:xfrm>
            <a:off x="4297467" y="836712"/>
            <a:ext cx="147000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8820472" y="836712"/>
            <a:ext cx="136682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70708" y="1700808"/>
            <a:ext cx="120728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5178476" y="174705"/>
            <a:ext cx="192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Authorization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41506" y="836712"/>
            <a:ext cx="137688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rechts 17"/>
          <p:cNvSpPr/>
          <p:nvPr/>
        </p:nvSpPr>
        <p:spPr>
          <a:xfrm>
            <a:off x="4442752" y="2543110"/>
            <a:ext cx="1996092" cy="840193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Client / Secret </a:t>
            </a:r>
            <a:r>
              <a:rPr lang="de-DE" sz="1600" b="1" dirty="0" err="1"/>
              <a:t>Photobox</a:t>
            </a:r>
            <a:r>
              <a:rPr lang="de-DE" sz="1600" dirty="0"/>
              <a:t>, </a:t>
            </a:r>
            <a:r>
              <a:rPr lang="de-DE" sz="1600" b="1" dirty="0"/>
              <a:t>Fotos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4442752" y="5157192"/>
            <a:ext cx="4369117" cy="423651"/>
          </a:xfrm>
          <a:prstGeom prst="rightArrow">
            <a:avLst>
              <a:gd name="adj1" fmla="val 7159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3" name="Pfeil nach links und rechts 2"/>
          <p:cNvSpPr/>
          <p:nvPr/>
        </p:nvSpPr>
        <p:spPr>
          <a:xfrm>
            <a:off x="6627310" y="5580843"/>
            <a:ext cx="2193162" cy="360040"/>
          </a:xfrm>
          <a:prstGeom prst="leftRightArrow">
            <a:avLst>
              <a:gd name="adj1" fmla="val 81099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/>
              <a:t>Validate</a:t>
            </a:r>
            <a:endParaRPr lang="de-DE" dirty="0"/>
          </a:p>
        </p:txBody>
      </p:sp>
      <p:sp>
        <p:nvSpPr>
          <p:cNvPr id="26" name="Pfeil nach rechts 25"/>
          <p:cNvSpPr/>
          <p:nvPr/>
        </p:nvSpPr>
        <p:spPr>
          <a:xfrm flipH="1">
            <a:off x="4450086" y="5991134"/>
            <a:ext cx="4366084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32" name="Flussdiagramm: Alternativer Prozess 31"/>
          <p:cNvSpPr/>
          <p:nvPr/>
        </p:nvSpPr>
        <p:spPr>
          <a:xfrm rot="1017475">
            <a:off x="4988692" y="1344800"/>
            <a:ext cx="4065455" cy="1224136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„</a:t>
            </a:r>
            <a:r>
              <a:rPr lang="en-US" sz="2400" dirty="0"/>
              <a:t>Client Credentials Grant”</a:t>
            </a:r>
            <a:endParaRPr lang="de-DE" sz="2400" dirty="0"/>
          </a:p>
        </p:txBody>
      </p:sp>
      <p:sp>
        <p:nvSpPr>
          <p:cNvPr id="25" name="Pfeil nach rechts 24"/>
          <p:cNvSpPr/>
          <p:nvPr/>
        </p:nvSpPr>
        <p:spPr>
          <a:xfrm flipH="1">
            <a:off x="4437842" y="3804593"/>
            <a:ext cx="1998045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</p:spTree>
    <p:extLst>
      <p:ext uri="{BB962C8B-B14F-4D97-AF65-F5344CB8AC3E}">
        <p14:creationId xmlns:p14="http://schemas.microsoft.com/office/powerpoint/2010/main" val="332357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Anwendungsfälle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>
                <a:solidFill>
                  <a:schemeClr val="accent6"/>
                </a:solidFill>
              </a:rPr>
              <a:t>Authorization</a:t>
            </a:r>
            <a:r>
              <a:rPr lang="de-DE" dirty="0">
                <a:solidFill>
                  <a:schemeClr val="accent6"/>
                </a:solidFill>
              </a:rPr>
              <a:t> Code Grant</a:t>
            </a:r>
          </a:p>
          <a:p>
            <a:pPr lvl="1"/>
            <a:r>
              <a:rPr lang="de-DE" dirty="0"/>
              <a:t>Applikationen </a:t>
            </a:r>
            <a:r>
              <a:rPr lang="de-DE" b="1" dirty="0"/>
              <a:t>mit eigenem </a:t>
            </a:r>
            <a:r>
              <a:rPr lang="de-DE" dirty="0"/>
              <a:t>Server</a:t>
            </a:r>
            <a:br>
              <a:rPr lang="de-DE" dirty="0"/>
            </a:br>
            <a:endParaRPr lang="de-DE" dirty="0"/>
          </a:p>
          <a:p>
            <a:r>
              <a:rPr lang="de-DE" dirty="0" err="1">
                <a:solidFill>
                  <a:schemeClr val="accent6"/>
                </a:solidFill>
              </a:rPr>
              <a:t>Implicit</a:t>
            </a:r>
            <a:r>
              <a:rPr lang="de-DE" dirty="0">
                <a:solidFill>
                  <a:schemeClr val="accent6"/>
                </a:solidFill>
              </a:rPr>
              <a:t> Grant</a:t>
            </a:r>
          </a:p>
          <a:p>
            <a:pPr lvl="1"/>
            <a:r>
              <a:rPr lang="de-DE" dirty="0"/>
              <a:t>Browser Applikationen </a:t>
            </a:r>
            <a:r>
              <a:rPr lang="de-DE" b="1" dirty="0"/>
              <a:t>ohne eigenen </a:t>
            </a:r>
            <a:r>
              <a:rPr lang="de-DE" dirty="0"/>
              <a:t>Server</a:t>
            </a:r>
            <a:br>
              <a:rPr lang="de-DE" dirty="0"/>
            </a:br>
            <a:endParaRPr lang="de-DE" dirty="0">
              <a:solidFill>
                <a:schemeClr val="accent6"/>
              </a:solidFill>
            </a:endParaRPr>
          </a:p>
          <a:p>
            <a:r>
              <a:rPr lang="de-DE" dirty="0" err="1" smtClean="0">
                <a:solidFill>
                  <a:schemeClr val="accent6"/>
                </a:solidFill>
              </a:rPr>
              <a:t>Resource</a:t>
            </a:r>
            <a:r>
              <a:rPr lang="de-DE" dirty="0" smtClean="0">
                <a:solidFill>
                  <a:schemeClr val="accent6"/>
                </a:solidFill>
              </a:rPr>
              <a:t> </a:t>
            </a:r>
            <a:r>
              <a:rPr lang="de-DE" dirty="0" err="1" smtClean="0">
                <a:solidFill>
                  <a:schemeClr val="accent6"/>
                </a:solidFill>
              </a:rPr>
              <a:t>Owner</a:t>
            </a:r>
            <a:r>
              <a:rPr lang="de-DE" dirty="0" smtClean="0">
                <a:solidFill>
                  <a:schemeClr val="accent6"/>
                </a:solidFill>
              </a:rPr>
              <a:t> Password </a:t>
            </a:r>
            <a:r>
              <a:rPr lang="de-DE" dirty="0" err="1" smtClean="0">
                <a:solidFill>
                  <a:schemeClr val="accent6"/>
                </a:solidFill>
              </a:rPr>
              <a:t>Credentials</a:t>
            </a:r>
            <a:r>
              <a:rPr lang="de-DE" dirty="0" smtClean="0">
                <a:solidFill>
                  <a:schemeClr val="accent6"/>
                </a:solidFill>
              </a:rPr>
              <a:t> Grant</a:t>
            </a:r>
          </a:p>
          <a:p>
            <a:pPr lvl="1"/>
            <a:r>
              <a:rPr lang="de-DE" dirty="0" smtClean="0"/>
              <a:t>Legacy</a:t>
            </a:r>
            <a:endParaRPr lang="de-DE" dirty="0"/>
          </a:p>
          <a:p>
            <a:pPr lvl="1"/>
            <a:r>
              <a:rPr lang="de-DE" dirty="0"/>
              <a:t>Alles aus einer Hand</a:t>
            </a:r>
            <a:br>
              <a:rPr lang="de-DE" dirty="0"/>
            </a:br>
            <a:endParaRPr lang="de-DE" dirty="0"/>
          </a:p>
          <a:p>
            <a:r>
              <a:rPr lang="de-DE" dirty="0" smtClean="0">
                <a:solidFill>
                  <a:schemeClr val="accent6"/>
                </a:solidFill>
              </a:rPr>
              <a:t>Client </a:t>
            </a:r>
            <a:r>
              <a:rPr lang="de-DE" dirty="0" err="1">
                <a:solidFill>
                  <a:schemeClr val="accent6"/>
                </a:solidFill>
              </a:rPr>
              <a:t>Credentials</a:t>
            </a:r>
            <a:r>
              <a:rPr lang="de-DE" dirty="0">
                <a:solidFill>
                  <a:schemeClr val="accent6"/>
                </a:solidFill>
              </a:rPr>
              <a:t> Grant</a:t>
            </a:r>
          </a:p>
          <a:p>
            <a:pPr lvl="1"/>
            <a:r>
              <a:rPr lang="de-DE" dirty="0"/>
              <a:t>Services ohne User Interaktion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35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smtClean="0"/>
              <a:t>Was fehlt?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dirty="0" smtClean="0"/>
              <a:t>Keine User Information!</a:t>
            </a:r>
          </a:p>
          <a:p>
            <a:pPr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352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err="1"/>
              <a:t>OpenID</a:t>
            </a:r>
            <a:r>
              <a:rPr lang="de-DE" dirty="0"/>
              <a:t> Connect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err="1"/>
              <a:t>What</a:t>
            </a:r>
            <a:r>
              <a:rPr lang="de-DE" b="1" dirty="0"/>
              <a:t> </a:t>
            </a: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OpenID</a:t>
            </a:r>
            <a:r>
              <a:rPr lang="de-DE" b="1" dirty="0"/>
              <a:t> Connect?</a:t>
            </a:r>
          </a:p>
          <a:p>
            <a:r>
              <a:rPr lang="en-US" dirty="0"/>
              <a:t>OpenID Connect 1.0 is a simple </a:t>
            </a:r>
            <a:r>
              <a:rPr lang="en-US" dirty="0">
                <a:solidFill>
                  <a:srgbClr val="FF0000"/>
                </a:solidFill>
              </a:rPr>
              <a:t>identity layer </a:t>
            </a:r>
            <a:r>
              <a:rPr lang="en-US" dirty="0"/>
              <a:t>on top of the OAuth 2.0 protocol. It allows Clients to verify the </a:t>
            </a:r>
            <a:r>
              <a:rPr lang="en-US" dirty="0">
                <a:solidFill>
                  <a:srgbClr val="FF0000"/>
                </a:solidFill>
              </a:rPr>
              <a:t>identity</a:t>
            </a:r>
            <a:r>
              <a:rPr lang="en-US" dirty="0"/>
              <a:t> of the End-User based on the authentication performed by an Authorization Server, as well as to obtain </a:t>
            </a:r>
            <a:r>
              <a:rPr lang="en-US" dirty="0">
                <a:solidFill>
                  <a:srgbClr val="FF0000"/>
                </a:solidFill>
              </a:rPr>
              <a:t>basic profile information</a:t>
            </a:r>
            <a:r>
              <a:rPr lang="en-US" dirty="0"/>
              <a:t> about the End-User in an interoperable and </a:t>
            </a:r>
            <a:r>
              <a:rPr lang="en-US" dirty="0">
                <a:solidFill>
                  <a:srgbClr val="FF0000"/>
                </a:solidFill>
              </a:rPr>
              <a:t>REST-like </a:t>
            </a:r>
            <a:r>
              <a:rPr lang="en-US" dirty="0"/>
              <a:t>manner.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err="1" smtClean="0"/>
              <a:t>OpenID</a:t>
            </a:r>
            <a:r>
              <a:rPr lang="de-DE" dirty="0" smtClean="0"/>
              <a:t> Connect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Also: Standard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b="1" dirty="0" smtClean="0"/>
              <a:t>Identity Provider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Was </a:t>
            </a:r>
            <a:r>
              <a:rPr lang="en-US" b="1" dirty="0" err="1" smtClean="0"/>
              <a:t>ist</a:t>
            </a:r>
            <a:r>
              <a:rPr lang="en-US" b="1" dirty="0" smtClean="0"/>
              <a:t> </a:t>
            </a:r>
            <a:r>
              <a:rPr lang="en-US" b="1" dirty="0" err="1" smtClean="0"/>
              <a:t>ein</a:t>
            </a:r>
            <a:r>
              <a:rPr lang="en-US" b="1" dirty="0" smtClean="0"/>
              <a:t> Identity Provider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Authentifiziert</a:t>
            </a:r>
            <a:r>
              <a:rPr lang="en-US" dirty="0" smtClean="0"/>
              <a:t> </a:t>
            </a:r>
            <a:r>
              <a:rPr lang="en-US" dirty="0" err="1" smtClean="0"/>
              <a:t>Benutzer</a:t>
            </a:r>
            <a:endParaRPr lang="en-US" dirty="0" smtClean="0"/>
          </a:p>
          <a:p>
            <a:r>
              <a:rPr lang="en-US" dirty="0" err="1" smtClean="0"/>
              <a:t>Hält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r>
              <a:rPr lang="en-US" dirty="0" smtClean="0"/>
              <a:t> </a:t>
            </a:r>
            <a:r>
              <a:rPr lang="en-US" dirty="0" err="1" smtClean="0"/>
              <a:t>über</a:t>
            </a:r>
            <a:r>
              <a:rPr lang="en-US" dirty="0" smtClean="0"/>
              <a:t> den </a:t>
            </a:r>
            <a:r>
              <a:rPr lang="en-US" dirty="0" err="1" smtClean="0"/>
              <a:t>Benutzer</a:t>
            </a:r>
            <a:endParaRPr lang="en-US" dirty="0" smtClean="0"/>
          </a:p>
          <a:p>
            <a:r>
              <a:rPr lang="en-US" dirty="0" err="1" smtClean="0"/>
              <a:t>Zuständig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viele</a:t>
            </a:r>
            <a:r>
              <a:rPr lang="en-US" dirty="0" smtClean="0"/>
              <a:t> </a:t>
            </a:r>
            <a:r>
              <a:rPr lang="en-US" dirty="0" err="1" smtClean="0"/>
              <a:t>verschiedene</a:t>
            </a:r>
            <a:r>
              <a:rPr lang="en-US" dirty="0" smtClean="0"/>
              <a:t> </a:t>
            </a:r>
            <a:r>
              <a:rPr lang="en-US" dirty="0" err="1" smtClean="0"/>
              <a:t>Resourcen</a:t>
            </a:r>
            <a:endParaRPr lang="en-US" dirty="0" smtClean="0"/>
          </a:p>
          <a:p>
            <a:r>
              <a:rPr lang="en-US" dirty="0" err="1" smtClean="0"/>
              <a:t>Beispiele</a:t>
            </a:r>
            <a:r>
              <a:rPr lang="en-US" dirty="0" smtClean="0"/>
              <a:t>: Login with Google, </a:t>
            </a:r>
            <a:r>
              <a:rPr lang="en-US" dirty="0" err="1" smtClean="0"/>
              <a:t>Facebook</a:t>
            </a:r>
            <a:r>
              <a:rPr lang="en-US" dirty="0" smtClean="0"/>
              <a:t> etc.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Unterstützung</a:t>
            </a:r>
            <a:r>
              <a:rPr lang="en-US" b="1" dirty="0" smtClean="0"/>
              <a:t> </a:t>
            </a:r>
            <a:r>
              <a:rPr lang="en-US" b="1" dirty="0" err="1" smtClean="0"/>
              <a:t>durch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Microsoft, Google, Amazon, IBM, …</a:t>
            </a:r>
            <a:endParaRPr lang="de-DE" dirty="0" smtClean="0"/>
          </a:p>
          <a:p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err="1"/>
              <a:t>OpenID</a:t>
            </a:r>
            <a:r>
              <a:rPr lang="de-DE" dirty="0"/>
              <a:t> Connect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ID Token</a:t>
            </a:r>
            <a:endParaRPr lang="de-DE" b="1" dirty="0"/>
          </a:p>
          <a:p>
            <a:r>
              <a:rPr lang="en-US" dirty="0" err="1" smtClean="0"/>
              <a:t>Json</a:t>
            </a:r>
            <a:r>
              <a:rPr lang="en-US" dirty="0" smtClean="0"/>
              <a:t> Web Token (JWT) = </a:t>
            </a:r>
            <a:r>
              <a:rPr lang="en-US" dirty="0" err="1" smtClean="0"/>
              <a:t>signiertes</a:t>
            </a:r>
            <a:r>
              <a:rPr lang="en-US" dirty="0" smtClean="0"/>
              <a:t> JSON</a:t>
            </a:r>
          </a:p>
          <a:p>
            <a:r>
              <a:rPr lang="en-US" dirty="0" err="1" smtClean="0"/>
              <a:t>Enthält</a:t>
            </a:r>
            <a:r>
              <a:rPr lang="en-US" dirty="0" smtClean="0"/>
              <a:t> “Claims”</a:t>
            </a:r>
          </a:p>
          <a:p>
            <a:pPr lvl="1"/>
            <a:r>
              <a:rPr lang="en-US" dirty="0" smtClean="0"/>
              <a:t>User ID</a:t>
            </a:r>
          </a:p>
          <a:p>
            <a:pPr lvl="1"/>
            <a:r>
              <a:rPr lang="en-US" dirty="0" err="1" smtClean="0"/>
              <a:t>Aussteller</a:t>
            </a:r>
            <a:endParaRPr lang="en-US" dirty="0" smtClean="0"/>
          </a:p>
          <a:p>
            <a:pPr lvl="1"/>
            <a:r>
              <a:rPr lang="en-US" dirty="0" err="1" smtClean="0"/>
              <a:t>Zeitstempel</a:t>
            </a:r>
            <a:endParaRPr lang="en-US" dirty="0" smtClean="0"/>
          </a:p>
          <a:p>
            <a:pPr lvl="1"/>
            <a:r>
              <a:rPr lang="en-US" dirty="0" err="1" smtClean="0"/>
              <a:t>Gültigkeitsdauer</a:t>
            </a:r>
            <a:endParaRPr lang="en-US" dirty="0" smtClean="0"/>
          </a:p>
          <a:p>
            <a:pPr lvl="1"/>
            <a:r>
              <a:rPr lang="en-US" dirty="0" smtClean="0"/>
              <a:t>Optional: Email, Name</a:t>
            </a:r>
          </a:p>
          <a:p>
            <a:pPr lvl="1"/>
            <a:r>
              <a:rPr lang="en-US" dirty="0" err="1" smtClean="0"/>
              <a:t>Signatur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bgerundetes Rechteck 25"/>
          <p:cNvSpPr/>
          <p:nvPr/>
        </p:nvSpPr>
        <p:spPr>
          <a:xfrm>
            <a:off x="3491880" y="1772816"/>
            <a:ext cx="5400600" cy="338437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Ralf\AppData\Local\Microsoft\Windows\INetCache\IE\WJJKEX1Z\database-server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420888"/>
            <a:ext cx="1354486" cy="1664965"/>
          </a:xfrm>
          <a:prstGeom prst="rect">
            <a:avLst/>
          </a:prstGeom>
          <a:noFill/>
        </p:spPr>
      </p:pic>
      <p:pic>
        <p:nvPicPr>
          <p:cNvPr id="1028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780928"/>
            <a:ext cx="2376264" cy="1291103"/>
          </a:xfrm>
          <a:prstGeom prst="rect">
            <a:avLst/>
          </a:prstGeom>
          <a:noFill/>
        </p:spPr>
      </p:pic>
      <p:sp>
        <p:nvSpPr>
          <p:cNvPr id="7" name="Pfeil nach links und rechts 6"/>
          <p:cNvSpPr/>
          <p:nvPr/>
        </p:nvSpPr>
        <p:spPr>
          <a:xfrm>
            <a:off x="5004048" y="3212976"/>
            <a:ext cx="2088232" cy="648072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7164288" y="407707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/>
              <a:t>Server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851920" y="4085853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Client</a:t>
            </a:r>
          </a:p>
        </p:txBody>
      </p:sp>
      <p:sp>
        <p:nvSpPr>
          <p:cNvPr id="11" name="Pfeil nach links und rechts 10"/>
          <p:cNvSpPr/>
          <p:nvPr/>
        </p:nvSpPr>
        <p:spPr>
          <a:xfrm>
            <a:off x="1763688" y="3212976"/>
            <a:ext cx="1872208" cy="648072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9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64904"/>
            <a:ext cx="1728192" cy="1728192"/>
          </a:xfrm>
          <a:prstGeom prst="rect">
            <a:avLst/>
          </a:prstGeom>
          <a:noFill/>
        </p:spPr>
      </p:pic>
      <p:sp>
        <p:nvSpPr>
          <p:cNvPr id="17" name="Pfeil nach rechts 16"/>
          <p:cNvSpPr/>
          <p:nvPr/>
        </p:nvSpPr>
        <p:spPr>
          <a:xfrm>
            <a:off x="1835696" y="2564904"/>
            <a:ext cx="1728192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User / Pass</a:t>
            </a:r>
          </a:p>
        </p:txBody>
      </p:sp>
      <p:sp>
        <p:nvSpPr>
          <p:cNvPr id="18" name="Pfeil nach rechts 17"/>
          <p:cNvSpPr/>
          <p:nvPr/>
        </p:nvSpPr>
        <p:spPr>
          <a:xfrm>
            <a:off x="5076056" y="2564904"/>
            <a:ext cx="2088232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User / Pass</a:t>
            </a:r>
          </a:p>
        </p:txBody>
      </p:sp>
      <p:sp>
        <p:nvSpPr>
          <p:cNvPr id="25" name="Titel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/>
              <a:t>Früher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4283968" y="5229200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Alles aus einer Hand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7" grpId="0" animBg="1"/>
      <p:bldP spid="18" grpId="0" animBg="1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err="1"/>
              <a:t>OpenID</a:t>
            </a:r>
            <a:r>
              <a:rPr lang="de-DE" dirty="0"/>
              <a:t> Connect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   ID Token Beispiel:</a:t>
            </a:r>
            <a:endParaRPr lang="de-DE" b="1" dirty="0"/>
          </a:p>
          <a:p>
            <a:pPr>
              <a:buNone/>
            </a:pP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"sub"                     :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"email"                   : "alice@wonderland.net",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email_verified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          : true,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"name"                    : "Alice Adams",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given_name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              : "Alice",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family_name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             : "Adams",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phone_number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"            : "+359 (99) 100200305",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"profile"                 : "https://c2id.com/users/alice",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"https://c2id.com/groups" : [ "audit", "admin" ]</a:t>
            </a:r>
            <a:endParaRPr lang="de-DE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de-DE" sz="18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de-DE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e-DE" dirty="0" smtClean="0"/>
              <a:t>OIDC Implementierungen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de-DE" b="1" dirty="0" smtClean="0"/>
              <a:t>Microsoft</a:t>
            </a:r>
          </a:p>
          <a:p>
            <a:r>
              <a:rPr lang="de-DE" dirty="0" err="1" smtClean="0"/>
              <a:t>Azure</a:t>
            </a:r>
            <a:r>
              <a:rPr lang="de-DE" dirty="0" smtClean="0"/>
              <a:t> </a:t>
            </a:r>
            <a:r>
              <a:rPr lang="de-DE" dirty="0" err="1" smtClean="0"/>
              <a:t>Active</a:t>
            </a:r>
            <a:r>
              <a:rPr lang="de-DE" dirty="0" smtClean="0"/>
              <a:t> Directory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Windows Server 2016</a:t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b="1" dirty="0" smtClean="0"/>
              <a:t>VIELE </a:t>
            </a:r>
            <a:r>
              <a:rPr lang="de-DE" dirty="0" smtClean="0"/>
              <a:t>andere</a:t>
            </a:r>
          </a:p>
          <a:p>
            <a:endParaRPr lang="de-DE" dirty="0" smtClean="0"/>
          </a:p>
          <a:p>
            <a:pPr>
              <a:buNone/>
            </a:pPr>
            <a:r>
              <a:rPr lang="de-DE" b="1" dirty="0" smtClean="0"/>
              <a:t>Open Source (.Net)</a:t>
            </a:r>
          </a:p>
          <a:p>
            <a:r>
              <a:rPr lang="de-DE" dirty="0" smtClean="0"/>
              <a:t>Identity Server </a:t>
            </a:r>
          </a:p>
          <a:p>
            <a:pPr lvl="1"/>
            <a:r>
              <a:rPr lang="de-DE" dirty="0"/>
              <a:t>a</a:t>
            </a:r>
            <a:r>
              <a:rPr lang="de-DE" dirty="0" smtClean="0"/>
              <a:t>uch .Net Core</a:t>
            </a:r>
          </a:p>
          <a:p>
            <a:pPr lvl="1"/>
            <a:r>
              <a:rPr lang="de-DE" dirty="0" smtClean="0"/>
              <a:t>sehr erweiterbar!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e-DE" dirty="0" smtClean="0"/>
              <a:t>Konsumieren in C#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b="1" dirty="0" smtClean="0"/>
              <a:t>Zu Fuß:</a:t>
            </a:r>
          </a:p>
          <a:p>
            <a:r>
              <a:rPr lang="de-DE" dirty="0" smtClean="0"/>
              <a:t>Eingebetteter Browser</a:t>
            </a:r>
            <a:br>
              <a:rPr lang="de-DE" dirty="0" smtClean="0"/>
            </a:br>
            <a:r>
              <a:rPr lang="de-DE" i="1" dirty="0" smtClean="0"/>
              <a:t>Navigation auf Redirect Uri abfangen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Externer Browser</a:t>
            </a:r>
            <a:br>
              <a:rPr lang="de-DE" dirty="0" smtClean="0"/>
            </a:br>
            <a:r>
              <a:rPr lang="de-DE" i="1" dirty="0" smtClean="0"/>
              <a:t>Http </a:t>
            </a:r>
            <a:r>
              <a:rPr lang="de-DE" i="1" dirty="0" err="1" smtClean="0"/>
              <a:t>Listener</a:t>
            </a:r>
            <a:r>
              <a:rPr lang="de-DE" i="1" dirty="0" smtClean="0"/>
              <a:t> in der </a:t>
            </a:r>
            <a:r>
              <a:rPr lang="de-DE" i="1" dirty="0" err="1" smtClean="0"/>
              <a:t>App</a:t>
            </a:r>
            <a:r>
              <a:rPr lang="de-DE" i="1" dirty="0" smtClean="0"/>
              <a:t> hört auf Redirect Uri</a:t>
            </a:r>
          </a:p>
          <a:p>
            <a:endParaRPr lang="de-DE" b="1" dirty="0" smtClean="0"/>
          </a:p>
          <a:p>
            <a:pPr>
              <a:buNone/>
            </a:pPr>
            <a:r>
              <a:rPr lang="de-DE" b="1" dirty="0" smtClean="0"/>
              <a:t>Mit Library</a:t>
            </a:r>
          </a:p>
          <a:p>
            <a:r>
              <a:rPr lang="de-DE" dirty="0" smtClean="0"/>
              <a:t>IdentityModel.OidcClient2</a:t>
            </a:r>
          </a:p>
          <a:p>
            <a:r>
              <a:rPr lang="de-DE" dirty="0" smtClean="0"/>
              <a:t>Auth0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731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 smtClean="0"/>
              <a:t>Links</a:t>
            </a:r>
            <a:endParaRPr lang="de-DE" dirty="0"/>
          </a:p>
        </p:txBody>
      </p:sp>
      <p:sp>
        <p:nvSpPr>
          <p:cNvPr id="15" name="Inhaltsplatzhalter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760640"/>
          </a:xfrm>
        </p:spPr>
        <p:txBody>
          <a:bodyPr>
            <a:normAutofit lnSpcReduction="10000"/>
          </a:bodyPr>
          <a:lstStyle/>
          <a:p>
            <a:r>
              <a:rPr lang="de-DE" dirty="0" err="1" smtClean="0"/>
              <a:t>OAuth</a:t>
            </a:r>
            <a:r>
              <a:rPr lang="de-DE" dirty="0" smtClean="0"/>
              <a:t> 2.0 </a:t>
            </a:r>
            <a:r>
              <a:rPr lang="de-DE" dirty="0" err="1" smtClean="0"/>
              <a:t>Spec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sz="2400" dirty="0" smtClean="0">
                <a:hlinkClick r:id="rId2"/>
              </a:rPr>
              <a:t>https://tools.ietf.org/html/rfc6749</a:t>
            </a:r>
            <a:endParaRPr lang="de-DE" sz="2400" dirty="0" smtClean="0"/>
          </a:p>
          <a:p>
            <a:pPr marL="0" indent="0"/>
            <a:endParaRPr lang="de-DE" dirty="0" smtClean="0"/>
          </a:p>
          <a:p>
            <a:r>
              <a:rPr lang="de-DE" dirty="0" err="1" smtClean="0"/>
              <a:t>Open ID Connect erklärt:</a:t>
            </a:r>
            <a:br>
              <a:rPr lang="de-DE" dirty="0" err="1" smtClean="0"/>
            </a:br>
            <a:r>
              <a:rPr lang="de-DE" sz="2400" dirty="0" err="1" smtClean="0">
                <a:hlinkClick r:id="rId3"/>
              </a:rPr>
              <a:t>https://connect2id.com/learn/openid-connect</a:t>
            </a:r>
            <a:endParaRPr lang="de-DE" sz="2400" dirty="0" err="1" smtClean="0"/>
          </a:p>
          <a:p>
            <a:pPr marL="0" indent="0"/>
            <a:endParaRPr lang="de-DE" dirty="0" smtClean="0"/>
          </a:p>
          <a:p>
            <a:r>
              <a:rPr lang="de-DE" dirty="0" smtClean="0"/>
              <a:t>Client Libraries</a:t>
            </a:r>
            <a:br>
              <a:rPr lang="de-DE" dirty="0" smtClean="0"/>
            </a:br>
            <a:r>
              <a:rPr lang="de-DE" sz="2400" dirty="0" smtClean="0">
                <a:hlinkClick r:id="rId4"/>
              </a:rPr>
              <a:t>https://github.com/IdentityModel/IdentityModel.OidcClient2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>
                <a:hlinkClick r:id="rId5"/>
              </a:rPr>
              <a:t>https://auth0.com/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>
                <a:hlinkClick r:id="rId6"/>
              </a:rPr>
              <a:t>https://docs.microsoft.com/de-de/azure/active-directory/develop/active-directory-devquickstarts-webapp-dotnet</a:t>
            </a:r>
            <a:endParaRPr lang="de-D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bgerundetes Rechteck 13"/>
          <p:cNvSpPr/>
          <p:nvPr/>
        </p:nvSpPr>
        <p:spPr>
          <a:xfrm>
            <a:off x="3275856" y="1772816"/>
            <a:ext cx="2376264" cy="33843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26" name="Abgerundetes Rechteck 25"/>
          <p:cNvSpPr/>
          <p:nvPr/>
        </p:nvSpPr>
        <p:spPr>
          <a:xfrm>
            <a:off x="6876256" y="1772816"/>
            <a:ext cx="2088232" cy="338437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Ralf\AppData\Local\Microsoft\Windows\INetCache\IE\WJJKEX1Z\database-server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2420888"/>
            <a:ext cx="1354486" cy="1664965"/>
          </a:xfrm>
          <a:prstGeom prst="rect">
            <a:avLst/>
          </a:prstGeom>
          <a:noFill/>
        </p:spPr>
      </p:pic>
      <p:pic>
        <p:nvPicPr>
          <p:cNvPr id="1028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780928"/>
            <a:ext cx="2376264" cy="1291103"/>
          </a:xfrm>
          <a:prstGeom prst="rect">
            <a:avLst/>
          </a:prstGeom>
          <a:noFill/>
        </p:spPr>
      </p:pic>
      <p:sp>
        <p:nvSpPr>
          <p:cNvPr id="7" name="Pfeil nach links und rechts 6"/>
          <p:cNvSpPr/>
          <p:nvPr/>
        </p:nvSpPr>
        <p:spPr>
          <a:xfrm>
            <a:off x="5004048" y="3212976"/>
            <a:ext cx="2088232" cy="648072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7236296" y="4077072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err="1"/>
              <a:t>Resource</a:t>
            </a:r>
            <a:r>
              <a:rPr lang="de-DE" sz="2400" dirty="0"/>
              <a:t> Server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347864" y="4149080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Client Applikation</a:t>
            </a:r>
          </a:p>
        </p:txBody>
      </p:sp>
      <p:sp>
        <p:nvSpPr>
          <p:cNvPr id="11" name="Pfeil nach links und rechts 10"/>
          <p:cNvSpPr/>
          <p:nvPr/>
        </p:nvSpPr>
        <p:spPr>
          <a:xfrm>
            <a:off x="1763688" y="3212976"/>
            <a:ext cx="1872208" cy="648072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9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64904"/>
            <a:ext cx="1728192" cy="1728192"/>
          </a:xfrm>
          <a:prstGeom prst="rect">
            <a:avLst/>
          </a:prstGeom>
          <a:noFill/>
        </p:spPr>
      </p:pic>
      <p:sp>
        <p:nvSpPr>
          <p:cNvPr id="17" name="Pfeil nach rechts 16"/>
          <p:cNvSpPr/>
          <p:nvPr/>
        </p:nvSpPr>
        <p:spPr>
          <a:xfrm>
            <a:off x="1835696" y="2564904"/>
            <a:ext cx="1728192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User / Pass</a:t>
            </a:r>
          </a:p>
        </p:txBody>
      </p:sp>
      <p:sp>
        <p:nvSpPr>
          <p:cNvPr id="18" name="Pfeil nach rechts 17"/>
          <p:cNvSpPr/>
          <p:nvPr/>
        </p:nvSpPr>
        <p:spPr>
          <a:xfrm>
            <a:off x="5076056" y="2564904"/>
            <a:ext cx="2088232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User / Pass</a:t>
            </a:r>
          </a:p>
        </p:txBody>
      </p:sp>
      <p:sp>
        <p:nvSpPr>
          <p:cNvPr id="25" name="Titel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DE" dirty="0"/>
              <a:t>Früher / Heute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635896" y="530120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Third Party</a:t>
            </a:r>
          </a:p>
        </p:txBody>
      </p:sp>
      <p:sp>
        <p:nvSpPr>
          <p:cNvPr id="20" name="Wolkenförmige Legende 19"/>
          <p:cNvSpPr/>
          <p:nvPr/>
        </p:nvSpPr>
        <p:spPr>
          <a:xfrm>
            <a:off x="683568" y="1196752"/>
            <a:ext cx="3096344" cy="1152128"/>
          </a:xfrm>
          <a:prstGeom prst="cloudCallout">
            <a:avLst>
              <a:gd name="adj1" fmla="val -27628"/>
              <a:gd name="adj2" fmla="val 844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Sind meine </a:t>
            </a:r>
            <a:r>
              <a:rPr lang="de-DE" sz="2000" dirty="0" err="1"/>
              <a:t>Credentials</a:t>
            </a:r>
            <a:r>
              <a:rPr lang="de-DE" sz="2000" dirty="0"/>
              <a:t> hier sicher???</a:t>
            </a:r>
          </a:p>
        </p:txBody>
      </p:sp>
      <p:sp>
        <p:nvSpPr>
          <p:cNvPr id="21" name="Wolkenförmige Legende 20"/>
          <p:cNvSpPr/>
          <p:nvPr/>
        </p:nvSpPr>
        <p:spPr>
          <a:xfrm>
            <a:off x="251520" y="5445224"/>
            <a:ext cx="2664296" cy="1152128"/>
          </a:xfrm>
          <a:prstGeom prst="cloudCallout">
            <a:avLst>
              <a:gd name="adj1" fmla="val -25379"/>
              <a:gd name="adj2" fmla="val -1536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Kann ich den Zugriff zeitlich beschränken?</a:t>
            </a:r>
          </a:p>
        </p:txBody>
      </p:sp>
      <p:sp>
        <p:nvSpPr>
          <p:cNvPr id="22" name="Wolkenförmige Legende 21"/>
          <p:cNvSpPr/>
          <p:nvPr/>
        </p:nvSpPr>
        <p:spPr>
          <a:xfrm>
            <a:off x="1403648" y="4325178"/>
            <a:ext cx="2304256" cy="1152128"/>
          </a:xfrm>
          <a:prstGeom prst="cloudCallout">
            <a:avLst>
              <a:gd name="adj1" fmla="val -54649"/>
              <a:gd name="adj2" fmla="val -705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Die sollen nicht alles können!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6" grpId="0" animBg="1"/>
      <p:bldP spid="19" grpId="0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de-DE" sz="13800" dirty="0" err="1"/>
              <a:t>OAuth</a:t>
            </a:r>
            <a:r>
              <a:rPr lang="de-DE" sz="13800" dirty="0"/>
              <a:t> 2.0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188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18026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Beispiel: photobox.com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1496" y="836712"/>
            <a:ext cx="7553575" cy="5767913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82799" y="974099"/>
            <a:ext cx="5064001" cy="578140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93982" y="974099"/>
            <a:ext cx="5057889" cy="5774423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107504" y="3687037"/>
            <a:ext cx="8928992" cy="297004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700" dirty="0"/>
              <a:t>https://accounts.google.com/o/oauth2/auth?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access_type</a:t>
            </a:r>
            <a:r>
              <a:rPr lang="de-DE" sz="1700" dirty="0"/>
              <a:t>=offline&amp;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state</a:t>
            </a:r>
            <a:r>
              <a:rPr lang="de-DE" sz="1700" dirty="0"/>
              <a:t>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redirect_uri</a:t>
            </a:r>
            <a:r>
              <a:rPr lang="de-DE" sz="1700" dirty="0"/>
              <a:t>=http%3A%2F%2Fupload.photobox.com%2Fapi%2Fgoogleplus%2Fauth.html&amp;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response_type</a:t>
            </a:r>
            <a:r>
              <a:rPr lang="de-DE" sz="1700" dirty="0"/>
              <a:t>=</a:t>
            </a:r>
            <a:r>
              <a:rPr lang="de-DE" sz="1700" dirty="0" err="1"/>
              <a:t>code</a:t>
            </a:r>
            <a:r>
              <a:rPr lang="de-DE" sz="1700" dirty="0"/>
              <a:t>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client_id</a:t>
            </a:r>
            <a:r>
              <a:rPr lang="de-DE" sz="1700" dirty="0"/>
              <a:t>=212623576204-df1jo6a25hs05e85lulgn3r6ahm9ksrb.apps.googleusercontent.com&amp;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scope</a:t>
            </a:r>
            <a:r>
              <a:rPr lang="de-DE" sz="1700" dirty="0"/>
              <a:t>=https%3A%2F%2Fpicasaweb.google.com%2Fdata&amp;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approval_prompt</a:t>
            </a:r>
            <a:r>
              <a:rPr lang="de-DE" sz="1700" dirty="0"/>
              <a:t>=</a:t>
            </a:r>
            <a:r>
              <a:rPr lang="de-DE" sz="1700" dirty="0" err="1"/>
              <a:t>force</a:t>
            </a:r>
            <a:r>
              <a:rPr lang="de-DE" sz="1700" dirty="0"/>
              <a:t>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from_login</a:t>
            </a:r>
            <a:r>
              <a:rPr lang="de-DE" sz="1700" dirty="0"/>
              <a:t>=1&amp;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as</a:t>
            </a:r>
            <a:r>
              <a:rPr lang="de-DE" sz="1700" dirty="0"/>
              <a:t>=7458c390d8b8af6c&amp;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authuser</a:t>
            </a:r>
            <a:r>
              <a:rPr lang="de-DE" sz="1700" dirty="0"/>
              <a:t>=0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107504" y="3691918"/>
            <a:ext cx="8928992" cy="297004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700" dirty="0"/>
              <a:t>https://accounts.google.com/o/oauth2/auth?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access_type</a:t>
            </a:r>
            <a:r>
              <a:rPr lang="de-DE" sz="1700" dirty="0"/>
              <a:t>=offline&amp;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state</a:t>
            </a:r>
            <a:r>
              <a:rPr lang="de-DE" sz="1700" dirty="0"/>
              <a:t>&amp;</a:t>
            </a:r>
          </a:p>
          <a:p>
            <a:r>
              <a:rPr lang="de-DE" sz="1700" b="1" dirty="0">
                <a:solidFill>
                  <a:srgbClr val="FFFF00"/>
                </a:solidFill>
              </a:rPr>
              <a:t>   </a:t>
            </a:r>
            <a:r>
              <a:rPr lang="de-DE" sz="1700" b="1" dirty="0" err="1">
                <a:solidFill>
                  <a:srgbClr val="FFFF00"/>
                </a:solidFill>
              </a:rPr>
              <a:t>redirect_uri</a:t>
            </a:r>
            <a:r>
              <a:rPr lang="de-DE" sz="1700" b="1" dirty="0">
                <a:solidFill>
                  <a:srgbClr val="FFFF00"/>
                </a:solidFill>
              </a:rPr>
              <a:t>=http%3A%2F%2Fupload.photobox.com%2Fapi%2Fgoogleplus%2Fauth.html&amp;</a:t>
            </a:r>
          </a:p>
          <a:p>
            <a:r>
              <a:rPr lang="de-DE" sz="1700" b="1" dirty="0"/>
              <a:t>   </a:t>
            </a:r>
            <a:r>
              <a:rPr lang="de-DE" sz="1700" b="1" dirty="0" err="1">
                <a:solidFill>
                  <a:srgbClr val="FFFF00"/>
                </a:solidFill>
              </a:rPr>
              <a:t>response_type</a:t>
            </a:r>
            <a:r>
              <a:rPr lang="de-DE" sz="1700" b="1" dirty="0">
                <a:solidFill>
                  <a:srgbClr val="FFFF00"/>
                </a:solidFill>
              </a:rPr>
              <a:t>=</a:t>
            </a:r>
            <a:r>
              <a:rPr lang="de-DE" sz="1700" b="1" dirty="0" err="1">
                <a:solidFill>
                  <a:srgbClr val="FFFF00"/>
                </a:solidFill>
              </a:rPr>
              <a:t>code</a:t>
            </a:r>
            <a:r>
              <a:rPr lang="de-DE" sz="1700" dirty="0"/>
              <a:t>&amp;</a:t>
            </a:r>
          </a:p>
          <a:p>
            <a:r>
              <a:rPr lang="de-DE" sz="1700" b="1" dirty="0">
                <a:solidFill>
                  <a:srgbClr val="FFFF00"/>
                </a:solidFill>
              </a:rPr>
              <a:t>   </a:t>
            </a:r>
            <a:r>
              <a:rPr lang="de-DE" sz="1700" b="1" dirty="0" err="1">
                <a:solidFill>
                  <a:srgbClr val="FFFF00"/>
                </a:solidFill>
              </a:rPr>
              <a:t>client_id</a:t>
            </a:r>
            <a:r>
              <a:rPr lang="de-DE" sz="1700" b="1" dirty="0">
                <a:solidFill>
                  <a:srgbClr val="FFFF00"/>
                </a:solidFill>
              </a:rPr>
              <a:t>=212623576204-df1jo6a25hs05e85lulgn3r6ahm9ksrb.apps.googleusercontent.com</a:t>
            </a:r>
            <a:r>
              <a:rPr lang="de-DE" sz="1700" dirty="0"/>
              <a:t>&amp;</a:t>
            </a:r>
          </a:p>
          <a:p>
            <a:r>
              <a:rPr lang="de-DE" sz="1700" b="1" dirty="0">
                <a:solidFill>
                  <a:srgbClr val="FFFF00"/>
                </a:solidFill>
              </a:rPr>
              <a:t>   </a:t>
            </a:r>
            <a:r>
              <a:rPr lang="de-DE" sz="1700" b="1" dirty="0" err="1">
                <a:solidFill>
                  <a:srgbClr val="FFFF00"/>
                </a:solidFill>
              </a:rPr>
              <a:t>scope</a:t>
            </a:r>
            <a:r>
              <a:rPr lang="de-DE" sz="1700" b="1" dirty="0">
                <a:solidFill>
                  <a:srgbClr val="FFFF00"/>
                </a:solidFill>
              </a:rPr>
              <a:t>=https%3A%2F%2Fpicasaweb.google.com%2Fdata</a:t>
            </a:r>
            <a:r>
              <a:rPr lang="de-DE" sz="1700" dirty="0"/>
              <a:t>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approval_prompt</a:t>
            </a:r>
            <a:r>
              <a:rPr lang="de-DE" sz="1700" dirty="0"/>
              <a:t>=</a:t>
            </a:r>
            <a:r>
              <a:rPr lang="de-DE" sz="1700" dirty="0" err="1"/>
              <a:t>force</a:t>
            </a:r>
            <a:r>
              <a:rPr lang="de-DE" sz="1700" dirty="0"/>
              <a:t>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from_login</a:t>
            </a:r>
            <a:r>
              <a:rPr lang="de-DE" sz="1700" dirty="0"/>
              <a:t>=1&amp;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as</a:t>
            </a:r>
            <a:r>
              <a:rPr lang="de-DE" sz="1700" dirty="0"/>
              <a:t>=7458c390d8b8af6c&amp;</a:t>
            </a:r>
          </a:p>
          <a:p>
            <a:r>
              <a:rPr lang="de-DE" sz="1700" dirty="0"/>
              <a:t>   </a:t>
            </a:r>
            <a:r>
              <a:rPr lang="de-DE" sz="1700" dirty="0" err="1"/>
              <a:t>authuser</a:t>
            </a:r>
            <a:r>
              <a:rPr lang="de-DE" sz="1700" dirty="0"/>
              <a:t>=0</a:t>
            </a:r>
          </a:p>
        </p:txBody>
      </p:sp>
      <p:sp>
        <p:nvSpPr>
          <p:cNvPr id="8" name="Rechteckige Legende 7"/>
          <p:cNvSpPr/>
          <p:nvPr/>
        </p:nvSpPr>
        <p:spPr>
          <a:xfrm>
            <a:off x="5868144" y="5301208"/>
            <a:ext cx="2448272" cy="648072"/>
          </a:xfrm>
          <a:prstGeom prst="wedgeRectCallout">
            <a:avLst>
              <a:gd name="adj1" fmla="val -69718"/>
              <a:gd name="adj2" fmla="val -2809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= Google Fotos</a:t>
            </a:r>
            <a:endParaRPr lang="de-DE" b="1" dirty="0"/>
          </a:p>
        </p:txBody>
      </p:sp>
      <p:sp>
        <p:nvSpPr>
          <p:cNvPr id="9" name="Rechteckige Legende 8"/>
          <p:cNvSpPr/>
          <p:nvPr/>
        </p:nvSpPr>
        <p:spPr>
          <a:xfrm>
            <a:off x="3131840" y="5805264"/>
            <a:ext cx="2448272" cy="648072"/>
          </a:xfrm>
          <a:prstGeom prst="wedgeRectCallout">
            <a:avLst>
              <a:gd name="adj1" fmla="val -4789"/>
              <a:gd name="adj2" fmla="val -14748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= </a:t>
            </a:r>
            <a:r>
              <a:rPr lang="de-DE" sz="2000" b="1" dirty="0" err="1" smtClean="0"/>
              <a:t>Photobox</a:t>
            </a:r>
            <a:endParaRPr lang="de-DE" b="1" dirty="0"/>
          </a:p>
        </p:txBody>
      </p:sp>
      <p:pic>
        <p:nvPicPr>
          <p:cNvPr id="10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676456" y="2924944"/>
            <a:ext cx="295316" cy="314369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19672" y="980728"/>
            <a:ext cx="5057889" cy="5774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9079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5434E-6 L -0.2283 0.062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8" grpId="0" uiExpand="1" build="allAtOnce" animBg="1"/>
      <p:bldP spid="9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Beispiel: photobox.com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908720"/>
            <a:ext cx="7685559" cy="586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75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Beispiel: photobox.com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93292" y="884891"/>
            <a:ext cx="7036308" cy="597311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3292" y="3594570"/>
            <a:ext cx="7036308" cy="3263430"/>
          </a:xfrm>
          <a:prstGeom prst="rect">
            <a:avLst/>
          </a:prstGeom>
        </p:spPr>
      </p:pic>
      <p:sp>
        <p:nvSpPr>
          <p:cNvPr id="6" name="Pfeil nach rechts 5"/>
          <p:cNvSpPr/>
          <p:nvPr/>
        </p:nvSpPr>
        <p:spPr>
          <a:xfrm>
            <a:off x="683568" y="3645024"/>
            <a:ext cx="1656184" cy="64807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684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clickEffect" p14:presetBounceEnd="8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0000">
                                          <p:cBhvr additive="base"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0000">
                                          <p:cBhvr additive="base"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de-DE" dirty="0"/>
              <a:t>Beispiel: photobox.com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5766" y="908720"/>
            <a:ext cx="7682658" cy="5855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5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ussdiagramm: Alternativer Prozess 4"/>
          <p:cNvSpPr/>
          <p:nvPr/>
        </p:nvSpPr>
        <p:spPr>
          <a:xfrm>
            <a:off x="251520" y="5449640"/>
            <a:ext cx="8817983" cy="1363736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5" descr="C:\Users\Ralf\AppData\Local\Microsoft\Windows\INetCache\IE\U9MHC6VC\120px-User_icon_2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761823"/>
            <a:ext cx="1152128" cy="1152128"/>
          </a:xfrm>
          <a:prstGeom prst="rect">
            <a:avLst/>
          </a:prstGeom>
          <a:noFill/>
        </p:spPr>
      </p:pic>
      <p:pic>
        <p:nvPicPr>
          <p:cNvPr id="7" name="Picture 4" descr="C:\Users\Ralf\AppData\Local\Microsoft\Windows\INetCache\IE\88DVURL0\large-computer-screen-keyboard-mouse-aka-thing-client-66.6-16969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21864"/>
            <a:ext cx="1728192" cy="938984"/>
          </a:xfrm>
          <a:prstGeom prst="rect">
            <a:avLst/>
          </a:prstGeom>
          <a:noFill/>
        </p:spPr>
      </p:pic>
      <p:sp>
        <p:nvSpPr>
          <p:cNvPr id="8" name="Textfeld 7"/>
          <p:cNvSpPr txBox="1"/>
          <p:nvPr/>
        </p:nvSpPr>
        <p:spPr>
          <a:xfrm>
            <a:off x="3378019" y="19212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Client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PhotoBox</a:t>
            </a:r>
            <a:r>
              <a:rPr lang="de-DE" sz="1600" dirty="0"/>
              <a:t>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269303" y="18750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Resource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 Drive)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0" y="187501"/>
            <a:ext cx="2123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/>
              <a:t>Ralf</a:t>
            </a:r>
          </a:p>
          <a:p>
            <a:pPr algn="ctr"/>
            <a:r>
              <a:rPr lang="de-DE" sz="1600" dirty="0"/>
              <a:t>(</a:t>
            </a:r>
            <a:r>
              <a:rPr lang="de-DE" sz="1600" dirty="0" err="1"/>
              <a:t>Resource</a:t>
            </a:r>
            <a:r>
              <a:rPr lang="de-DE" sz="1600" dirty="0"/>
              <a:t> </a:t>
            </a:r>
            <a:r>
              <a:rPr lang="de-DE" sz="1600" dirty="0" err="1"/>
              <a:t>Owner</a:t>
            </a:r>
            <a:r>
              <a:rPr lang="de-DE" sz="1600" dirty="0"/>
              <a:t>)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516814" y="1456418"/>
            <a:ext cx="3758580" cy="558315"/>
          </a:xfrm>
          <a:prstGeom prst="rightArrow">
            <a:avLst>
              <a:gd name="adj1" fmla="val 68897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Fotos drucken von Google Drive</a:t>
            </a:r>
          </a:p>
        </p:txBody>
      </p:sp>
      <p:sp>
        <p:nvSpPr>
          <p:cNvPr id="12" name="Rechteck 11"/>
          <p:cNvSpPr/>
          <p:nvPr/>
        </p:nvSpPr>
        <p:spPr>
          <a:xfrm>
            <a:off x="4297467" y="836712"/>
            <a:ext cx="147000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8820472" y="836712"/>
            <a:ext cx="136682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370708" y="1700808"/>
            <a:ext cx="120728" cy="5112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/>
          <p:cNvSpPr/>
          <p:nvPr/>
        </p:nvSpPr>
        <p:spPr>
          <a:xfrm flipH="1">
            <a:off x="370708" y="2115515"/>
            <a:ext cx="3921140" cy="1077015"/>
          </a:xfrm>
          <a:prstGeom prst="rightArrow">
            <a:avLst>
              <a:gd name="adj1" fmla="val 83681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An </a:t>
            </a:r>
            <a:r>
              <a:rPr lang="de-DE" sz="1600" b="1" u="sng" dirty="0"/>
              <a:t>Browser</a:t>
            </a:r>
            <a:r>
              <a:rPr lang="de-DE" sz="1600" dirty="0"/>
              <a:t>: Öffne Google Login.</a:t>
            </a:r>
          </a:p>
          <a:p>
            <a:pPr algn="ctr"/>
            <a:r>
              <a:rPr lang="de-DE" sz="1600" dirty="0"/>
              <a:t>Für: </a:t>
            </a:r>
            <a:r>
              <a:rPr lang="de-DE" sz="1600" dirty="0" err="1"/>
              <a:t>Photobox</a:t>
            </a:r>
            <a:r>
              <a:rPr lang="de-DE" sz="1600" dirty="0"/>
              <a:t> - Fotos - </a:t>
            </a:r>
            <a:r>
              <a:rPr lang="de-DE" sz="1600" i="1" dirty="0"/>
              <a:t>Code</a:t>
            </a:r>
          </a:p>
          <a:p>
            <a:pPr algn="ctr"/>
            <a:r>
              <a:rPr lang="de-DE" sz="1600" dirty="0"/>
              <a:t>Nach Login: Leite um auf </a:t>
            </a:r>
            <a:r>
              <a:rPr lang="de-DE" sz="1600" dirty="0" err="1"/>
              <a:t>Photobox</a:t>
            </a:r>
            <a:endParaRPr lang="de-DE" sz="1600" dirty="0"/>
          </a:p>
        </p:txBody>
      </p:sp>
      <p:sp>
        <p:nvSpPr>
          <p:cNvPr id="16" name="Textfeld 15"/>
          <p:cNvSpPr txBox="1"/>
          <p:nvPr/>
        </p:nvSpPr>
        <p:spPr>
          <a:xfrm>
            <a:off x="5178476" y="174705"/>
            <a:ext cx="1925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Authorization</a:t>
            </a:r>
            <a:r>
              <a:rPr lang="de-DE" sz="1600" dirty="0"/>
              <a:t> Server</a:t>
            </a:r>
          </a:p>
          <a:p>
            <a:pPr algn="ctr"/>
            <a:r>
              <a:rPr lang="de-DE" sz="1600" dirty="0"/>
              <a:t>(Google)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441506" y="836712"/>
            <a:ext cx="137688" cy="5976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rechts 17"/>
          <p:cNvSpPr/>
          <p:nvPr/>
        </p:nvSpPr>
        <p:spPr>
          <a:xfrm>
            <a:off x="539552" y="3212976"/>
            <a:ext cx="5899292" cy="426991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   für: </a:t>
            </a:r>
            <a:r>
              <a:rPr lang="de-DE" sz="1600" b="1" dirty="0" err="1"/>
              <a:t>Photobox</a:t>
            </a:r>
            <a:r>
              <a:rPr lang="de-DE" sz="1600" dirty="0"/>
              <a:t>,    Berechtigung: </a:t>
            </a:r>
            <a:r>
              <a:rPr lang="de-DE" sz="1600" b="1" dirty="0"/>
              <a:t>Fotos</a:t>
            </a:r>
          </a:p>
        </p:txBody>
      </p:sp>
      <p:sp>
        <p:nvSpPr>
          <p:cNvPr id="20" name="Pfeil nach rechts 19"/>
          <p:cNvSpPr/>
          <p:nvPr/>
        </p:nvSpPr>
        <p:spPr>
          <a:xfrm>
            <a:off x="551783" y="4611721"/>
            <a:ext cx="3744415" cy="401455"/>
          </a:xfrm>
          <a:prstGeom prst="rightArrow">
            <a:avLst>
              <a:gd name="adj1" fmla="val 7911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Empfangener </a:t>
            </a:r>
            <a:r>
              <a:rPr lang="de-DE" sz="1600" b="1" dirty="0"/>
              <a:t>Code</a:t>
            </a:r>
          </a:p>
        </p:txBody>
      </p:sp>
      <p:sp>
        <p:nvSpPr>
          <p:cNvPr id="21" name="Pfeil nach rechts 20"/>
          <p:cNvSpPr/>
          <p:nvPr/>
        </p:nvSpPr>
        <p:spPr>
          <a:xfrm>
            <a:off x="4452987" y="4653136"/>
            <a:ext cx="2016224" cy="397168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Empfangener </a:t>
            </a:r>
            <a:r>
              <a:rPr lang="de-DE" sz="1600" b="1" dirty="0"/>
              <a:t>Code</a:t>
            </a:r>
          </a:p>
        </p:txBody>
      </p:sp>
      <p:sp>
        <p:nvSpPr>
          <p:cNvPr id="22" name="Pfeil nach rechts 21"/>
          <p:cNvSpPr/>
          <p:nvPr/>
        </p:nvSpPr>
        <p:spPr>
          <a:xfrm flipH="1">
            <a:off x="4435864" y="5085184"/>
            <a:ext cx="1998045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23" name="Pfeil nach rechts 22"/>
          <p:cNvSpPr/>
          <p:nvPr/>
        </p:nvSpPr>
        <p:spPr>
          <a:xfrm>
            <a:off x="4442752" y="5525629"/>
            <a:ext cx="4369117" cy="423651"/>
          </a:xfrm>
          <a:prstGeom prst="rightArrow">
            <a:avLst>
              <a:gd name="adj1" fmla="val 71596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Access Token</a:t>
            </a:r>
          </a:p>
        </p:txBody>
      </p:sp>
      <p:sp>
        <p:nvSpPr>
          <p:cNvPr id="2" name="Pfeil nach links und rechts 1"/>
          <p:cNvSpPr/>
          <p:nvPr/>
        </p:nvSpPr>
        <p:spPr>
          <a:xfrm>
            <a:off x="507390" y="3701928"/>
            <a:ext cx="5952708" cy="879200"/>
          </a:xfrm>
          <a:prstGeom prst="leftRightArrow">
            <a:avLst>
              <a:gd name="adj1" fmla="val 84774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Login Page</a:t>
            </a:r>
          </a:p>
          <a:p>
            <a:pPr algn="ctr"/>
            <a:r>
              <a:rPr lang="de-DE" sz="1600" dirty="0"/>
              <a:t>Nach Login an </a:t>
            </a:r>
            <a:r>
              <a:rPr lang="de-DE" sz="1600" b="1" u="sng" dirty="0"/>
              <a:t>Browser</a:t>
            </a:r>
            <a:r>
              <a:rPr lang="de-DE" sz="1600" dirty="0"/>
              <a:t>: </a:t>
            </a:r>
          </a:p>
          <a:p>
            <a:pPr algn="ctr"/>
            <a:r>
              <a:rPr lang="de-DE" sz="1600" dirty="0"/>
              <a:t>Öffne </a:t>
            </a:r>
            <a:r>
              <a:rPr lang="de-DE" sz="1600" dirty="0" err="1"/>
              <a:t>Photobox</a:t>
            </a:r>
            <a:r>
              <a:rPr lang="de-DE" sz="1600" dirty="0"/>
              <a:t> Seite mit </a:t>
            </a:r>
            <a:r>
              <a:rPr lang="de-DE" sz="1600" b="1" dirty="0"/>
              <a:t>Code</a:t>
            </a:r>
            <a:endParaRPr lang="de-DE" sz="1600" dirty="0"/>
          </a:p>
        </p:txBody>
      </p:sp>
      <p:sp>
        <p:nvSpPr>
          <p:cNvPr id="3" name="Pfeil nach links und rechts 2"/>
          <p:cNvSpPr/>
          <p:nvPr/>
        </p:nvSpPr>
        <p:spPr>
          <a:xfrm>
            <a:off x="6627310" y="5949280"/>
            <a:ext cx="2193162" cy="360040"/>
          </a:xfrm>
          <a:prstGeom prst="leftRightArrow">
            <a:avLst>
              <a:gd name="adj1" fmla="val 81099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/>
              <a:t>Validate</a:t>
            </a:r>
            <a:endParaRPr lang="de-DE" dirty="0"/>
          </a:p>
        </p:txBody>
      </p:sp>
      <p:sp>
        <p:nvSpPr>
          <p:cNvPr id="26" name="Pfeil nach rechts 25"/>
          <p:cNvSpPr/>
          <p:nvPr/>
        </p:nvSpPr>
        <p:spPr>
          <a:xfrm flipH="1">
            <a:off x="4450086" y="6359571"/>
            <a:ext cx="4366084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27" name="Pfeil nach rechts 26"/>
          <p:cNvSpPr/>
          <p:nvPr/>
        </p:nvSpPr>
        <p:spPr>
          <a:xfrm flipH="1">
            <a:off x="491436" y="6359571"/>
            <a:ext cx="3792532" cy="364456"/>
          </a:xfrm>
          <a:prstGeom prst="rightArrow">
            <a:avLst>
              <a:gd name="adj1" fmla="val 79695"/>
              <a:gd name="adj2" fmla="val 500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Fotos</a:t>
            </a:r>
          </a:p>
        </p:txBody>
      </p:sp>
      <p:sp>
        <p:nvSpPr>
          <p:cNvPr id="28" name="Rechteckige Legende 27"/>
          <p:cNvSpPr/>
          <p:nvPr/>
        </p:nvSpPr>
        <p:spPr>
          <a:xfrm>
            <a:off x="854147" y="3777140"/>
            <a:ext cx="1243567" cy="626197"/>
          </a:xfrm>
          <a:prstGeom prst="wedgeRectCallout">
            <a:avLst>
              <a:gd name="adj1" fmla="val 110913"/>
              <a:gd name="adj2" fmla="val -21917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err="1"/>
              <a:t>Scope</a:t>
            </a:r>
            <a:endParaRPr lang="de-DE" sz="2400" dirty="0"/>
          </a:p>
        </p:txBody>
      </p:sp>
      <p:sp>
        <p:nvSpPr>
          <p:cNvPr id="29" name="Rechteckige Legende 28"/>
          <p:cNvSpPr/>
          <p:nvPr/>
        </p:nvSpPr>
        <p:spPr>
          <a:xfrm>
            <a:off x="4568669" y="2708920"/>
            <a:ext cx="1716048" cy="469176"/>
          </a:xfrm>
          <a:prstGeom prst="wedgeRectCallout">
            <a:avLst>
              <a:gd name="adj1" fmla="val -83066"/>
              <a:gd name="adj2" fmla="val -310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Redirect Uri</a:t>
            </a:r>
          </a:p>
        </p:txBody>
      </p:sp>
      <p:sp>
        <p:nvSpPr>
          <p:cNvPr id="30" name="Rechteckige Legende 29"/>
          <p:cNvSpPr/>
          <p:nvPr/>
        </p:nvSpPr>
        <p:spPr>
          <a:xfrm>
            <a:off x="1112113" y="1834812"/>
            <a:ext cx="1716048" cy="469176"/>
          </a:xfrm>
          <a:prstGeom prst="wedgeRectCallout">
            <a:avLst>
              <a:gd name="adj1" fmla="val 1175"/>
              <a:gd name="adj2" fmla="val 11568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Client ID</a:t>
            </a:r>
          </a:p>
        </p:txBody>
      </p:sp>
      <p:sp>
        <p:nvSpPr>
          <p:cNvPr id="31" name="Rechteckige Legende 30"/>
          <p:cNvSpPr/>
          <p:nvPr/>
        </p:nvSpPr>
        <p:spPr>
          <a:xfrm>
            <a:off x="4182027" y="1827616"/>
            <a:ext cx="2147129" cy="469176"/>
          </a:xfrm>
          <a:prstGeom prst="wedgeRectCallout">
            <a:avLst>
              <a:gd name="adj1" fmla="val -77992"/>
              <a:gd name="adj2" fmla="val 12496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Response Type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80299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2" presetClass="entr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5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3" grpId="2" animBg="1"/>
      <p:bldP spid="2" grpId="0" animBg="1"/>
      <p:bldP spid="3" grpId="0" animBg="1"/>
      <p:bldP spid="3" grpId="1" animBg="1"/>
      <p:bldP spid="3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749</Words>
  <Application>Microsoft Office PowerPoint</Application>
  <PresentationFormat>Bildschirmpräsentation (4:3)</PresentationFormat>
  <Paragraphs>238</Paragraphs>
  <Slides>23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7" baseType="lpstr">
      <vt:lpstr>Arial</vt:lpstr>
      <vt:lpstr>Calibri</vt:lpstr>
      <vt:lpstr>Courier New</vt:lpstr>
      <vt:lpstr>Larissa-Design</vt:lpstr>
      <vt:lpstr>OAuth 2.0</vt:lpstr>
      <vt:lpstr>Früher</vt:lpstr>
      <vt:lpstr>Früher / Heute</vt:lpstr>
      <vt:lpstr>Lösung:</vt:lpstr>
      <vt:lpstr>Beispiel: photobox.com</vt:lpstr>
      <vt:lpstr>Beispiel: photobox.com</vt:lpstr>
      <vt:lpstr>Beispiel: photobox.com</vt:lpstr>
      <vt:lpstr>Beispiel: photobox.com</vt:lpstr>
      <vt:lpstr>PowerPoint-Präsentation</vt:lpstr>
      <vt:lpstr>Was ist ein „Access Token“</vt:lpstr>
      <vt:lpstr>PowerPoint-Präsentation</vt:lpstr>
      <vt:lpstr>PowerPoint-Präsentation</vt:lpstr>
      <vt:lpstr>PowerPoint-Präsentation</vt:lpstr>
      <vt:lpstr>PowerPoint-Präsentation</vt:lpstr>
      <vt:lpstr>Anwendungsfälle</vt:lpstr>
      <vt:lpstr>Was fehlt?</vt:lpstr>
      <vt:lpstr>OpenID Connect</vt:lpstr>
      <vt:lpstr>OpenID Connect</vt:lpstr>
      <vt:lpstr>OpenID Connect</vt:lpstr>
      <vt:lpstr>OpenID Connect</vt:lpstr>
      <vt:lpstr>OIDC Implementierungen</vt:lpstr>
      <vt:lpstr>Konsumieren in C#</vt:lpstr>
      <vt:lpstr>Links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OAuth 2.0</dc:title>
  <dc:creator>Ralf Hoffmann</dc:creator>
  <cp:lastModifiedBy>Ralf</cp:lastModifiedBy>
  <cp:revision>69</cp:revision>
  <dcterms:created xsi:type="dcterms:W3CDTF">2017-02-27T16:23:51Z</dcterms:created>
  <dcterms:modified xsi:type="dcterms:W3CDTF">2017-03-30T20:17:44Z</dcterms:modified>
</cp:coreProperties>
</file>