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90" r:id="rId4"/>
    <p:sldId id="260" r:id="rId5"/>
    <p:sldId id="302" r:id="rId6"/>
    <p:sldId id="258" r:id="rId7"/>
    <p:sldId id="264" r:id="rId8"/>
    <p:sldId id="307" r:id="rId9"/>
    <p:sldId id="332" r:id="rId10"/>
    <p:sldId id="330" r:id="rId11"/>
    <p:sldId id="270" r:id="rId12"/>
    <p:sldId id="271" r:id="rId13"/>
    <p:sldId id="269" r:id="rId14"/>
    <p:sldId id="273" r:id="rId15"/>
    <p:sldId id="334" r:id="rId16"/>
    <p:sldId id="335" r:id="rId17"/>
    <p:sldId id="336" r:id="rId18"/>
    <p:sldId id="309" r:id="rId19"/>
    <p:sldId id="281" r:id="rId20"/>
    <p:sldId id="276" r:id="rId21"/>
    <p:sldId id="259" r:id="rId22"/>
    <p:sldId id="282" r:id="rId23"/>
    <p:sldId id="283" r:id="rId24"/>
    <p:sldId id="310" r:id="rId25"/>
    <p:sldId id="265" r:id="rId26"/>
    <p:sldId id="337" r:id="rId27"/>
    <p:sldId id="272" r:id="rId28"/>
    <p:sldId id="285" r:id="rId29"/>
    <p:sldId id="286" r:id="rId30"/>
    <p:sldId id="284" r:id="rId31"/>
    <p:sldId id="338" r:id="rId32"/>
    <p:sldId id="287" r:id="rId33"/>
    <p:sldId id="277" r:id="rId34"/>
    <p:sldId id="279" r:id="rId35"/>
    <p:sldId id="318" r:id="rId36"/>
    <p:sldId id="324" r:id="rId37"/>
    <p:sldId id="322" r:id="rId38"/>
    <p:sldId id="321" r:id="rId39"/>
    <p:sldId id="311" r:id="rId40"/>
    <p:sldId id="347" r:id="rId41"/>
    <p:sldId id="261" r:id="rId42"/>
    <p:sldId id="294" r:id="rId43"/>
    <p:sldId id="340" r:id="rId44"/>
    <p:sldId id="295" r:id="rId45"/>
    <p:sldId id="331" r:id="rId46"/>
    <p:sldId id="301" r:id="rId47"/>
    <p:sldId id="341" r:id="rId48"/>
    <p:sldId id="298" r:id="rId49"/>
    <p:sldId id="346" r:id="rId50"/>
    <p:sldId id="297" r:id="rId51"/>
    <p:sldId id="262" r:id="rId52"/>
    <p:sldId id="345" r:id="rId53"/>
    <p:sldId id="263" r:id="rId54"/>
    <p:sldId id="325" r:id="rId55"/>
    <p:sldId id="326" r:id="rId56"/>
    <p:sldId id="327" r:id="rId57"/>
    <p:sldId id="300" r:id="rId58"/>
    <p:sldId id="304" r:id="rId59"/>
    <p:sldId id="339" r:id="rId60"/>
    <p:sldId id="299" r:id="rId61"/>
    <p:sldId id="342" r:id="rId62"/>
    <p:sldId id="343" r:id="rId63"/>
    <p:sldId id="344" r:id="rId6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48" autoAdjust="0"/>
  </p:normalViewPr>
  <p:slideViewPr>
    <p:cSldViewPr>
      <p:cViewPr>
        <p:scale>
          <a:sx n="91" d="100"/>
          <a:sy n="91" d="100"/>
        </p:scale>
        <p:origin x="-221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94260-AA89-421E-8E4C-C3A2BC6C3903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07940-C940-476C-831B-1CD12BF29CA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940-C940-476C-831B-1CD12BF29CA0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940-C940-476C-831B-1CD12BF29CA0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940-C940-476C-831B-1CD12BF29CA0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940-C940-476C-831B-1CD12BF29CA0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940-C940-476C-831B-1CD12BF29CA0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940-C940-476C-831B-1CD12BF29CA0}" type="slidenum">
              <a:rPr lang="de-DE" smtClean="0"/>
              <a:pPr/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940-C940-476C-831B-1CD12BF29CA0}" type="slidenum">
              <a:rPr lang="de-DE" smtClean="0"/>
              <a:pPr/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940-C940-476C-831B-1CD12BF29CA0}" type="slidenum">
              <a:rPr lang="de-DE" smtClean="0"/>
              <a:pPr/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940-C940-476C-831B-1CD12BF29CA0}" type="slidenum">
              <a:rPr lang="de-DE" smtClean="0"/>
              <a:pPr/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940-C940-476C-831B-1CD12BF29CA0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940-C940-476C-831B-1CD12BF29CA0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940-C940-476C-831B-1CD12BF29CA0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940-C940-476C-831B-1CD12BF29CA0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940-C940-476C-831B-1CD12BF29CA0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940-C940-476C-831B-1CD12BF29CA0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940-C940-476C-831B-1CD12BF29CA0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940-C940-476C-831B-1CD12BF29CA0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75-B7FB-48EB-ADEB-2C9AE38F2CB6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CB63-5DCC-4B8B-AB30-C3546001605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75-B7FB-48EB-ADEB-2C9AE38F2CB6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CB63-5DCC-4B8B-AB30-C3546001605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75-B7FB-48EB-ADEB-2C9AE38F2CB6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CB63-5DCC-4B8B-AB30-C3546001605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75-B7FB-48EB-ADEB-2C9AE38F2CB6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CB63-5DCC-4B8B-AB30-C3546001605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75-B7FB-48EB-ADEB-2C9AE38F2CB6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CB63-5DCC-4B8B-AB30-C3546001605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75-B7FB-48EB-ADEB-2C9AE38F2CB6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CB63-5DCC-4B8B-AB30-C3546001605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75-B7FB-48EB-ADEB-2C9AE38F2CB6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CB63-5DCC-4B8B-AB30-C3546001605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75-B7FB-48EB-ADEB-2C9AE38F2CB6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CB63-5DCC-4B8B-AB30-C3546001605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75-B7FB-48EB-ADEB-2C9AE38F2CB6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CB63-5DCC-4B8B-AB30-C3546001605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75-B7FB-48EB-ADEB-2C9AE38F2CB6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CB63-5DCC-4B8B-AB30-C3546001605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75-B7FB-48EB-ADEB-2C9AE38F2CB6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CB63-5DCC-4B8B-AB30-C3546001605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07175-B7FB-48EB-ADEB-2C9AE38F2CB6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ECB63-5DCC-4B8B-AB30-C3546001605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hard.schlemm@comma-soft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xing.com/profile/Gerhard_Schlem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artinfowler.com/articles/mocksArentStub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rtinfowler.com/articles/mocksArentStub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ayende.com/Blog/archive/2007/12/19/Moq-Mocking-in-C-3.0.aspx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source.org/licenses/bsd-license.php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moq/wiki/QuickStart" TargetMode="External"/><Relationship Id="rId7" Type="http://schemas.openxmlformats.org/officeDocument/2006/relationships/hyperlink" Target="http://stephenwalther.com/blog/archive/2008/06/12/tdd-introduction-to-moq.aspx" TargetMode="External"/><Relationship Id="rId2" Type="http://schemas.openxmlformats.org/officeDocument/2006/relationships/hyperlink" Target="http://code.google.com/p/moq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eds.feedburner.com/danielcazzulino?CategoryID=1062" TargetMode="External"/><Relationship Id="rId5" Type="http://schemas.openxmlformats.org/officeDocument/2006/relationships/hyperlink" Target="http://www.clariusconsulting.net/blogs/kzu/archive/2007/12/21/47152.aspx" TargetMode="External"/><Relationship Id="rId4" Type="http://schemas.openxmlformats.org/officeDocument/2006/relationships/hyperlink" Target="http://martinfowler.com/articles/mocksArentStubs.html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codeclimber.net.nz/archive/2009/10/23/10-resources-to-learn-moq.aspx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on't_repeat_yoursel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MOQ</a:t>
            </a:r>
            <a:br>
              <a:rPr lang="de-DE" smtClean="0"/>
            </a:br>
            <a:endParaRPr lang="de-DE" sz="140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752600"/>
          </a:xfrm>
        </p:spPr>
        <p:txBody>
          <a:bodyPr>
            <a:normAutofit fontScale="92500" lnSpcReduction="20000"/>
          </a:bodyPr>
          <a:lstStyle/>
          <a:p>
            <a:endParaRPr lang="de-DE" smtClean="0"/>
          </a:p>
          <a:p>
            <a:r>
              <a:rPr lang="de-DE" smtClean="0"/>
              <a:t>/</a:t>
            </a:r>
            <a:r>
              <a:rPr lang="de-DE" err="1" smtClean="0"/>
              <a:t>ma:k</a:t>
            </a:r>
            <a:r>
              <a:rPr lang="de-DE" smtClean="0"/>
              <a:t>/ oder /ma:k ju:/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endParaRPr lang="de-DE" smtClean="0"/>
          </a:p>
        </p:txBody>
      </p:sp>
      <p:pic>
        <p:nvPicPr>
          <p:cNvPr id="4" name="Grafik 3" descr="mo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911652"/>
            <a:ext cx="2976162" cy="187453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7158" y="6143644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38375">
              <a:tabLst>
                <a:tab pos="1439863" algn="l"/>
                <a:tab pos="4667250" algn="l"/>
              </a:tabLst>
            </a:pPr>
            <a:r>
              <a:rPr lang="de-DE" sz="1400" smtClean="0"/>
              <a:t>23.10.2010	</a:t>
            </a:r>
            <a:r>
              <a:rPr lang="de-DE" sz="1400" smtClean="0">
                <a:hlinkClick r:id="rId3"/>
              </a:rPr>
              <a:t>Gerhard.Schlemm@comma-soft.com</a:t>
            </a:r>
            <a:r>
              <a:rPr lang="de-DE" sz="1400" smtClean="0"/>
              <a:t>	</a:t>
            </a:r>
            <a:r>
              <a:rPr lang="de-DE" sz="1400" smtClean="0">
                <a:hlinkClick r:id="rId4"/>
              </a:rPr>
              <a:t>https://www.xing.com/profile/Gerhard_Schlemm </a:t>
            </a:r>
            <a:endParaRPr 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Test-Ansätze </a:t>
            </a:r>
            <a:r>
              <a:rPr lang="de-DE" sz="2000" smtClean="0"/>
              <a:t>(</a:t>
            </a:r>
            <a:r>
              <a:rPr lang="de-DE" sz="1600" smtClean="0"/>
              <a:t>Langversion</a:t>
            </a:r>
            <a:r>
              <a:rPr lang="de-DE" sz="2000" smtClean="0"/>
              <a:t>)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hlinkClick r:id="rId2"/>
              </a:rPr>
              <a:t>Martin Fowler</a:t>
            </a:r>
            <a:r>
              <a:rPr lang="de-DE" smtClean="0"/>
              <a:t> unterscheidet anhand dieser Fragestellungen zwei Ansätze</a:t>
            </a:r>
          </a:p>
          <a:p>
            <a:pPr lvl="1"/>
            <a:r>
              <a:rPr lang="de-DE" smtClean="0"/>
              <a:t>Classicist  / State Verification</a:t>
            </a:r>
          </a:p>
          <a:p>
            <a:pPr lvl="1"/>
            <a:r>
              <a:rPr lang="de-DE" smtClean="0"/>
              <a:t>Mockist / Behavior Verification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Test-Ansätze </a:t>
            </a:r>
            <a:r>
              <a:rPr lang="de-DE" sz="2000" smtClean="0"/>
              <a:t>(</a:t>
            </a:r>
            <a:r>
              <a:rPr lang="de-DE" sz="1600" smtClean="0"/>
              <a:t>Langversion</a:t>
            </a:r>
            <a:r>
              <a:rPr lang="de-DE" sz="2000" smtClean="0"/>
              <a:t>)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"Classicist / State Verification"</a:t>
            </a:r>
          </a:p>
          <a:p>
            <a:pPr lvl="1"/>
            <a:r>
              <a:rPr lang="de-DE" b="1" smtClean="0"/>
              <a:t>Kollaboration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Verwende im Test produktive Implementierungen, oder Stubs (insbesondere für TDD; Definition Stubs siehe Fowler)</a:t>
            </a:r>
          </a:p>
          <a:p>
            <a:pPr lvl="1"/>
            <a:r>
              <a:rPr lang="de-DE" b="1" smtClean="0"/>
              <a:t>Verifikation: State Verification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Zustand des "System under Test" prüfen.</a:t>
            </a:r>
            <a:br>
              <a:rPr lang="de-DE" smtClean="0"/>
            </a:br>
            <a:r>
              <a:rPr lang="de-DE" smtClean="0"/>
              <a:t>Ebenso den Zustand der Kollaborateure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Test-Ansätze </a:t>
            </a:r>
            <a:r>
              <a:rPr lang="de-DE" sz="2000" smtClean="0"/>
              <a:t>(</a:t>
            </a:r>
            <a:r>
              <a:rPr lang="de-DE" sz="1600" smtClean="0"/>
              <a:t>Langversion</a:t>
            </a:r>
            <a:r>
              <a:rPr lang="de-DE" sz="2000" smtClean="0"/>
              <a:t>)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"Mockist / Behavior Verification"</a:t>
            </a:r>
            <a:endParaRPr lang="de-DE" smtClean="0"/>
          </a:p>
          <a:p>
            <a:pPr lvl="1"/>
            <a:r>
              <a:rPr lang="de-DE" b="1" smtClean="0"/>
              <a:t>Kollaboration</a:t>
            </a:r>
            <a:br>
              <a:rPr lang="de-DE" b="1" smtClean="0"/>
            </a:br>
            <a:r>
              <a:rPr lang="de-DE" smtClean="0"/>
              <a:t>Verwende Mock-Kollaborateure mit einem Verhalten, das im Kontext des Testszenarios von ihnen erwartet wird</a:t>
            </a:r>
          </a:p>
          <a:p>
            <a:pPr lvl="1"/>
            <a:r>
              <a:rPr lang="de-DE" b="1" smtClean="0"/>
              <a:t>Verifikation: Behavior Verification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Zustand des "System under Test" prüfen.</a:t>
            </a:r>
            <a:br>
              <a:rPr lang="de-DE" smtClean="0"/>
            </a:br>
            <a:r>
              <a:rPr lang="de-DE" smtClean="0"/>
              <a:t>Außerdem: Wurden das erwartete Kollaborations-Verhalten im Test tatsächlich abgerufen?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Test-Ansätze </a:t>
            </a:r>
            <a:r>
              <a:rPr lang="de-DE" sz="2000" smtClean="0"/>
              <a:t>(</a:t>
            </a:r>
            <a:r>
              <a:rPr lang="de-DE" sz="1600" smtClean="0"/>
              <a:t>Langversion</a:t>
            </a:r>
            <a:r>
              <a:rPr lang="de-DE" sz="2000" smtClean="0"/>
              <a:t>)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smtClean="0"/>
              <a:t>Pragmatismus</a:t>
            </a:r>
            <a:r>
              <a:rPr lang="en-US" smtClean="0"/>
              <a:t> ist gefragt: situativ den richtigen Ansatz wählen</a:t>
            </a:r>
          </a:p>
          <a:p>
            <a:pPr marL="742950" lvl="2" indent="-342900"/>
            <a:r>
              <a:rPr lang="en-US" smtClean="0"/>
              <a:t>Alles sollte möglich sein: Testen mit realen Implementierungen,</a:t>
            </a:r>
            <a:br>
              <a:rPr lang="en-US" smtClean="0"/>
            </a:br>
            <a:r>
              <a:rPr lang="en-US" smtClean="0"/>
              <a:t>Stubs oder Mocks für Kollaborateure</a:t>
            </a:r>
          </a:p>
          <a:p>
            <a:pPr marL="742950" lvl="2" indent="-342900"/>
            <a:r>
              <a:rPr lang="en-US" smtClean="0"/>
              <a:t>Beeinflußt die Entscheidung State / Behavior Verification bei Test Driven Development (TDD) das Design?</a:t>
            </a:r>
          </a:p>
          <a:p>
            <a:pPr marL="1200150" lvl="3" indent="-342900"/>
            <a:r>
              <a:rPr lang="en-US" smtClean="0"/>
              <a:t>Classicist entwickelt den Test mit Fokus auf das Ergebnis</a:t>
            </a:r>
          </a:p>
          <a:p>
            <a:pPr marL="1200150" lvl="3" indent="-342900"/>
            <a:r>
              <a:rPr lang="en-US" smtClean="0"/>
              <a:t>Mockist entwickelt den Test mit Fokus auf die Interaktion</a:t>
            </a:r>
          </a:p>
          <a:p>
            <a:pPr marL="1200150" lvl="3" indent="-342900"/>
            <a:r>
              <a:rPr lang="en-US" smtClean="0"/>
              <a:t>Worauf sollte man den Fokus setzen?</a:t>
            </a:r>
          </a:p>
          <a:p>
            <a:pPr marL="742950" lvl="2" indent="-342900"/>
            <a:r>
              <a:rPr lang="en-US" smtClean="0"/>
              <a:t>Behavior Verification bindet an eine konkrete Implementierung. Ändert sich diese später, so sind die Anpassungen in den Tests i.d.R. komplexer als bei State Verification</a:t>
            </a:r>
          </a:p>
          <a:p>
            <a:pPr marL="742950" lvl="2" indent="-342900"/>
            <a:r>
              <a:rPr lang="en-US" smtClean="0"/>
              <a:t>Häufig eine Frage des Geschmacks</a:t>
            </a:r>
          </a:p>
          <a:p>
            <a:pPr marL="742950" lvl="2" indent="-342900"/>
            <a:r>
              <a:rPr lang="en-US" smtClean="0"/>
              <a:t>Team berücksichtigen: Konventionen?</a:t>
            </a:r>
          </a:p>
          <a:p>
            <a:pPr marL="742950" lvl="2" indent="-342900"/>
            <a:endParaRPr lang="en-US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mtClean="0"/>
              <a:t>Wofür ist MOQ geeignet?</a:t>
            </a:r>
          </a:p>
          <a:p>
            <a:pPr marL="742950" lvl="2" indent="-342900"/>
            <a:r>
              <a:rPr lang="en-US" smtClean="0"/>
              <a:t>Später mehr!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Definition Mock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Definition Mock</a:t>
            </a:r>
            <a:br>
              <a:rPr lang="en-US" smtClean="0"/>
            </a:br>
            <a:r>
              <a:rPr lang="en-US" smtClean="0"/>
              <a:t>“[Mocks are] objects pre-programmed with expectations which form a specification of the calls they are expected to receive.”</a:t>
            </a:r>
          </a:p>
          <a:p>
            <a:endParaRPr lang="en-US" smtClean="0"/>
          </a:p>
          <a:p>
            <a:pPr lvl="1">
              <a:buNone/>
            </a:pPr>
            <a:r>
              <a:rPr lang="en-US" sz="2000" smtClean="0"/>
              <a:t>Zitiert aus Fowler: </a:t>
            </a:r>
            <a:r>
              <a:rPr lang="en-US" sz="2000" smtClean="0">
                <a:hlinkClick r:id="rId3"/>
              </a:rPr>
              <a:t>"Mocks Aren't Stubs"</a:t>
            </a:r>
            <a:endParaRPr lang="en-US" sz="2000" smtClean="0"/>
          </a:p>
          <a:p>
            <a:pPr lvl="1">
              <a:buNone/>
            </a:pPr>
            <a:r>
              <a:rPr lang="en-US" sz="2000" smtClean="0"/>
              <a:t>Weitere Ressourcen zu Mocks, Stubs etc siehe Ende des Vortrags</a:t>
            </a:r>
            <a:endParaRPr lang="de-DE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Definition Mock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“[Mocks are] </a:t>
            </a:r>
            <a:r>
              <a:rPr lang="en-US" b="1" smtClean="0"/>
              <a:t>objects pre-programmed</a:t>
            </a:r>
            <a:r>
              <a:rPr lang="en-US" smtClean="0"/>
              <a:t> with expectations which form a specification of the calls they are expected to receive.”</a:t>
            </a:r>
          </a:p>
          <a:p>
            <a:pPr lvl="1"/>
            <a:r>
              <a:rPr lang="en-US" smtClean="0"/>
              <a:t>Mock-Objekte sind programmatisch darauf vorbereitet, mit dem "System under Test" auf bestimmte Weise zu interagieren.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Definition Mock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“[Mocks are] objects pre-programmed with </a:t>
            </a:r>
            <a:r>
              <a:rPr lang="en-US" b="1" smtClean="0"/>
              <a:t>expectations</a:t>
            </a:r>
            <a:r>
              <a:rPr lang="en-US" smtClean="0"/>
              <a:t> which form a specification of the calls they are expected to receive.”</a:t>
            </a:r>
          </a:p>
          <a:p>
            <a:pPr lvl="1"/>
            <a:r>
              <a:rPr lang="en-US" smtClean="0"/>
              <a:t>Die erwarteten Interaktionen werden Expectations genannt. Die programmatische Vorbereitung des Objekts besteht u.a. der aus Formulierung solcher Expectations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Definition Mock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“[Mocks are] objects pre-programmed with expectations which </a:t>
            </a:r>
            <a:r>
              <a:rPr lang="en-US" b="1" smtClean="0"/>
              <a:t>form a specification of the calls they are expected to receive</a:t>
            </a:r>
            <a:r>
              <a:rPr lang="en-US" smtClean="0"/>
              <a:t>.”</a:t>
            </a:r>
          </a:p>
          <a:p>
            <a:pPr lvl="1"/>
            <a:r>
              <a:rPr lang="en-US" smtClean="0"/>
              <a:t>Die Expectations spezifizieren den gewünschten Ablauf der Kommunikation zwischen "System under Test" und Kollaborateur</a:t>
            </a:r>
          </a:p>
          <a:p>
            <a:pPr lvl="1"/>
            <a:r>
              <a:rPr lang="en-US" b="1" smtClean="0"/>
              <a:t>Behavior Verification</a:t>
            </a:r>
            <a:r>
              <a:rPr lang="en-US" smtClean="0"/>
              <a:t>: Wird der Ablauf nicht eingehalten, so schlägt der Test fehl. Der Zustand des Kollaborateurs ist irrelevant.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 photocasetvycp9qm50181781_KULISS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-7812" b="23438"/>
          <a:stretch>
            <a:fillRect/>
          </a:stretch>
        </p:blipFill>
        <p:spPr>
          <a:xfrm>
            <a:off x="0" y="0"/>
            <a:ext cx="9858412" cy="70009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471201"/>
            <a:ext cx="4976836" cy="29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2071670" y="1899697"/>
            <a:ext cx="2342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/>
              <a:t>"System under Test"</a:t>
            </a:r>
            <a:endParaRPr lang="de-DE" sz="2000" b="1"/>
          </a:p>
        </p:txBody>
      </p:sp>
      <p:sp>
        <p:nvSpPr>
          <p:cNvPr id="5" name="Textfeld 4"/>
          <p:cNvSpPr txBox="1"/>
          <p:nvPr/>
        </p:nvSpPr>
        <p:spPr>
          <a:xfrm>
            <a:off x="4756726" y="1899697"/>
            <a:ext cx="1640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/>
              <a:t>Kollaborateur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Was ist </a:t>
            </a:r>
            <a:r>
              <a:rPr lang="de-DE" err="1" smtClean="0"/>
              <a:t>MOQ</a:t>
            </a:r>
            <a:r>
              <a:rPr lang="de-DE" smtClean="0"/>
              <a:t>?</a:t>
            </a:r>
          </a:p>
          <a:p>
            <a:r>
              <a:rPr lang="de-DE" smtClean="0"/>
              <a:t>Exkurs Test-Basics</a:t>
            </a:r>
          </a:p>
          <a:p>
            <a:r>
              <a:rPr lang="de-DE" smtClean="0"/>
              <a:t>MOQ</a:t>
            </a:r>
          </a:p>
          <a:p>
            <a:pPr lvl="1"/>
            <a:r>
              <a:rPr lang="de-DE" smtClean="0"/>
              <a:t>Beispiel</a:t>
            </a:r>
          </a:p>
          <a:p>
            <a:pPr lvl="1"/>
            <a:r>
              <a:rPr lang="de-DE" smtClean="0"/>
              <a:t>Features</a:t>
            </a:r>
          </a:p>
          <a:p>
            <a:pPr lvl="1"/>
            <a:r>
              <a:rPr lang="de-DE" smtClean="0"/>
              <a:t>Grenzen</a:t>
            </a:r>
          </a:p>
          <a:p>
            <a:r>
              <a:rPr lang="de-DE" smtClean="0"/>
              <a:t>Fazit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28596" y="1600200"/>
            <a:ext cx="8229600" cy="4525963"/>
          </a:xfrm>
        </p:spPr>
        <p:txBody>
          <a:bodyPr>
            <a:normAutofit/>
          </a:bodyPr>
          <a:lstStyle/>
          <a:p>
            <a:r>
              <a:rPr lang="de-DE" sz="2800" smtClean="0"/>
              <a:t>Fowler-Szenario: Order und Warehouse</a:t>
            </a:r>
          </a:p>
          <a:p>
            <a:pPr lvl="1"/>
            <a:r>
              <a:rPr lang="de-DE" sz="2400" smtClean="0"/>
              <a:t>"System Under Test" ist eine </a:t>
            </a:r>
            <a:r>
              <a:rPr lang="de-DE" sz="2000" b="1" smtClean="0">
                <a:latin typeface="Courier New" pitchFamily="49" charset="0"/>
                <a:cs typeface="Courier New" pitchFamily="49" charset="0"/>
              </a:rPr>
              <a:t>Order</a:t>
            </a:r>
            <a:endParaRPr lang="de-DE" sz="2400" smtClean="0"/>
          </a:p>
          <a:p>
            <a:pPr lvl="1"/>
            <a:r>
              <a:rPr lang="de-DE" sz="2400" smtClean="0"/>
              <a:t>Kollaborateur: Warehouse (</a:t>
            </a:r>
            <a:r>
              <a:rPr lang="de-DE" sz="1600" b="1" smtClean="0">
                <a:latin typeface="Courier New" pitchFamily="49" charset="0"/>
                <a:cs typeface="Courier New" pitchFamily="49" charset="0"/>
              </a:rPr>
              <a:t>IWarehouse</a:t>
            </a:r>
            <a:r>
              <a:rPr lang="de-DE" sz="2400" smtClean="0"/>
              <a:t>)</a:t>
            </a:r>
          </a:p>
          <a:p>
            <a:r>
              <a:rPr lang="de-DE" sz="2800" smtClean="0"/>
              <a:t>Test Case</a:t>
            </a:r>
          </a:p>
          <a:p>
            <a:pPr lvl="1"/>
            <a:r>
              <a:rPr lang="de-DE" sz="2400" smtClean="0"/>
              <a:t>Order kann aus dem Bestand eines Warehouse</a:t>
            </a:r>
            <a:br>
              <a:rPr lang="de-DE" sz="2400" smtClean="0"/>
            </a:br>
            <a:r>
              <a:rPr lang="de-DE" sz="2400" smtClean="0"/>
              <a:t>gefüllt werden (</a:t>
            </a:r>
            <a:r>
              <a:rPr lang="de-DE" sz="1600" b="1" smtClean="0">
                <a:latin typeface="Courier New" pitchFamily="49" charset="0"/>
                <a:cs typeface="Courier New" pitchFamily="49" charset="0"/>
              </a:rPr>
              <a:t>FillFrom</a:t>
            </a:r>
            <a:r>
              <a:rPr lang="de-DE" sz="24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mtClean="0"/>
              <a:t>Testphasen</a:t>
            </a:r>
          </a:p>
          <a:p>
            <a:pPr lvl="1">
              <a:buNone/>
            </a:pPr>
            <a:r>
              <a:rPr lang="de-DE" smtClean="0"/>
              <a:t>// </a:t>
            </a:r>
            <a:r>
              <a:rPr lang="de-DE" b="1" smtClean="0"/>
              <a:t>arrange</a:t>
            </a:r>
            <a:r>
              <a:rPr lang="de-DE" smtClean="0"/>
              <a:t> (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setup</a:t>
            </a:r>
            <a:r>
              <a:rPr lang="de-DE" smtClean="0"/>
              <a:t>)</a:t>
            </a:r>
          </a:p>
          <a:p>
            <a:pPr lvl="1">
              <a:buNone/>
            </a:pPr>
            <a:r>
              <a:rPr lang="de-DE" smtClean="0"/>
              <a:t>	// arrange data</a:t>
            </a:r>
          </a:p>
          <a:p>
            <a:pPr lvl="1">
              <a:buNone/>
            </a:pPr>
            <a:r>
              <a:rPr lang="de-DE" smtClean="0"/>
              <a:t>	// arrange expectations</a:t>
            </a:r>
          </a:p>
          <a:p>
            <a:pPr lvl="1">
              <a:buNone/>
            </a:pPr>
            <a:r>
              <a:rPr lang="de-DE" smtClean="0"/>
              <a:t>// </a:t>
            </a:r>
            <a:r>
              <a:rPr lang="de-DE" b="1" smtClean="0"/>
              <a:t>act</a:t>
            </a:r>
            <a:r>
              <a:rPr lang="de-DE" smtClean="0"/>
              <a:t> (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excercise</a:t>
            </a:r>
            <a:r>
              <a:rPr lang="de-DE" smtClean="0"/>
              <a:t>)</a:t>
            </a:r>
          </a:p>
          <a:p>
            <a:pPr lvl="1">
              <a:buNone/>
            </a:pPr>
            <a:r>
              <a:rPr lang="de-DE" smtClean="0"/>
              <a:t>// </a:t>
            </a:r>
            <a:r>
              <a:rPr lang="de-DE" b="1" smtClean="0"/>
              <a:t>assert</a:t>
            </a:r>
            <a:r>
              <a:rPr lang="de-DE" smtClean="0"/>
              <a:t> (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verify</a:t>
            </a:r>
            <a:r>
              <a:rPr lang="de-DE" smtClean="0"/>
              <a:t>)</a:t>
            </a:r>
          </a:p>
          <a:p>
            <a:pPr lvl="1">
              <a:buNone/>
            </a:pPr>
            <a:r>
              <a:rPr lang="de-DE" smtClean="0"/>
              <a:t>	// assert expectations</a:t>
            </a:r>
          </a:p>
          <a:p>
            <a:pPr lvl="1">
              <a:buNone/>
            </a:pPr>
            <a:r>
              <a:rPr lang="de-DE" smtClean="0"/>
              <a:t>	// assert state of system under test</a:t>
            </a:r>
          </a:p>
          <a:p>
            <a:pPr lvl="1">
              <a:buNone/>
            </a:pPr>
            <a:endParaRPr lang="de-DE" smtClean="0"/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540" y="1804096"/>
            <a:ext cx="750295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285852" y="5173231"/>
            <a:ext cx="6286544" cy="21431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294730" y="4181149"/>
            <a:ext cx="6286544" cy="21431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294730" y="2795537"/>
            <a:ext cx="6286544" cy="21431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/>
          <p:cNvSpPr/>
          <p:nvPr/>
        </p:nvSpPr>
        <p:spPr>
          <a:xfrm>
            <a:off x="6929454" y="357166"/>
            <a:ext cx="1785950" cy="1357322"/>
          </a:xfrm>
          <a:prstGeom prst="wedgeRoundRectCallout">
            <a:avLst>
              <a:gd name="adj1" fmla="val -62617"/>
              <a:gd name="adj2" fmla="val 1285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Allgemein bekannte Testelemente</a:t>
            </a:r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285852" y="3027006"/>
            <a:ext cx="7000924" cy="100013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>
                <a:alpha val="26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285852" y="4786322"/>
            <a:ext cx="7000924" cy="14287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>
                <a:alpha val="26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540" y="1804096"/>
            <a:ext cx="750295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285852" y="4768566"/>
            <a:ext cx="2214578" cy="2231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143240" y="3357562"/>
            <a:ext cx="2786082" cy="21431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143240" y="3571876"/>
            <a:ext cx="2643206" cy="21431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929322" y="3357562"/>
            <a:ext cx="1214446" cy="21431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/>
          <p:cNvSpPr/>
          <p:nvPr/>
        </p:nvSpPr>
        <p:spPr>
          <a:xfrm>
            <a:off x="7081854" y="1285860"/>
            <a:ext cx="1785950" cy="581028"/>
          </a:xfrm>
          <a:prstGeom prst="wedgeRoundRectCallout">
            <a:avLst>
              <a:gd name="adj1" fmla="val -135191"/>
              <a:gd name="adj2" fmla="val 30728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Expectation</a:t>
            </a:r>
            <a:endParaRPr lang="de-DE"/>
          </a:p>
        </p:txBody>
      </p:sp>
      <p:sp>
        <p:nvSpPr>
          <p:cNvPr id="13" name="Abgerundete rechteckige Legende 12"/>
          <p:cNvSpPr/>
          <p:nvPr/>
        </p:nvSpPr>
        <p:spPr>
          <a:xfrm>
            <a:off x="6929454" y="4429132"/>
            <a:ext cx="1785950" cy="581028"/>
          </a:xfrm>
          <a:prstGeom prst="wedgeRoundRectCallout">
            <a:avLst>
              <a:gd name="adj1" fmla="val -52179"/>
              <a:gd name="adj2" fmla="val -19234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Reaction(s)</a:t>
            </a:r>
            <a:endParaRPr lang="de-DE"/>
          </a:p>
        </p:txBody>
      </p:sp>
      <p:sp>
        <p:nvSpPr>
          <p:cNvPr id="14" name="Abgerundete rechteckige Legende 13"/>
          <p:cNvSpPr/>
          <p:nvPr/>
        </p:nvSpPr>
        <p:spPr>
          <a:xfrm>
            <a:off x="4929190" y="5857892"/>
            <a:ext cx="1785950" cy="581028"/>
          </a:xfrm>
          <a:prstGeom prst="wedgeRoundRectCallout">
            <a:avLst>
              <a:gd name="adj1" fmla="val -129724"/>
              <a:gd name="adj2" fmla="val -21679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Verification</a:t>
            </a:r>
            <a:endParaRPr lang="de-DE"/>
          </a:p>
        </p:txBody>
      </p:sp>
      <p:cxnSp>
        <p:nvCxnSpPr>
          <p:cNvPr id="16" name="Gerade Verbindung mit Pfeil 15"/>
          <p:cNvCxnSpPr>
            <a:stCxn id="14" idx="0"/>
          </p:cNvCxnSpPr>
          <p:nvPr/>
        </p:nvCxnSpPr>
        <p:spPr>
          <a:xfrm rot="5400000" flipH="1" flipV="1">
            <a:off x="5089926" y="4518431"/>
            <a:ext cx="2071701" cy="607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4" idx="0"/>
          </p:cNvCxnSpPr>
          <p:nvPr/>
        </p:nvCxnSpPr>
        <p:spPr>
          <a:xfrm rot="5400000" flipH="1" flipV="1">
            <a:off x="5625711" y="3768332"/>
            <a:ext cx="2286015" cy="1893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Features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mtClean="0"/>
              <a:t>Testphasen</a:t>
            </a:r>
          </a:p>
          <a:p>
            <a:pPr lvl="1">
              <a:buNone/>
            </a:pPr>
            <a:r>
              <a:rPr lang="de-DE" smtClean="0"/>
              <a:t>// </a:t>
            </a:r>
            <a:r>
              <a:rPr lang="de-DE" b="1" smtClean="0"/>
              <a:t>arrange</a:t>
            </a:r>
            <a:r>
              <a:rPr lang="de-DE" smtClean="0"/>
              <a:t> (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setup</a:t>
            </a:r>
            <a:r>
              <a:rPr lang="de-DE" smtClean="0"/>
              <a:t>)</a:t>
            </a:r>
          </a:p>
          <a:p>
            <a:pPr lvl="1">
              <a:buNone/>
            </a:pPr>
            <a:r>
              <a:rPr lang="de-DE" smtClean="0"/>
              <a:t>	// arrange data</a:t>
            </a:r>
          </a:p>
          <a:p>
            <a:pPr lvl="1">
              <a:buNone/>
            </a:pPr>
            <a:r>
              <a:rPr lang="de-DE" smtClean="0"/>
              <a:t>	// arrange expectations</a:t>
            </a:r>
          </a:p>
          <a:p>
            <a:pPr lvl="1">
              <a:buNone/>
            </a:pPr>
            <a:r>
              <a:rPr lang="de-DE" smtClean="0"/>
              <a:t>// </a:t>
            </a:r>
            <a:r>
              <a:rPr lang="de-DE" b="1" smtClean="0"/>
              <a:t>act</a:t>
            </a:r>
            <a:r>
              <a:rPr lang="de-DE" smtClean="0"/>
              <a:t> (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excercise</a:t>
            </a:r>
            <a:r>
              <a:rPr lang="de-DE" smtClean="0"/>
              <a:t>)</a:t>
            </a:r>
          </a:p>
          <a:p>
            <a:pPr lvl="1">
              <a:buNone/>
            </a:pPr>
            <a:r>
              <a:rPr lang="de-DE" smtClean="0"/>
              <a:t>// </a:t>
            </a:r>
            <a:r>
              <a:rPr lang="de-DE" b="1" smtClean="0"/>
              <a:t>assert</a:t>
            </a:r>
            <a:r>
              <a:rPr lang="de-DE" smtClean="0"/>
              <a:t> (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verify</a:t>
            </a:r>
            <a:r>
              <a:rPr lang="de-DE" smtClean="0"/>
              <a:t>)</a:t>
            </a:r>
          </a:p>
          <a:p>
            <a:pPr lvl="1">
              <a:buNone/>
            </a:pPr>
            <a:r>
              <a:rPr lang="de-DE" smtClean="0"/>
              <a:t>	// assert expectations</a:t>
            </a:r>
          </a:p>
          <a:p>
            <a:pPr lvl="1">
              <a:buNone/>
            </a:pPr>
            <a:r>
              <a:rPr lang="de-DE" smtClean="0"/>
              <a:t>	// assert state of system under test</a:t>
            </a:r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// arrange expectations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Mocks für Kollaborateure erzeugen</a:t>
            </a:r>
          </a:p>
          <a:p>
            <a:r>
              <a:rPr lang="de-DE" smtClean="0"/>
              <a:t>Mocks konfigurieren</a:t>
            </a:r>
          </a:p>
          <a:p>
            <a:pPr lvl="1"/>
            <a:r>
              <a:rPr lang="de-DE" smtClean="0"/>
              <a:t>Schema: Welcher Aufruf wird erwartet?</a:t>
            </a:r>
            <a:br>
              <a:rPr lang="de-DE" smtClean="0"/>
            </a:br>
            <a:r>
              <a:rPr lang="de-DE" smtClean="0"/>
              <a:t>Und was soll dann passieren?</a:t>
            </a:r>
          </a:p>
          <a:p>
            <a:pPr marL="1371600" lvl="2" indent="-457200">
              <a:buFont typeface="+mj-lt"/>
              <a:buAutoNum type="arabicPeriod"/>
            </a:pPr>
            <a:r>
              <a:rPr lang="de-DE" smtClean="0"/>
              <a:t>Expectation spezifizieren</a:t>
            </a:r>
          </a:p>
          <a:p>
            <a:pPr marL="1371600" lvl="2" indent="-457200">
              <a:buFont typeface="+mj-lt"/>
              <a:buAutoNum type="arabicPeriod"/>
            </a:pPr>
            <a:r>
              <a:rPr lang="de-DE" smtClean="0"/>
              <a:t>Reaction(s) spezifizieren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540" y="1804096"/>
            <a:ext cx="750295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// arrange expectations</a:t>
            </a: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143240" y="3357562"/>
            <a:ext cx="2786082" cy="21431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143240" y="3571876"/>
            <a:ext cx="2643206" cy="21431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929322" y="3357562"/>
            <a:ext cx="1214446" cy="21431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/>
          <p:cNvSpPr/>
          <p:nvPr/>
        </p:nvSpPr>
        <p:spPr>
          <a:xfrm>
            <a:off x="7081854" y="1285860"/>
            <a:ext cx="1785950" cy="581028"/>
          </a:xfrm>
          <a:prstGeom prst="wedgeRoundRectCallout">
            <a:avLst>
              <a:gd name="adj1" fmla="val -135191"/>
              <a:gd name="adj2" fmla="val 30728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Expectation</a:t>
            </a:r>
            <a:endParaRPr lang="de-DE"/>
          </a:p>
        </p:txBody>
      </p:sp>
      <p:sp>
        <p:nvSpPr>
          <p:cNvPr id="13" name="Abgerundete rechteckige Legende 12"/>
          <p:cNvSpPr/>
          <p:nvPr/>
        </p:nvSpPr>
        <p:spPr>
          <a:xfrm>
            <a:off x="6929454" y="4429132"/>
            <a:ext cx="1785950" cy="581028"/>
          </a:xfrm>
          <a:prstGeom prst="wedgeRoundRectCallout">
            <a:avLst>
              <a:gd name="adj1" fmla="val -52179"/>
              <a:gd name="adj2" fmla="val -19234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Reaction(s)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// arrange expectations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Spezifikation Expectation</a:t>
            </a:r>
            <a:endParaRPr lang="de-DE" b="1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de-DE" smtClean="0"/>
              <a:t>Zugriff auf Properties (get|set)</a:t>
            </a:r>
          </a:p>
          <a:p>
            <a:pPr lvl="2"/>
            <a:r>
              <a:rPr lang="de-DE" sz="2000" b="1" smtClean="0">
                <a:latin typeface="Courier New" pitchFamily="49" charset="0"/>
                <a:cs typeface="Courier New" pitchFamily="49" charset="0"/>
              </a:rPr>
              <a:t>SetupGet, SetupSet</a:t>
            </a:r>
          </a:p>
          <a:p>
            <a:pPr lvl="1"/>
            <a:r>
              <a:rPr lang="de-DE" smtClean="0"/>
              <a:t>Aufruf von Methoden und</a:t>
            </a:r>
            <a:br>
              <a:rPr lang="de-DE" smtClean="0"/>
            </a:br>
            <a:r>
              <a:rPr lang="de-DE" smtClean="0"/>
              <a:t>Zugriff auf Indexer (get|set)</a:t>
            </a:r>
          </a:p>
          <a:p>
            <a:pPr lvl="2"/>
            <a:r>
              <a:rPr lang="de-DE" sz="2000" b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Setup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// arrange expectations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Spezifikation Expectation </a:t>
            </a:r>
            <a:r>
              <a:rPr lang="de-DE" b="1" smtClean="0">
                <a:latin typeface="Courier New" pitchFamily="49" charset="0"/>
                <a:cs typeface="Courier New" pitchFamily="49" charset="0"/>
              </a:rPr>
              <a:t>Setup</a:t>
            </a:r>
          </a:p>
          <a:p>
            <a:pPr lvl="1"/>
            <a:r>
              <a:rPr lang="de-DE" smtClean="0"/>
              <a:t>Parameter spezifieren</a:t>
            </a:r>
          </a:p>
          <a:p>
            <a:pPr lvl="2"/>
            <a:r>
              <a:rPr lang="de-DE" smtClean="0"/>
              <a:t>Werte direkt angeben</a:t>
            </a:r>
          </a:p>
          <a:p>
            <a:pPr lvl="2"/>
            <a:r>
              <a:rPr lang="de-DE" smtClean="0"/>
              <a:t>Wertebereich angeben (</a:t>
            </a:r>
            <a:r>
              <a:rPr lang="de-DE" sz="1800" b="1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de-DE" smtClean="0"/>
              <a:t> ist der Parametertyp)</a:t>
            </a:r>
          </a:p>
          <a:p>
            <a:pPr lvl="3"/>
            <a:r>
              <a:rPr lang="de-DE" sz="1800" b="1" smtClean="0">
                <a:latin typeface="Courier New" pitchFamily="49" charset="0"/>
                <a:cs typeface="Courier New" pitchFamily="49" charset="0"/>
              </a:rPr>
              <a:t>It.IsAny&lt;T&gt;()</a:t>
            </a:r>
          </a:p>
          <a:p>
            <a:pPr lvl="3"/>
            <a:r>
              <a:rPr lang="de-DE" sz="1800" b="1" smtClean="0">
                <a:latin typeface="Courier New" pitchFamily="49" charset="0"/>
                <a:cs typeface="Courier New" pitchFamily="49" charset="0"/>
              </a:rPr>
              <a:t>It.IsInRange&lt;T&gt;(T, T, Range)</a:t>
            </a:r>
          </a:p>
          <a:p>
            <a:pPr lvl="3"/>
            <a:r>
              <a:rPr lang="de-DE" sz="1800" b="1" smtClean="0">
                <a:latin typeface="Courier New" pitchFamily="49" charset="0"/>
                <a:cs typeface="Courier New" pitchFamily="49" charset="0"/>
              </a:rPr>
              <a:t>It.IsRegex(string, RegexOption)</a:t>
            </a:r>
          </a:p>
          <a:p>
            <a:pPr lvl="3"/>
            <a:r>
              <a:rPr lang="de-DE" sz="1800" b="1" smtClean="0">
                <a:latin typeface="Courier New" pitchFamily="49" charset="0"/>
                <a:cs typeface="Courier New" pitchFamily="49" charset="0"/>
              </a:rPr>
              <a:t>It.Is&lt;T&gt;(Expression&lt;Func&lt;T, bool&gt;&gt;)</a:t>
            </a:r>
            <a:endParaRPr lang="de-DE" sz="18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// arrange expectations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Parameter mit und ohne </a:t>
            </a:r>
            <a:r>
              <a:rPr lang="de-DE" b="1" smtClean="0">
                <a:latin typeface="Courier New" pitchFamily="49" charset="0"/>
                <a:cs typeface="Courier New" pitchFamily="49" charset="0"/>
              </a:rPr>
              <a:t>It</a:t>
            </a:r>
            <a:r>
              <a:rPr lang="de-DE" smtClean="0"/>
              <a:t> spezifizieren</a:t>
            </a:r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7948052" cy="321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4652316" y="2562866"/>
            <a:ext cx="1071570" cy="2857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071802" y="3214686"/>
            <a:ext cx="1857388" cy="2857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071802" y="4500570"/>
            <a:ext cx="2357454" cy="2857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071802" y="3857628"/>
            <a:ext cx="5072098" cy="2857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071802" y="5143512"/>
            <a:ext cx="3429024" cy="2857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 descr="2006_v_for_vendetta_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800000" cy="6932571"/>
          </a:xfrm>
        </p:spPr>
      </p:pic>
      <p:sp>
        <p:nvSpPr>
          <p:cNvPr id="8" name="Rechteck 7"/>
          <p:cNvSpPr/>
          <p:nvPr/>
        </p:nvSpPr>
        <p:spPr>
          <a:xfrm>
            <a:off x="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"The simplest mocking library for .NET 3.5 and Silverlight with deep C# 3.0 integration."</a:t>
            </a:r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// arrange expectations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Spezifikation Reaktion (Eselsbrücke: "Verben")</a:t>
            </a:r>
          </a:p>
          <a:p>
            <a:pPr lvl="1"/>
            <a:r>
              <a:rPr lang="de-DE" b="1" smtClean="0"/>
              <a:t>Returns</a:t>
            </a:r>
            <a:r>
              <a:rPr lang="de-DE" smtClean="0"/>
              <a:t> – Wert zurückgeben</a:t>
            </a:r>
          </a:p>
          <a:p>
            <a:pPr lvl="1"/>
            <a:r>
              <a:rPr lang="de-DE" b="1" smtClean="0"/>
              <a:t>Throws</a:t>
            </a:r>
            <a:r>
              <a:rPr lang="de-DE" smtClean="0"/>
              <a:t> – Exception werfen</a:t>
            </a:r>
          </a:p>
          <a:p>
            <a:pPr lvl="1"/>
            <a:r>
              <a:rPr lang="de-DE" b="1" smtClean="0"/>
              <a:t>Raises</a:t>
            </a:r>
            <a:r>
              <a:rPr lang="de-DE" smtClean="0"/>
              <a:t> – Event auslösen</a:t>
            </a:r>
          </a:p>
          <a:p>
            <a:pPr lvl="1"/>
            <a:endParaRPr lang="de-DE" smtClean="0"/>
          </a:p>
          <a:p>
            <a:pPr lvl="1"/>
            <a:r>
              <a:rPr lang="de-DE" b="1" smtClean="0"/>
              <a:t>Callback</a:t>
            </a:r>
            <a:r>
              <a:rPr lang="de-DE" smtClean="0"/>
              <a:t> – Benutzerdefinierten Code ausführen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540" y="1804096"/>
            <a:ext cx="750295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// arrange expectations</a:t>
            </a: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143240" y="3357562"/>
            <a:ext cx="2786082" cy="21431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143240" y="3571876"/>
            <a:ext cx="2643206" cy="21431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929322" y="3357562"/>
            <a:ext cx="1214446" cy="21431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 rechteckige Legende 12"/>
          <p:cNvSpPr/>
          <p:nvPr/>
        </p:nvSpPr>
        <p:spPr>
          <a:xfrm>
            <a:off x="6929454" y="4429132"/>
            <a:ext cx="1785950" cy="581028"/>
          </a:xfrm>
          <a:prstGeom prst="wedgeRoundRectCallout">
            <a:avLst>
              <a:gd name="adj1" fmla="val -52179"/>
              <a:gd name="adj2" fmla="val -19234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Reaction(s)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// arrange expectations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Spezifikation Reaktion (Verben)</a:t>
            </a:r>
          </a:p>
          <a:p>
            <a:pPr lvl="1"/>
            <a:r>
              <a:rPr lang="de-DE" sz="2400" smtClean="0"/>
              <a:t>In Verben kann auf die Werte der Parameter</a:t>
            </a:r>
            <a:br>
              <a:rPr lang="de-DE" sz="2400" smtClean="0"/>
            </a:br>
            <a:r>
              <a:rPr lang="de-DE" sz="2400" smtClean="0"/>
              <a:t>zugegriffen werden</a:t>
            </a:r>
          </a:p>
          <a:p>
            <a:pPr lvl="1"/>
            <a:endParaRPr lang="de-DE" sz="2400" smtClean="0"/>
          </a:p>
          <a:p>
            <a:pPr lvl="1"/>
            <a:endParaRPr lang="de-DE" smtClean="0"/>
          </a:p>
          <a:p>
            <a:pPr lvl="1"/>
            <a:endParaRPr lang="de-DE" sz="2400" smtClean="0"/>
          </a:p>
          <a:p>
            <a:pPr lvl="1"/>
            <a:r>
              <a:rPr lang="de-DE" sz="2400" smtClean="0"/>
              <a:t>Verben sind kombinierbar</a:t>
            </a:r>
          </a:p>
          <a:p>
            <a:pPr lvl="1"/>
            <a:endParaRPr lang="de-DE" sz="2400"/>
          </a:p>
        </p:txBody>
      </p:sp>
      <p:grpSp>
        <p:nvGrpSpPr>
          <p:cNvPr id="15" name="Gruppieren 14"/>
          <p:cNvGrpSpPr/>
          <p:nvPr/>
        </p:nvGrpSpPr>
        <p:grpSpPr>
          <a:xfrm>
            <a:off x="642910" y="3214686"/>
            <a:ext cx="7246257" cy="928694"/>
            <a:chOff x="1071538" y="3286124"/>
            <a:chExt cx="7246257" cy="928694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38" y="3286124"/>
              <a:ext cx="7246257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hteck 11"/>
            <p:cNvSpPr/>
            <p:nvPr/>
          </p:nvSpPr>
          <p:spPr>
            <a:xfrm>
              <a:off x="4500562" y="3286124"/>
              <a:ext cx="3571900" cy="285752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2031565" y="3730794"/>
              <a:ext cx="2928958" cy="21431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357686" y="3945108"/>
              <a:ext cx="1785950" cy="21431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Abgerundetes Rechteck 15"/>
          <p:cNvSpPr/>
          <p:nvPr/>
        </p:nvSpPr>
        <p:spPr>
          <a:xfrm>
            <a:off x="7429520" y="2357430"/>
            <a:ext cx="142876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Parameter</a:t>
            </a:r>
            <a:br>
              <a:rPr lang="de-DE" smtClean="0"/>
            </a:br>
            <a:r>
              <a:rPr lang="de-DE" smtClean="0"/>
              <a:t>für Remove</a:t>
            </a:r>
            <a:endParaRPr lang="de-DE"/>
          </a:p>
        </p:txBody>
      </p:sp>
      <p:cxnSp>
        <p:nvCxnSpPr>
          <p:cNvPr id="18" name="Gerade Verbindung mit Pfeil 17"/>
          <p:cNvCxnSpPr>
            <a:stCxn id="16" idx="1"/>
            <a:endCxn id="12" idx="0"/>
          </p:cNvCxnSpPr>
          <p:nvPr/>
        </p:nvCxnSpPr>
        <p:spPr>
          <a:xfrm rot="10800000" flipV="1">
            <a:off x="5857884" y="2678900"/>
            <a:ext cx="1571636" cy="5357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6" idx="1"/>
            <a:endCxn id="14" idx="0"/>
          </p:cNvCxnSpPr>
          <p:nvPr/>
        </p:nvCxnSpPr>
        <p:spPr>
          <a:xfrm rot="10800000" flipV="1">
            <a:off x="4822034" y="2678900"/>
            <a:ext cx="2607487" cy="11947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6" idx="1"/>
            <a:endCxn id="13" idx="0"/>
          </p:cNvCxnSpPr>
          <p:nvPr/>
        </p:nvCxnSpPr>
        <p:spPr>
          <a:xfrm rot="10800000" flipV="1">
            <a:off x="3067416" y="2678900"/>
            <a:ext cx="4362104" cy="9804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64667"/>
            <a:ext cx="8052884" cy="72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hteck 36"/>
          <p:cNvSpPr/>
          <p:nvPr/>
        </p:nvSpPr>
        <p:spPr>
          <a:xfrm>
            <a:off x="2500298" y="5286388"/>
            <a:ext cx="785818" cy="2857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142976" y="5286388"/>
            <a:ext cx="857256" cy="2857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// act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Wie üblich Aktionen auf</a:t>
            </a:r>
            <a:br>
              <a:rPr lang="de-DE" smtClean="0"/>
            </a:br>
            <a:r>
              <a:rPr lang="de-DE" smtClean="0"/>
              <a:t>"System under Test" ausführen</a:t>
            </a:r>
          </a:p>
          <a:p>
            <a:pPr lvl="1"/>
            <a:r>
              <a:rPr lang="de-DE" smtClean="0"/>
              <a:t>Zusätzlich ggf. Events manuell auf Kollaborateuren auslösen, die dann vom "System under Test" aufgefangen werden</a:t>
            </a:r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75908"/>
            <a:ext cx="6215106" cy="136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5000628" y="4911442"/>
            <a:ext cx="1071570" cy="2857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// assert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State des "System under Test" prüfen</a:t>
            </a:r>
          </a:p>
          <a:p>
            <a:r>
              <a:rPr lang="de-DE" smtClean="0"/>
              <a:t>Behavior Verification: Stattgefundene Kollaboration zwischen "System under Test" und Mocks prüfen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750295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// assert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285852" y="4768566"/>
            <a:ext cx="2214578" cy="2231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/>
          <p:cNvSpPr/>
          <p:nvPr/>
        </p:nvSpPr>
        <p:spPr>
          <a:xfrm>
            <a:off x="6572264" y="4143380"/>
            <a:ext cx="1785950" cy="581028"/>
          </a:xfrm>
          <a:prstGeom prst="wedgeRoundRectCallout">
            <a:avLst>
              <a:gd name="adj1" fmla="val -220942"/>
              <a:gd name="adj2" fmla="val 7625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Verification des Mock prüfen</a:t>
            </a:r>
            <a:endParaRPr lang="de-DE"/>
          </a:p>
        </p:txBody>
      </p:sp>
      <p:cxnSp>
        <p:nvCxnSpPr>
          <p:cNvPr id="16" name="Gerade Verbindung mit Pfeil 15"/>
          <p:cNvCxnSpPr>
            <a:stCxn id="20" idx="2"/>
          </p:cNvCxnSpPr>
          <p:nvPr/>
        </p:nvCxnSpPr>
        <p:spPr>
          <a:xfrm rot="5400000">
            <a:off x="6840158" y="2732481"/>
            <a:ext cx="785818" cy="607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20" idx="2"/>
          </p:cNvCxnSpPr>
          <p:nvPr/>
        </p:nvCxnSpPr>
        <p:spPr>
          <a:xfrm rot="5400000">
            <a:off x="6482968" y="2589607"/>
            <a:ext cx="1000134" cy="1107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bgerundetes Rechteck 19"/>
          <p:cNvSpPr/>
          <p:nvPr/>
        </p:nvSpPr>
        <p:spPr>
          <a:xfrm>
            <a:off x="6715140" y="2000240"/>
            <a:ext cx="1643074" cy="64294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Verification</a:t>
            </a:r>
            <a:br>
              <a:rPr lang="de-DE" smtClean="0"/>
            </a:br>
            <a:r>
              <a:rPr lang="de-DE" smtClean="0"/>
              <a:t>deklarieren</a:t>
            </a:r>
          </a:p>
        </p:txBody>
      </p:sp>
      <p:sp>
        <p:nvSpPr>
          <p:cNvPr id="28" name="Rechteck 27"/>
          <p:cNvSpPr/>
          <p:nvPr/>
        </p:nvSpPr>
        <p:spPr>
          <a:xfrm>
            <a:off x="1285852" y="5143512"/>
            <a:ext cx="2928958" cy="2143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/>
          <p:cNvSpPr/>
          <p:nvPr/>
        </p:nvSpPr>
        <p:spPr>
          <a:xfrm>
            <a:off x="5786446" y="5143512"/>
            <a:ext cx="2643206" cy="857256"/>
          </a:xfrm>
          <a:prstGeom prst="wedgeRoundRectCallout">
            <a:avLst>
              <a:gd name="adj1" fmla="val -109953"/>
              <a:gd name="adj2" fmla="val -3901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Zustand</a:t>
            </a:r>
            <a:br>
              <a:rPr lang="de-DE" smtClean="0"/>
            </a:br>
            <a:r>
              <a:rPr lang="de-DE" smtClean="0"/>
              <a:t>des "System under Test"</a:t>
            </a:r>
            <a:endParaRPr lang="de-DE"/>
          </a:p>
          <a:p>
            <a:pPr algn="ctr"/>
            <a:r>
              <a:rPr lang="de-DE" smtClean="0"/>
              <a:t>prüfen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// assert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de-DE" smtClean="0"/>
              <a:t>Andere Variante als im Beispiel:</a:t>
            </a:r>
          </a:p>
          <a:p>
            <a:pPr lvl="1"/>
            <a:r>
              <a:rPr lang="de-DE" smtClean="0"/>
              <a:t>Verifikation pro Expectation </a:t>
            </a:r>
            <a:r>
              <a:rPr lang="de-DE" sz="2200" b="1" smtClean="0">
                <a:latin typeface="Courier New" pitchFamily="49" charset="0"/>
                <a:cs typeface="Courier New" pitchFamily="49" charset="0"/>
              </a:rPr>
              <a:t>assert</a:t>
            </a:r>
            <a:r>
              <a:rPr lang="de-DE" smtClean="0"/>
              <a:t> festlegen und direkt sicherstellen</a:t>
            </a:r>
          </a:p>
          <a:p>
            <a:pPr lvl="2"/>
            <a:r>
              <a:rPr lang="de-DE" smtClean="0"/>
              <a:t>Dabei Expectations ggf. redundant spezifiziert</a:t>
            </a:r>
            <a:br>
              <a:rPr lang="de-DE" smtClean="0"/>
            </a:br>
            <a:r>
              <a:rPr lang="de-DE" smtClean="0"/>
              <a:t>(in </a:t>
            </a:r>
            <a:r>
              <a:rPr lang="de-DE" sz="2200" b="1" smtClean="0">
                <a:latin typeface="Courier New" pitchFamily="49" charset="0"/>
                <a:cs typeface="Courier New" pitchFamily="49" charset="0"/>
              </a:rPr>
              <a:t>arrange</a:t>
            </a:r>
            <a:r>
              <a:rPr lang="de-DE" smtClean="0"/>
              <a:t> mit Rekation und </a:t>
            </a:r>
            <a:r>
              <a:rPr lang="de-DE" sz="2200" b="1" smtClean="0">
                <a:latin typeface="Courier New" pitchFamily="49" charset="0"/>
                <a:cs typeface="Courier New" pitchFamily="49" charset="0"/>
              </a:rPr>
              <a:t>assert</a:t>
            </a:r>
            <a:r>
              <a:rPr lang="de-DE" smtClean="0"/>
              <a:t> mit Verifikationsart)</a:t>
            </a:r>
          </a:p>
          <a:p>
            <a:pPr lvl="1"/>
            <a:endParaRPr lang="de-DE" smtClean="0"/>
          </a:p>
          <a:p>
            <a:pPr lvl="1"/>
            <a:endParaRPr lang="de-DE" smtClean="0"/>
          </a:p>
          <a:p>
            <a:pPr lvl="1"/>
            <a:endParaRPr lang="de-DE" smtClean="0"/>
          </a:p>
          <a:p>
            <a:pPr lvl="2"/>
            <a:endParaRPr lang="de-DE" smtClean="0"/>
          </a:p>
          <a:p>
            <a:pPr lvl="2"/>
            <a:r>
              <a:rPr lang="de-DE" smtClean="0"/>
              <a:t>Mächtigere Variante bezüglich der Verifikationsart</a:t>
            </a:r>
          </a:p>
          <a:p>
            <a:pPr lvl="1"/>
            <a:endParaRPr lang="de-DE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748414"/>
            <a:ext cx="6072629" cy="184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// assert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Prüfung der Expectations bezüglich</a:t>
            </a:r>
            <a:br>
              <a:rPr lang="de-DE" smtClean="0"/>
            </a:br>
            <a:r>
              <a:rPr lang="de-DE" smtClean="0"/>
              <a:t>ihrer "Abrufung" während der act-Phase</a:t>
            </a:r>
          </a:p>
          <a:p>
            <a:pPr lvl="1"/>
            <a:r>
              <a:rPr lang="de-DE" smtClean="0"/>
              <a:t>Wurde die Expectation überhaupt abgerufen?</a:t>
            </a:r>
          </a:p>
          <a:p>
            <a:pPr lvl="1"/>
            <a:r>
              <a:rPr lang="de-DE" smtClean="0"/>
              <a:t>Wie häufig wurde sie abgerufen?</a:t>
            </a:r>
          </a:p>
          <a:p>
            <a:pPr lvl="1"/>
            <a:r>
              <a:rPr lang="de-DE" smtClean="0"/>
              <a:t>Wurden Interaktionen mit dem Mock versucht,</a:t>
            </a:r>
            <a:br>
              <a:rPr lang="de-DE" smtClean="0"/>
            </a:br>
            <a:r>
              <a:rPr lang="de-DE" smtClean="0"/>
              <a:t>die nicht über Expectations abgedeckt sind?</a:t>
            </a:r>
          </a:p>
          <a:p>
            <a:pPr lvl="1"/>
            <a:r>
              <a:rPr lang="de-DE" smtClean="0"/>
              <a:t>Man sieht: Verschiedene Verifikationsarten!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// assert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>
            <a:normAutofit/>
          </a:bodyPr>
          <a:lstStyle/>
          <a:p>
            <a:r>
              <a:rPr lang="de-DE" smtClean="0"/>
              <a:t>Anforderung: Sicherstellen, daß etwas  (Expectation) NICHT aufgerufen wurde</a:t>
            </a:r>
          </a:p>
          <a:p>
            <a:pPr lvl="1"/>
            <a:r>
              <a:rPr lang="de-DE" smtClean="0"/>
              <a:t>Soll spezifiziert werden, daß außerhalb der Expectations nicht auf andere Art mit dem Mock interagiert wurde, dann Mock im Modus </a:t>
            </a:r>
            <a:r>
              <a:rPr lang="de-DE" b="1" smtClean="0">
                <a:latin typeface="Courier New" pitchFamily="49" charset="0"/>
                <a:cs typeface="Courier New" pitchFamily="49" charset="0"/>
              </a:rPr>
              <a:t>Strict</a:t>
            </a:r>
            <a:r>
              <a:rPr lang="de-DE" smtClean="0"/>
              <a:t> betreiben</a:t>
            </a:r>
            <a:endParaRPr lang="de-DE" sz="2500" smtClean="0"/>
          </a:p>
          <a:p>
            <a:pPr lvl="1"/>
            <a:r>
              <a:rPr lang="de-DE" smtClean="0"/>
              <a:t>Prüfung, daß einzelne Expectations nicht abgerufen werden, ist ebenfalls möglich</a:t>
            </a:r>
          </a:p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// assert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e-DE" smtClean="0"/>
              <a:t>Kollaboration, die zwar stattfinden muß, für den Test aber völlig irrelevant ist</a:t>
            </a:r>
          </a:p>
          <a:p>
            <a:pPr lvl="1"/>
            <a:r>
              <a:rPr lang="de-DE" smtClean="0"/>
              <a:t>Beispiel: das "System under Test" benötigt eine Komponente zum Logging. Logging soll aber nicht getestet werden</a:t>
            </a:r>
          </a:p>
          <a:p>
            <a:pPr lvl="1"/>
            <a:r>
              <a:rPr lang="de-DE" smtClean="0"/>
              <a:t>Der Mock soll sich dann so verhalten, daß möglichst keine Fehler auftreten und die Funktion des "System under Test" nicht beeinträchtigt wird</a:t>
            </a:r>
          </a:p>
          <a:p>
            <a:pPr lvl="1"/>
            <a:r>
              <a:rPr lang="de-DE" smtClean="0"/>
              <a:t>MOQ bietet mit </a:t>
            </a:r>
            <a:r>
              <a:rPr lang="de-DE" sz="2400" b="1" smtClean="0">
                <a:latin typeface="Courier New" pitchFamily="49" charset="0"/>
                <a:cs typeface="Courier New" pitchFamily="49" charset="0"/>
              </a:rPr>
              <a:t>MockBehavior=Loose</a:t>
            </a:r>
            <a:r>
              <a:rPr lang="de-DE" smtClean="0"/>
              <a:t> und </a:t>
            </a:r>
            <a:r>
              <a:rPr lang="de-DE" sz="2400" b="1" smtClean="0">
                <a:latin typeface="Courier New" pitchFamily="49" charset="0"/>
                <a:cs typeface="Courier New" pitchFamily="49" charset="0"/>
              </a:rPr>
              <a:t>DefaultValue=Mock</a:t>
            </a:r>
            <a:r>
              <a:rPr lang="de-DE" smtClean="0"/>
              <a:t> hier gute Möglichkeiten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Was ist </a:t>
            </a:r>
            <a:r>
              <a:rPr lang="de-DE" err="1" smtClean="0"/>
              <a:t>MOQ</a:t>
            </a:r>
            <a:r>
              <a:rPr lang="de-DE" smtClean="0"/>
              <a:t>?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Mocking-</a:t>
            </a:r>
            <a:r>
              <a:rPr lang="en-US" err="1" smtClean="0"/>
              <a:t>Bibliothek</a:t>
            </a:r>
            <a:r>
              <a:rPr lang="en-US" smtClean="0"/>
              <a:t> </a:t>
            </a:r>
            <a:r>
              <a:rPr lang="en-US" err="1" smtClean="0"/>
              <a:t>für</a:t>
            </a:r>
            <a:r>
              <a:rPr lang="en-US" smtClean="0"/>
              <a:t> .NET </a:t>
            </a:r>
          </a:p>
          <a:p>
            <a:r>
              <a:rPr lang="en-US" smtClean="0"/>
              <a:t>Konzipiert auf Basis von .NET 3.5 / C# 3.0</a:t>
            </a:r>
          </a:p>
          <a:p>
            <a:pPr lvl="1"/>
            <a:r>
              <a:rPr lang="en-US" smtClean="0"/>
              <a:t>Expression Trees</a:t>
            </a:r>
          </a:p>
          <a:p>
            <a:pPr lvl="1"/>
            <a:r>
              <a:rPr lang="en-US" smtClean="0"/>
              <a:t>Lambdas</a:t>
            </a:r>
          </a:p>
          <a:p>
            <a:pPr lvl="1"/>
            <a:r>
              <a:rPr lang="en-US" smtClean="0"/>
              <a:t>Generics</a:t>
            </a:r>
          </a:p>
          <a:p>
            <a:pPr lvl="1"/>
            <a:r>
              <a:rPr lang="en-US" smtClean="0"/>
              <a:t>[Altlastenfrei!]</a:t>
            </a:r>
          </a:p>
          <a:p>
            <a:r>
              <a:rPr lang="en-US" smtClean="0"/>
              <a:t>API im Stil eines Fluent Interface gehalten</a:t>
            </a:r>
          </a:p>
          <a:p>
            <a:pPr lvl="1"/>
            <a:r>
              <a:rPr lang="en-US" smtClean="0"/>
              <a:t>Intellisense-friendly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Formulieren von Expectations mit entsprechendem Verhalten für einen Mock-Kollaborateur</a:t>
            </a:r>
          </a:p>
          <a:p>
            <a:r>
              <a:rPr lang="de-DE" dirty="0" smtClean="0"/>
              <a:t>Validierung der Kommunikation zwischen "System under Test" </a:t>
            </a:r>
            <a:r>
              <a:rPr lang="de-DE" smtClean="0"/>
              <a:t>und Mock-Kollaborateur </a:t>
            </a:r>
            <a:endParaRPr lang="de-DE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Grenzen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Grenzen bezüglich</a:t>
            </a:r>
          </a:p>
          <a:p>
            <a:pPr lvl="1"/>
            <a:r>
              <a:rPr lang="de-DE" smtClean="0"/>
              <a:t>Expectations</a:t>
            </a:r>
          </a:p>
          <a:p>
            <a:pPr lvl="1"/>
            <a:r>
              <a:rPr lang="de-DE" smtClean="0"/>
              <a:t>Behavior Verification</a:t>
            </a:r>
          </a:p>
          <a:p>
            <a:pPr lvl="1"/>
            <a:r>
              <a:rPr lang="de-DE" smtClean="0"/>
              <a:t>Mocks für Klassen</a:t>
            </a:r>
          </a:p>
          <a:p>
            <a:pPr lvl="1"/>
            <a:r>
              <a:rPr lang="de-DE" smtClean="0"/>
              <a:t>Allgemeines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Grenzen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Expectations</a:t>
            </a:r>
          </a:p>
          <a:p>
            <a:pPr lvl="1"/>
            <a:r>
              <a:rPr lang="de-DE" smtClean="0"/>
              <a:t>ref-Parameter sehr rudimentär unterstützt</a:t>
            </a:r>
          </a:p>
          <a:p>
            <a:pPr lvl="1"/>
            <a:r>
              <a:rPr lang="de-DE" smtClean="0"/>
              <a:t>Attach/Detach an Event des Mock fehlt</a:t>
            </a:r>
          </a:p>
          <a:p>
            <a:pPr lvl="1"/>
            <a:r>
              <a:rPr lang="de-DE" smtClean="0"/>
              <a:t>Unschön: Die zuletzt deklarierte,</a:t>
            </a:r>
            <a:br>
              <a:rPr lang="de-DE" smtClean="0"/>
            </a:br>
            <a:r>
              <a:rPr lang="de-DE" smtClean="0"/>
              <a:t>zutreffende Expectation gewinnt</a:t>
            </a:r>
          </a:p>
          <a:p>
            <a:pPr lvl="2"/>
            <a:r>
              <a:rPr lang="de-DE" smtClean="0"/>
              <a:t>Kann auch als Feature verkauft werden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Grenzen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Expectations</a:t>
            </a:r>
          </a:p>
          <a:p>
            <a:pPr lvl="1"/>
            <a:r>
              <a:rPr lang="de-DE" smtClean="0"/>
              <a:t>Weitere Einschränkungen nur für Klassen-Mocks:</a:t>
            </a:r>
          </a:p>
          <a:p>
            <a:pPr lvl="2"/>
            <a:r>
              <a:rPr lang="de-DE" smtClean="0"/>
              <a:t>Keine Expectations auf Felder erlaubt</a:t>
            </a:r>
          </a:p>
          <a:p>
            <a:pPr lvl="2"/>
            <a:r>
              <a:rPr lang="de-DE" smtClean="0"/>
              <a:t>Keine Expectations auf nicht-virtuelle</a:t>
            </a:r>
            <a:br>
              <a:rPr lang="de-DE" smtClean="0"/>
            </a:br>
            <a:r>
              <a:rPr lang="de-DE" smtClean="0"/>
              <a:t>Properties und Methoden</a:t>
            </a:r>
          </a:p>
          <a:p>
            <a:pPr lvl="2"/>
            <a:r>
              <a:rPr lang="de-DE" smtClean="0"/>
              <a:t>Expectations für "protected virtual" möglich, aber unschön (da nicht nicht refactoring-friendly)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Grenzen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Behavior Verification </a:t>
            </a:r>
          </a:p>
          <a:p>
            <a:pPr lvl="1"/>
            <a:r>
              <a:rPr lang="de-DE" smtClean="0"/>
              <a:t>Reihenfolge, in der Expectations abgerufen werden, kann nicht sichergestellt werden</a:t>
            </a:r>
          </a:p>
          <a:p>
            <a:pPr lvl="2"/>
            <a:r>
              <a:rPr lang="de-DE" smtClean="0"/>
              <a:t>Design-Entscheidung, siehe </a:t>
            </a:r>
            <a:r>
              <a:rPr lang="de-DE" smtClean="0">
                <a:hlinkClick r:id="rId2"/>
              </a:rPr>
              <a:t>hier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Kurzversion: Reihenfolge ist ein  für den Test häufig irrelevantes Implementierungsdetail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Grenzen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Mocks für Klassen (statt Interfaces)</a:t>
            </a:r>
          </a:p>
          <a:p>
            <a:pPr lvl="1"/>
            <a:r>
              <a:rPr lang="de-DE" smtClean="0"/>
              <a:t>Theoretisch möglich, aber mit starken Einschränkungen</a:t>
            </a:r>
          </a:p>
          <a:p>
            <a:pPr lvl="2"/>
            <a:r>
              <a:rPr lang="de-DE" smtClean="0"/>
              <a:t>Statische Members können nicht gemockt werden</a:t>
            </a:r>
          </a:p>
          <a:p>
            <a:pPr lvl="2"/>
            <a:r>
              <a:rPr lang="de-DE" smtClean="0"/>
              <a:t>Versiegelte Klassen können nicht gemockt werden</a:t>
            </a:r>
          </a:p>
          <a:p>
            <a:pPr lvl="2"/>
            <a:r>
              <a:rPr lang="de-DE" smtClean="0"/>
              <a:t>Hinweis: Klassen dürfen abstrakt sein!</a:t>
            </a:r>
          </a:p>
          <a:p>
            <a:pPr lvl="2"/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Grenzen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Allgemeines</a:t>
            </a:r>
          </a:p>
          <a:p>
            <a:pPr lvl="1"/>
            <a:r>
              <a:rPr lang="de-DE" smtClean="0"/>
              <a:t>Kaum Möglichkeiten zur Erweiterung</a:t>
            </a:r>
          </a:p>
          <a:p>
            <a:pPr lvl="1"/>
            <a:r>
              <a:rPr lang="de-DE" smtClean="0"/>
              <a:t>Rekursiven Mocks nicht konsequent</a:t>
            </a:r>
            <a:br>
              <a:rPr lang="de-DE" smtClean="0"/>
            </a:br>
            <a:r>
              <a:rPr lang="de-DE" smtClean="0"/>
              <a:t>zu Ende gedacht</a:t>
            </a:r>
          </a:p>
          <a:p>
            <a:pPr lvl="2"/>
            <a:r>
              <a:rPr lang="de-DE" smtClean="0"/>
              <a:t>Fehlende Unterstützung durch MockFactory</a:t>
            </a:r>
            <a:br>
              <a:rPr lang="de-DE" smtClean="0"/>
            </a:br>
            <a:r>
              <a:rPr lang="de-DE" smtClean="0"/>
              <a:t>(siehe Anhang)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Rückblick Unit Test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Einordnung von MOQ</a:t>
            </a:r>
          </a:p>
          <a:p>
            <a:pPr lvl="1"/>
            <a:r>
              <a:rPr lang="de-DE" smtClean="0"/>
              <a:t>State Verification</a:t>
            </a:r>
          </a:p>
          <a:p>
            <a:pPr lvl="2"/>
            <a:r>
              <a:rPr lang="de-DE" smtClean="0"/>
              <a:t>Mit MOQ lassen sich für State Verification Stubs entwickeln, gute Unterstützung</a:t>
            </a:r>
          </a:p>
          <a:p>
            <a:pPr lvl="1"/>
            <a:r>
              <a:rPr lang="de-DE" smtClean="0"/>
              <a:t>Behavior Verification</a:t>
            </a:r>
          </a:p>
          <a:p>
            <a:pPr lvl="2"/>
            <a:r>
              <a:rPr lang="de-DE" smtClean="0"/>
              <a:t>Mit MOQ kann man kleine Schritte in Richtung Behavior Verification gehen, stößt aber schnell an Grenzen</a:t>
            </a:r>
          </a:p>
          <a:p>
            <a:pPr lvl="3"/>
            <a:r>
              <a:rPr lang="de-DE" smtClean="0"/>
              <a:t>Reihenfolge kann nicht verifiziert werden </a:t>
            </a:r>
          </a:p>
          <a:p>
            <a:pPr lvl="3"/>
            <a:r>
              <a:rPr lang="de-DE" smtClean="0"/>
              <a:t>Keine Unterstützung für Record/Replay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Fazit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Mock </a:t>
            </a:r>
            <a:r>
              <a:rPr lang="de-DE" smtClean="0"/>
              <a:t>hält vieles </a:t>
            </a:r>
            <a:r>
              <a:rPr lang="de-DE" dirty="0" smtClean="0"/>
              <a:t>von dem, was es verspricht</a:t>
            </a:r>
          </a:p>
          <a:p>
            <a:pPr lvl="1"/>
            <a:r>
              <a:rPr lang="de-DE" smtClean="0"/>
              <a:t>Gute Lernkurve - Produktivität schnell</a:t>
            </a:r>
            <a:br>
              <a:rPr lang="de-DE" smtClean="0"/>
            </a:br>
            <a:r>
              <a:rPr lang="de-DE" smtClean="0"/>
              <a:t>erreicht, intuitive API</a:t>
            </a:r>
          </a:p>
          <a:p>
            <a:pPr lvl="2"/>
            <a:r>
              <a:rPr lang="de-DE" smtClean="0"/>
              <a:t>wenn .NET 3.5/C# 3.0 bekannt ;-)</a:t>
            </a:r>
          </a:p>
          <a:p>
            <a:r>
              <a:rPr lang="de-DE" smtClean="0"/>
              <a:t>Wie schmerzhaft die aufgezeigten Grenzen sind, hängt vom Umfeld ab</a:t>
            </a:r>
          </a:p>
          <a:p>
            <a:pPr lvl="1"/>
            <a:r>
              <a:rPr lang="de-DE" smtClean="0"/>
              <a:t>Wenn möglich: Funktionalität in kleinen Klassen schneiden, mit Schnittstellen 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Fazit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Bei pragmatischer Verwendung kann man mit MOQ sehr viel erreichen</a:t>
            </a:r>
          </a:p>
          <a:p>
            <a:pPr lvl="1"/>
            <a:endParaRPr lang="de-DE" smtClean="0"/>
          </a:p>
          <a:p>
            <a:r>
              <a:rPr lang="de-DE" smtClean="0"/>
              <a:t>Aber: Mock ist nicht das Tool der Wahl für einen echten "Behavior Verification"-Ansatz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Was ist </a:t>
            </a:r>
            <a:r>
              <a:rPr lang="de-DE" err="1" smtClean="0"/>
              <a:t>MOQ</a:t>
            </a:r>
            <a:r>
              <a:rPr lang="de-DE" smtClean="0"/>
              <a:t>?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Verfügbar für .NET-Framework 3.5 / Silverlight</a:t>
            </a:r>
          </a:p>
          <a:p>
            <a:pPr lvl="1"/>
            <a:r>
              <a:rPr lang="en-US" smtClean="0"/>
              <a:t>aktuelle MOQ Version 3.1</a:t>
            </a:r>
          </a:p>
          <a:p>
            <a:r>
              <a:rPr lang="en-US" smtClean="0"/>
              <a:t>Unterliegt der "neuen" </a:t>
            </a:r>
            <a:r>
              <a:rPr lang="en-US" smtClean="0">
                <a:hlinkClick r:id="rId2"/>
              </a:rPr>
              <a:t>BSD Lizenz</a:t>
            </a:r>
            <a:r>
              <a:rPr lang="en-US" smtClean="0"/>
              <a:t> </a:t>
            </a:r>
          </a:p>
          <a:p>
            <a:endParaRPr lang="en-US" smtClean="0"/>
          </a:p>
          <a:p>
            <a:r>
              <a:rPr lang="en-US" smtClean="0"/>
              <a:t>Details</a:t>
            </a:r>
          </a:p>
          <a:p>
            <a:pPr lvl="1"/>
            <a:r>
              <a:rPr lang="en-US" smtClean="0"/>
              <a:t>Entwicklung seit Q4 2007</a:t>
            </a:r>
          </a:p>
          <a:p>
            <a:pPr lvl="1"/>
            <a:r>
              <a:rPr lang="en-US" smtClean="0"/>
              <a:t>Hosting des Code bei Google</a:t>
            </a:r>
          </a:p>
          <a:p>
            <a:pPr lvl="1"/>
            <a:r>
              <a:rPr lang="en-US" smtClean="0"/>
              <a:t>18.000 Downloads der aktuellen Version</a:t>
            </a:r>
          </a:p>
          <a:p>
            <a:pPr lvl="1"/>
            <a:r>
              <a:rPr lang="en-US" smtClean="0"/>
              <a:t>Nicht für .NET Compact Framework verfügbar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Fragen?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}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de-DE" sz="2800" dirty="0" err="1" smtClean="0"/>
              <a:t>MOQ</a:t>
            </a:r>
            <a:r>
              <a:rPr lang="de-DE" sz="2800" smtClean="0"/>
              <a:t>-Website</a:t>
            </a:r>
            <a:r>
              <a:rPr lang="de-DE" smtClean="0"/>
              <a:t/>
            </a:r>
            <a:br>
              <a:rPr lang="de-DE" smtClean="0"/>
            </a:br>
            <a:r>
              <a:rPr lang="de-DE" sz="2000" smtClean="0">
                <a:hlinkClick r:id="rId2"/>
              </a:rPr>
              <a:t>http://code.google.com/p/moq/</a:t>
            </a:r>
            <a:r>
              <a:rPr lang="de-DE" sz="2000" smtClean="0"/>
              <a:t/>
            </a:r>
            <a:br>
              <a:rPr lang="de-DE" sz="2000" smtClean="0"/>
            </a:br>
            <a:r>
              <a:rPr lang="de-DE" sz="2000" smtClean="0">
                <a:hlinkClick r:id="rId3"/>
              </a:rPr>
              <a:t>http://code.google.com/p/moq/wiki/QuickStart</a:t>
            </a:r>
            <a:r>
              <a:rPr lang="de-DE" sz="2000" smtClean="0"/>
              <a:t/>
            </a:r>
            <a:br>
              <a:rPr lang="de-DE" sz="2000" smtClean="0"/>
            </a:br>
            <a:r>
              <a:rPr lang="de-DE" sz="2000" smtClean="0"/>
              <a:t>Aktuelle Version: 3.1, 4.0 im Beta-Stadium</a:t>
            </a:r>
          </a:p>
          <a:p>
            <a:r>
              <a:rPr lang="de-DE" sz="2800" smtClean="0"/>
              <a:t>Martin Fowler</a:t>
            </a:r>
            <a:br>
              <a:rPr lang="de-DE" sz="2800" smtClean="0"/>
            </a:br>
            <a:r>
              <a:rPr lang="de-DE" sz="2800" smtClean="0"/>
              <a:t>"Mocks aren‘t Stubs" </a:t>
            </a:r>
            <a:r>
              <a:rPr lang="de-DE" sz="2000" smtClean="0">
                <a:hlinkClick r:id="rId4"/>
              </a:rPr>
              <a:t>http://martinfowler.com/articles/mocksArentStubs.html </a:t>
            </a:r>
            <a:endParaRPr lang="de-DE" sz="2000" smtClean="0"/>
          </a:p>
          <a:p>
            <a:r>
              <a:rPr lang="en-US" sz="2800" smtClean="0"/>
              <a:t>Daniel Cazzulino:</a:t>
            </a:r>
            <a:br>
              <a:rPr lang="en-US" sz="2800" smtClean="0"/>
            </a:br>
            <a:r>
              <a:rPr lang="en-US" sz="2800" smtClean="0"/>
              <a:t>"Mocks, Stubs and Fakes: it's a continuum"</a:t>
            </a:r>
            <a:r>
              <a:rPr lang="en-US" smtClean="0"/>
              <a:t/>
            </a:r>
            <a:br>
              <a:rPr lang="en-US" smtClean="0"/>
            </a:br>
            <a:r>
              <a:rPr lang="de-DE" sz="2000" smtClean="0">
                <a:hlinkClick r:id="rId5"/>
              </a:rPr>
              <a:t>http://www.clariusconsulting.net/blogs/kzu/archive/2007/12/21/47152.aspx</a:t>
            </a:r>
            <a:r>
              <a:rPr lang="de-DE" sz="2000" smtClean="0"/>
              <a:t/>
            </a:r>
            <a:br>
              <a:rPr lang="de-DE" sz="2000" smtClean="0"/>
            </a:br>
            <a:r>
              <a:rPr lang="de-DE" sz="2000" smtClean="0">
                <a:hlinkClick r:id="rId6"/>
              </a:rPr>
              <a:t>RSS-Feed Daniel Cauuzlinos MOQ-Blog</a:t>
            </a:r>
            <a:endParaRPr lang="de-DE" sz="2000" smtClean="0"/>
          </a:p>
          <a:p>
            <a:r>
              <a:rPr lang="de-DE" sz="2800" smtClean="0"/>
              <a:t>Stephen Walter:</a:t>
            </a:r>
            <a:br>
              <a:rPr lang="de-DE" sz="2800" smtClean="0"/>
            </a:br>
            <a:r>
              <a:rPr lang="de-DE" sz="2800" smtClean="0"/>
              <a:t>"An Introduction to MOQ"</a:t>
            </a:r>
            <a:r>
              <a:rPr lang="de-DE" sz="2000" smtClean="0"/>
              <a:t/>
            </a:r>
            <a:br>
              <a:rPr lang="de-DE" sz="2000" smtClean="0"/>
            </a:br>
            <a:r>
              <a:rPr lang="de-DE" sz="2000" smtClean="0">
                <a:hlinkClick r:id="rId7"/>
              </a:rPr>
              <a:t>http://stephenwalther.com/blog/archive/2008/06/12/tdd-introduction-to-moq.aspx</a:t>
            </a:r>
            <a:endParaRPr lang="de-DE" sz="2000" smtClean="0"/>
          </a:p>
          <a:p>
            <a:endParaRPr lang="de-DE" smtClean="0"/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>
            <a:normAutofit/>
          </a:bodyPr>
          <a:lstStyle/>
          <a:p>
            <a:r>
              <a:rPr lang="de-DE" sz="2800" smtClean="0"/>
              <a:t>10 Resources To Learn Mock</a:t>
            </a:r>
            <a:r>
              <a:rPr lang="de-DE" smtClean="0"/>
              <a:t/>
            </a:r>
            <a:br>
              <a:rPr lang="de-DE" smtClean="0"/>
            </a:br>
            <a:r>
              <a:rPr lang="de-DE" sz="2000" smtClean="0">
                <a:hlinkClick r:id="rId2"/>
              </a:rPr>
              <a:t>http://codeclimber.net.nz/archive/2009/10/23/10-resources-to-learn-moq.aspx</a:t>
            </a:r>
            <a:endParaRPr lang="de-DE" sz="2000" smtClean="0"/>
          </a:p>
          <a:p>
            <a:r>
              <a:rPr lang="de-DE" sz="2800" smtClean="0"/>
              <a:t>MOQ Futures</a:t>
            </a:r>
            <a:r>
              <a:rPr lang="de-DE" sz="2000" smtClean="0"/>
              <a:t/>
            </a:r>
            <a:br>
              <a:rPr lang="de-DE" sz="2000" smtClean="0"/>
            </a:br>
            <a:r>
              <a:rPr lang="de-DE" sz="2000" smtClean="0">
                <a:hlinkClick r:id="rId2"/>
              </a:rPr>
              <a:t>http://www.clariusconsulting.net/blogs/kzu/archive/2009/08/13/164978.aspx</a:t>
            </a:r>
            <a:endParaRPr lang="de-DE" sz="200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Konkurrenten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TypeMock Isolator</a:t>
            </a:r>
          </a:p>
          <a:p>
            <a:pPr lvl="1"/>
            <a:r>
              <a:rPr lang="de-DE" smtClean="0"/>
              <a:t>Mächtig, kostenpflichtig</a:t>
            </a:r>
          </a:p>
          <a:p>
            <a:r>
              <a:rPr lang="de-DE" smtClean="0"/>
              <a:t>RhinoMocks</a:t>
            </a:r>
          </a:p>
          <a:p>
            <a:pPr lvl="1"/>
            <a:r>
              <a:rPr lang="de-DE" smtClean="0"/>
              <a:t>Auf jeden Fall bei der Entscheidung in</a:t>
            </a:r>
            <a:br>
              <a:rPr lang="de-DE" smtClean="0"/>
            </a:br>
            <a:r>
              <a:rPr lang="de-DE" smtClean="0"/>
              <a:t>Erwägung ziehen!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Komfortfeatures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smtClean="0"/>
              <a:t>Komfortfeature des Mock-Objekts</a:t>
            </a:r>
          </a:p>
          <a:p>
            <a:pPr lvl="1"/>
            <a:r>
              <a:rPr lang="de-DE" smtClean="0"/>
              <a:t>Eigenschaft </a:t>
            </a:r>
            <a:r>
              <a:rPr lang="de-DE" sz="2200" b="1" smtClean="0">
                <a:latin typeface="Courier New" pitchFamily="49" charset="0"/>
                <a:cs typeface="Courier New" pitchFamily="49" charset="0"/>
              </a:rPr>
              <a:t>MockBehavior</a:t>
            </a:r>
          </a:p>
          <a:p>
            <a:pPr lvl="2"/>
            <a:r>
              <a:rPr lang="de-DE" sz="2200" b="1" smtClean="0">
                <a:latin typeface="Courier New" pitchFamily="49" charset="0"/>
                <a:cs typeface="Courier New" pitchFamily="49" charset="0"/>
              </a:rPr>
              <a:t>Loose</a:t>
            </a:r>
            <a:r>
              <a:rPr lang="de-DE" b="1" smtClean="0"/>
              <a:t> </a:t>
            </a:r>
            <a:r>
              <a:rPr lang="de-DE" smtClean="0"/>
              <a:t>(default): alle Aufrufe sind erlaubt. Falls Rückgabe erforderlich: </a:t>
            </a:r>
            <a:r>
              <a:rPr lang="de-DE" sz="2200" b="1" smtClean="0">
                <a:latin typeface="Courier New" pitchFamily="49" charset="0"/>
                <a:cs typeface="Courier New" pitchFamily="49" charset="0"/>
              </a:rPr>
              <a:t>default(T)</a:t>
            </a:r>
            <a:r>
              <a:rPr lang="de-DE" smtClean="0"/>
              <a:t> zurückgeben</a:t>
            </a:r>
          </a:p>
          <a:p>
            <a:pPr lvl="2"/>
            <a:r>
              <a:rPr lang="de-DE" sz="2200" b="1" smtClean="0">
                <a:latin typeface="Courier New" pitchFamily="49" charset="0"/>
                <a:cs typeface="Courier New" pitchFamily="49" charset="0"/>
              </a:rPr>
              <a:t>Strict</a:t>
            </a:r>
            <a:r>
              <a:rPr lang="de-DE" b="1" smtClean="0"/>
              <a:t>: </a:t>
            </a:r>
            <a:r>
              <a:rPr lang="de-DE" smtClean="0"/>
              <a:t>es sind nur Aufrufe erlaubt, die als</a:t>
            </a:r>
            <a:br>
              <a:rPr lang="de-DE" smtClean="0"/>
            </a:br>
            <a:r>
              <a:rPr lang="de-DE" smtClean="0"/>
              <a:t>Expectation deklariert wurden</a:t>
            </a:r>
          </a:p>
          <a:p>
            <a:pPr lvl="1"/>
            <a:r>
              <a:rPr lang="de-DE" smtClean="0"/>
              <a:t>Eigenschaft </a:t>
            </a:r>
            <a:r>
              <a:rPr lang="de-DE" sz="2200" b="1" smtClean="0">
                <a:latin typeface="Courier New" pitchFamily="49" charset="0"/>
                <a:cs typeface="Courier New" pitchFamily="49" charset="0"/>
              </a:rPr>
              <a:t>DefaultValue</a:t>
            </a:r>
            <a:r>
              <a:rPr lang="de-DE" smtClean="0"/>
              <a:t> (bei MockBehavior Loose)</a:t>
            </a:r>
          </a:p>
          <a:p>
            <a:pPr lvl="2"/>
            <a:r>
              <a:rPr lang="de-DE" smtClean="0"/>
              <a:t>Was wird bei nicht erwarteten Aufrufen zurückgegeben? </a:t>
            </a:r>
          </a:p>
          <a:p>
            <a:pPr lvl="3"/>
            <a:r>
              <a:rPr lang="de-DE" sz="2200" b="1" smtClean="0">
                <a:latin typeface="Courier New" pitchFamily="49" charset="0"/>
                <a:cs typeface="Courier New" pitchFamily="49" charset="0"/>
              </a:rPr>
              <a:t>Empty</a:t>
            </a:r>
            <a:r>
              <a:rPr lang="de-DE" sz="2400" smtClean="0"/>
              <a:t> (default): </a:t>
            </a:r>
            <a:r>
              <a:rPr lang="de-DE" sz="2200" b="1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de-DE" sz="2400" smtClean="0"/>
              <a:t> beziehungsweise </a:t>
            </a:r>
            <a:r>
              <a:rPr lang="de-DE" sz="2200" b="1" smtClean="0">
                <a:latin typeface="Courier New" pitchFamily="49" charset="0"/>
                <a:cs typeface="Courier New" pitchFamily="49" charset="0"/>
              </a:rPr>
              <a:t>Default(T)</a:t>
            </a:r>
          </a:p>
          <a:p>
            <a:pPr lvl="3"/>
            <a:r>
              <a:rPr lang="de-DE" sz="2200" b="1" smtClean="0">
                <a:latin typeface="Courier New" pitchFamily="49" charset="0"/>
                <a:cs typeface="Courier New" pitchFamily="49" charset="0"/>
              </a:rPr>
              <a:t>Mock:</a:t>
            </a:r>
            <a:r>
              <a:rPr lang="de-DE" smtClean="0"/>
              <a:t> automatische Erzeugung und Rückgabe eines Mocks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Komfortfeatures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MockFactory</a:t>
            </a:r>
          </a:p>
          <a:p>
            <a:pPr lvl="1"/>
            <a:r>
              <a:rPr lang="de-DE" smtClean="0"/>
              <a:t>Klasse zum Erzeugen von Mock Objekten mit einheitlichem MockBehavior</a:t>
            </a:r>
          </a:p>
          <a:p>
            <a:pPr lvl="1"/>
            <a:r>
              <a:rPr lang="de-DE" smtClean="0"/>
              <a:t>Ein einziger </a:t>
            </a:r>
            <a:r>
              <a:rPr lang="de-DE" sz="2000" b="1" smtClean="0">
                <a:latin typeface="Courier New" pitchFamily="49" charset="0"/>
                <a:cs typeface="Courier New" pitchFamily="49" charset="0"/>
              </a:rPr>
              <a:t>Verify</a:t>
            </a:r>
            <a:r>
              <a:rPr lang="de-DE" smtClean="0"/>
              <a:t>-Aufruf verifiziert die Expectations aller durch die Factory erzeugten Mocks</a:t>
            </a:r>
          </a:p>
          <a:p>
            <a:pPr lvl="2"/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Komfortfeatures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Nur für Klassen-Mocks: </a:t>
            </a:r>
            <a:r>
              <a:rPr lang="de-DE" sz="2400" b="1" smtClean="0">
                <a:latin typeface="Courier New" pitchFamily="49" charset="0"/>
                <a:cs typeface="Courier New" pitchFamily="49" charset="0"/>
              </a:rPr>
              <a:t>CallBase</a:t>
            </a:r>
            <a:endParaRPr lang="de-DE" sz="3600" smtClean="0"/>
          </a:p>
          <a:p>
            <a:pPr lvl="1"/>
            <a:r>
              <a:rPr lang="de-DE" smtClean="0"/>
              <a:t>Steuert, ob beim Fehlen einer Expectation</a:t>
            </a:r>
            <a:br>
              <a:rPr lang="de-DE" smtClean="0"/>
            </a:br>
            <a:r>
              <a:rPr lang="de-DE" smtClean="0"/>
              <a:t>die eigentliche Implementierung aufgerufen werden soll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Refactoring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Viele Refactorings werden gut unterstützt</a:t>
            </a:r>
          </a:p>
          <a:p>
            <a:pPr lvl="1"/>
            <a:r>
              <a:rPr lang="de-DE" smtClean="0"/>
              <a:t>Beispiele: Signatur einer Methode ändern, Umbenennungen einer Methode</a:t>
            </a:r>
          </a:p>
          <a:p>
            <a:r>
              <a:rPr lang="de-DE" smtClean="0"/>
              <a:t>Refactoring greift an einigen Stellen nicht</a:t>
            </a:r>
          </a:p>
          <a:p>
            <a:pPr lvl="1"/>
            <a:r>
              <a:rPr lang="de-DE" smtClean="0"/>
              <a:t>Beispiel: erweiterte Signatur in Callback führt zu</a:t>
            </a:r>
            <a:br>
              <a:rPr lang="de-DE" smtClean="0"/>
            </a:br>
            <a:r>
              <a:rPr lang="de-DE" smtClean="0"/>
              <a:t>(Test-)Laufzeitfehlern</a:t>
            </a:r>
          </a:p>
          <a:p>
            <a:pPr lvl="1"/>
            <a:endParaRPr lang="de-DE" smtClean="0"/>
          </a:p>
          <a:p>
            <a:pPr lvl="2"/>
            <a:endParaRPr lang="de-DE" smtClean="0"/>
          </a:p>
          <a:p>
            <a:pPr lvl="1"/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/>
          </a:p>
        </p:txBody>
      </p:sp>
      <p:grpSp>
        <p:nvGrpSpPr>
          <p:cNvPr id="10" name="Gruppieren 9"/>
          <p:cNvGrpSpPr/>
          <p:nvPr/>
        </p:nvGrpSpPr>
        <p:grpSpPr>
          <a:xfrm>
            <a:off x="921717" y="4929198"/>
            <a:ext cx="6864993" cy="1214446"/>
            <a:chOff x="785786" y="4643446"/>
            <a:chExt cx="6864993" cy="121444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4643446"/>
              <a:ext cx="6864993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hteck 5"/>
            <p:cNvSpPr/>
            <p:nvPr/>
          </p:nvSpPr>
          <p:spPr>
            <a:xfrm>
              <a:off x="4438002" y="4670080"/>
              <a:ext cx="928694" cy="285752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5429256" y="4661202"/>
              <a:ext cx="1857388" cy="28575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2616126" y="4929198"/>
              <a:ext cx="4170452" cy="28575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Refactoring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MOQ und Refactoring</a:t>
            </a:r>
          </a:p>
          <a:p>
            <a:pPr lvl="1"/>
            <a:r>
              <a:rPr lang="de-DE" smtClean="0"/>
              <a:t>Neueinführung Rückgabewert bei Methodenaufruf wird nicht durch den Compiler erkannt (auch nicht mit Resharper) [Setup ... Returns] -&gt; Laufzeitfehler</a:t>
            </a:r>
          </a:p>
          <a:p>
            <a:pPr lvl="1"/>
            <a:endParaRPr lang="de-DE" smtClean="0"/>
          </a:p>
          <a:p>
            <a:pPr lvl="1"/>
            <a:r>
              <a:rPr lang="de-DE" smtClean="0"/>
              <a:t>Wichtig: schlecht sind Situationen, bei denen die durch das Refactoring verursachten Fehler im Code nicht zur Kompilierzeit, sondern zur Laufzeit auftreten!</a:t>
            </a:r>
          </a:p>
          <a:p>
            <a:pPr lvl="1"/>
            <a:endParaRPr lang="de-DE" smtClean="0"/>
          </a:p>
          <a:p>
            <a:pPr lvl="2"/>
            <a:endParaRPr lang="de-DE" smtClean="0"/>
          </a:p>
          <a:p>
            <a:pPr lvl="1"/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Tips und Tricks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Ableitung von Mock&lt;IYourInterface&gt;</a:t>
            </a:r>
          </a:p>
          <a:p>
            <a:pPr lvl="1"/>
            <a:r>
              <a:rPr lang="de-DE" smtClean="0"/>
              <a:t>Dort Expectations für alle Mocks dieser Schnittstelle zentral definieren (</a:t>
            </a:r>
            <a:r>
              <a:rPr lang="de-DE" smtClean="0">
                <a:hlinkClick r:id="rId2"/>
              </a:rPr>
              <a:t>DRY</a:t>
            </a:r>
            <a:r>
              <a:rPr lang="de-DE" smtClean="0"/>
              <a:t>) </a:t>
            </a:r>
          </a:p>
          <a:p>
            <a:pPr lvl="1"/>
            <a:r>
              <a:rPr lang="de-DE" smtClean="0"/>
              <a:t>Komfortmethoden im Umfeld der Klasse / Mocks im Umfeld dieser Klasse</a:t>
            </a:r>
          </a:p>
          <a:p>
            <a:pPr lvl="1"/>
            <a:r>
              <a:rPr lang="de-DE" smtClean="0"/>
              <a:t>Gut für Stubs zu gebrauchen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Was ist </a:t>
            </a:r>
            <a:r>
              <a:rPr lang="de-DE" err="1" smtClean="0"/>
              <a:t>MOQ</a:t>
            </a:r>
            <a:r>
              <a:rPr lang="de-DE" smtClean="0"/>
              <a:t>?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Value Propositions</a:t>
            </a:r>
          </a:p>
          <a:p>
            <a:pPr lvl="1"/>
            <a:r>
              <a:rPr lang="en-US" err="1" smtClean="0"/>
              <a:t>Hohe</a:t>
            </a:r>
            <a:r>
              <a:rPr lang="en-US" smtClean="0"/>
              <a:t> </a:t>
            </a:r>
            <a:r>
              <a:rPr lang="en-US" err="1" smtClean="0"/>
              <a:t>Produktivität</a:t>
            </a:r>
            <a:endParaRPr lang="en-US" smtClean="0"/>
          </a:p>
          <a:p>
            <a:pPr lvl="1"/>
            <a:r>
              <a:rPr lang="en-US" err="1" smtClean="0"/>
              <a:t>Typsicherheit</a:t>
            </a:r>
            <a:endParaRPr lang="en-US" smtClean="0"/>
          </a:p>
          <a:p>
            <a:pPr lvl="1"/>
            <a:r>
              <a:rPr lang="en-US" smtClean="0"/>
              <a:t>Stabilität </a:t>
            </a:r>
            <a:r>
              <a:rPr lang="en-US" err="1" smtClean="0"/>
              <a:t>gegenüber</a:t>
            </a:r>
            <a:r>
              <a:rPr lang="en-US" smtClean="0"/>
              <a:t> </a:t>
            </a:r>
            <a:r>
              <a:rPr lang="en-US" err="1" smtClean="0"/>
              <a:t>Refactorings</a:t>
            </a:r>
            <a:endParaRPr lang="en-US" smtClean="0"/>
          </a:p>
          <a:p>
            <a:pPr lvl="1"/>
            <a:r>
              <a:rPr lang="en-US" err="1" smtClean="0"/>
              <a:t>Einfach</a:t>
            </a:r>
            <a:r>
              <a:rPr lang="en-US" smtClean="0"/>
              <a:t> </a:t>
            </a:r>
            <a:r>
              <a:rPr lang="en-US" err="1" smtClean="0"/>
              <a:t>zu</a:t>
            </a:r>
            <a:r>
              <a:rPr lang="en-US" smtClean="0"/>
              <a:t> erlernen</a:t>
            </a:r>
          </a:p>
          <a:p>
            <a:pPr lvl="2"/>
            <a:r>
              <a:rPr lang="en-US" smtClean="0"/>
              <a:t>&lt; 10 Objektklassen in der Bibliothek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Tips und Tricks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AutoProperties</a:t>
            </a:r>
          </a:p>
          <a:p>
            <a:pPr lvl="1"/>
            <a:r>
              <a:rPr lang="de-DE" sz="2600" b="1" smtClean="0">
                <a:latin typeface="Courier New" pitchFamily="49" charset="0"/>
                <a:cs typeface="Courier New" pitchFamily="49" charset="0"/>
              </a:rPr>
              <a:t>SetupAllProperties</a:t>
            </a:r>
            <a:r>
              <a:rPr lang="de-DE" smtClean="0"/>
              <a:t> versieht ein Mock-Objekt mit der Fähigkeit, alle Properties automatisch zu implementieren.</a:t>
            </a:r>
            <a:br>
              <a:rPr lang="de-DE" smtClean="0"/>
            </a:br>
            <a:r>
              <a:rPr lang="de-DE" smtClean="0"/>
              <a:t>Das Objekt merkt sich den zuletzt gesetzten Wert und gibt diesen zurück (siehe auch </a:t>
            </a:r>
            <a:r>
              <a:rPr lang="de-DE" b="1" smtClean="0">
                <a:latin typeface="Courier New" pitchFamily="49" charset="0"/>
                <a:cs typeface="Courier New" pitchFamily="49" charset="0"/>
              </a:rPr>
              <a:t>SetupProperty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Gut für Stubs zu gebrauchen</a:t>
            </a:r>
            <a:endParaRPr lang="de-DE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Tips und Tricks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Ableitung von MockFactory</a:t>
            </a:r>
          </a:p>
          <a:p>
            <a:pPr lvl="1"/>
            <a:r>
              <a:rPr lang="de-DE" smtClean="0"/>
              <a:t>Eingriff in die Mock-Erzeugung für bestimmte Schnittstellen (</a:t>
            </a:r>
            <a:r>
              <a:rPr lang="de-DE" sz="2000" b="1" smtClean="0">
                <a:latin typeface="Courier New" pitchFamily="49" charset="0"/>
                <a:cs typeface="Courier New" pitchFamily="49" charset="0"/>
              </a:rPr>
              <a:t>Create&lt;T&gt;</a:t>
            </a:r>
            <a:r>
              <a:rPr lang="de-DE" smtClean="0"/>
              <a:t>)</a:t>
            </a:r>
          </a:p>
          <a:p>
            <a:pPr lvl="1"/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Tips und Tricks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Mächtig, aber architektonisch mit Vorsicht</a:t>
            </a:r>
            <a:br>
              <a:rPr lang="de-DE" smtClean="0"/>
            </a:br>
            <a:r>
              <a:rPr lang="de-DE" smtClean="0"/>
              <a:t>zu genießen:</a:t>
            </a:r>
          </a:p>
          <a:p>
            <a:pPr lvl="1"/>
            <a:r>
              <a:rPr lang="de-DE" sz="2600" b="1" smtClean="0">
                <a:latin typeface="Courier New" pitchFamily="49" charset="0"/>
                <a:cs typeface="Courier New" pitchFamily="49" charset="0"/>
              </a:rPr>
              <a:t>Callback</a:t>
            </a:r>
            <a:r>
              <a:rPr lang="de-DE" smtClean="0"/>
              <a:t>-Methode (wird bei erfüllter Expectation aufgerufen) als Schweizer Taschenmesser</a:t>
            </a:r>
          </a:p>
          <a:p>
            <a:pPr lvl="2"/>
            <a:r>
              <a:rPr lang="de-DE" smtClean="0"/>
              <a:t>hier können Assertions untergebracht werden</a:t>
            </a:r>
            <a:br>
              <a:rPr lang="de-DE" smtClean="0"/>
            </a:br>
            <a:r>
              <a:rPr lang="de-DE" smtClean="0"/>
              <a:t>(zum Beispiel um Reihenfolge von Aufrufen zu prüfen)</a:t>
            </a:r>
          </a:p>
          <a:p>
            <a:pPr lvl="1"/>
            <a:r>
              <a:rPr lang="de-DE" smtClean="0"/>
              <a:t>Lokale Variablen in der Test-Methode können als State eines Mocks verwendet werden</a:t>
            </a:r>
          </a:p>
          <a:p>
            <a:pPr lvl="2"/>
            <a:r>
              <a:rPr lang="de-DE" smtClean="0"/>
              <a:t>sozusagen ein Inline-Stub</a:t>
            </a:r>
            <a:endParaRPr lang="de-DE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Fragen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Was bietet die MOQ für .NET 4.0 (Beta) bezüglich neuer Sprachfeatures wie optionaler Parameter?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Unit Test Basics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>
            <a:normAutofit/>
          </a:bodyPr>
          <a:lstStyle/>
          <a:p>
            <a:r>
              <a:rPr lang="de-DE" sz="2800" smtClean="0"/>
              <a:t>Zu testendes Primärobjekt: "</a:t>
            </a:r>
            <a:r>
              <a:rPr lang="de-DE" sz="2800" b="1" smtClean="0"/>
              <a:t>System under Test</a:t>
            </a:r>
            <a:r>
              <a:rPr lang="de-DE" sz="2800" smtClean="0"/>
              <a:t>"</a:t>
            </a:r>
          </a:p>
          <a:p>
            <a:r>
              <a:rPr lang="de-DE" sz="2800" smtClean="0"/>
              <a:t>Im Rahmen eines Testszenarios</a:t>
            </a:r>
            <a:br>
              <a:rPr lang="de-DE" sz="2800" smtClean="0"/>
            </a:br>
            <a:r>
              <a:rPr lang="de-DE" sz="2800" smtClean="0"/>
              <a:t>interagiert das "System under Test" mit einem</a:t>
            </a:r>
            <a:br>
              <a:rPr lang="de-DE" sz="2800" smtClean="0"/>
            </a:br>
            <a:r>
              <a:rPr lang="de-DE" sz="2800" smtClean="0"/>
              <a:t>oder mehreren </a:t>
            </a:r>
            <a:r>
              <a:rPr lang="de-DE" sz="2800" b="1" smtClean="0"/>
              <a:t>Kollaborateuren</a:t>
            </a:r>
            <a:endParaRPr lang="de-DE" sz="2800"/>
          </a:p>
        </p:txBody>
      </p:sp>
      <p:sp>
        <p:nvSpPr>
          <p:cNvPr id="4" name="Abgerundetes Rechteck 3"/>
          <p:cNvSpPr/>
          <p:nvPr/>
        </p:nvSpPr>
        <p:spPr>
          <a:xfrm>
            <a:off x="3714744" y="4429132"/>
            <a:ext cx="1785950" cy="8572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"System</a:t>
            </a:r>
            <a:br>
              <a:rPr lang="de-DE" smtClean="0"/>
            </a:br>
            <a:r>
              <a:rPr lang="de-DE" smtClean="0"/>
              <a:t>under Test"</a:t>
            </a:r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1714480" y="4000504"/>
            <a:ext cx="164307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Kollaborateur</a:t>
            </a:r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1714480" y="5000636"/>
            <a:ext cx="164307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Kollaborateur</a:t>
            </a:r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5857884" y="4000504"/>
            <a:ext cx="164307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Kollaborateur</a:t>
            </a:r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5857884" y="5000636"/>
            <a:ext cx="164307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Kollaborateur</a:t>
            </a:r>
            <a:endParaRPr lang="de-DE"/>
          </a:p>
        </p:txBody>
      </p:sp>
      <p:cxnSp>
        <p:nvCxnSpPr>
          <p:cNvPr id="14" name="Gewinkelte Verbindung 13"/>
          <p:cNvCxnSpPr>
            <a:stCxn id="4" idx="3"/>
            <a:endCxn id="11" idx="1"/>
          </p:cNvCxnSpPr>
          <p:nvPr/>
        </p:nvCxnSpPr>
        <p:spPr>
          <a:xfrm flipV="1">
            <a:off x="5500694" y="4357694"/>
            <a:ext cx="357190" cy="500066"/>
          </a:xfrm>
          <a:prstGeom prst="bentConnector3">
            <a:avLst>
              <a:gd name="adj1" fmla="val 50000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stCxn id="4" idx="3"/>
            <a:endCxn id="12" idx="1"/>
          </p:cNvCxnSpPr>
          <p:nvPr/>
        </p:nvCxnSpPr>
        <p:spPr>
          <a:xfrm>
            <a:off x="5500694" y="4857760"/>
            <a:ext cx="357190" cy="500066"/>
          </a:xfrm>
          <a:prstGeom prst="bentConnector3">
            <a:avLst>
              <a:gd name="adj1" fmla="val 50000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>
            <a:stCxn id="4" idx="1"/>
            <a:endCxn id="5" idx="3"/>
          </p:cNvCxnSpPr>
          <p:nvPr/>
        </p:nvCxnSpPr>
        <p:spPr>
          <a:xfrm rot="10800000">
            <a:off x="3357554" y="4357694"/>
            <a:ext cx="357190" cy="500066"/>
          </a:xfrm>
          <a:prstGeom prst="bentConnector3">
            <a:avLst>
              <a:gd name="adj1" fmla="val 50000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>
            <a:stCxn id="4" idx="1"/>
            <a:endCxn id="10" idx="3"/>
          </p:cNvCxnSpPr>
          <p:nvPr/>
        </p:nvCxnSpPr>
        <p:spPr>
          <a:xfrm rot="10800000" flipV="1">
            <a:off x="3357554" y="4857760"/>
            <a:ext cx="357190" cy="500066"/>
          </a:xfrm>
          <a:prstGeom prst="bentConnector3">
            <a:avLst>
              <a:gd name="adj1" fmla="val 50000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Test-Ansätze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smtClean="0"/>
              <a:t>Generelle Fragestellungen für Tests</a:t>
            </a:r>
          </a:p>
          <a:p>
            <a:pPr lvl="1"/>
            <a:r>
              <a:rPr lang="de-DE" b="1" smtClean="0"/>
              <a:t>Kollaboration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In welcher Form wird die Kollaboration</a:t>
            </a:r>
            <a:br>
              <a:rPr lang="de-DE" smtClean="0"/>
            </a:br>
            <a:r>
              <a:rPr lang="de-DE" smtClean="0"/>
              <a:t>spezifiziert beziehungsweise realisiert?</a:t>
            </a:r>
            <a:endParaRPr lang="de-DE" b="1" smtClean="0"/>
          </a:p>
          <a:p>
            <a:pPr lvl="1"/>
            <a:r>
              <a:rPr lang="de-DE" b="1" smtClean="0"/>
              <a:t>Verifikation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Wie wird geprüft, ob der Test erfolgreich war?</a:t>
            </a:r>
            <a:br>
              <a:rPr lang="de-DE" smtClean="0"/>
            </a:b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Test-Ansätze </a:t>
            </a:r>
            <a:r>
              <a:rPr lang="de-DE" sz="1600" smtClean="0"/>
              <a:t>(Kurzversion)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mtClean="0"/>
              <a:t>Wie wird geprüft, ob der Test erfolgreich war?</a:t>
            </a:r>
          </a:p>
          <a:p>
            <a:pPr lvl="1"/>
            <a:r>
              <a:rPr lang="de-DE" smtClean="0"/>
              <a:t>State Verification</a:t>
            </a:r>
          </a:p>
          <a:p>
            <a:pPr lvl="2"/>
            <a:r>
              <a:rPr lang="de-DE" smtClean="0"/>
              <a:t>Zustand der Kollaborateure prüfen</a:t>
            </a:r>
          </a:p>
          <a:p>
            <a:pPr lvl="1"/>
            <a:r>
              <a:rPr lang="de-DE" smtClean="0"/>
              <a:t>Behavior Verification</a:t>
            </a:r>
          </a:p>
          <a:p>
            <a:pPr lvl="2"/>
            <a:r>
              <a:rPr lang="de-DE" smtClean="0"/>
              <a:t>Auch bekannt als Interaction Testing</a:t>
            </a:r>
          </a:p>
          <a:p>
            <a:pPr lvl="2"/>
            <a:r>
              <a:rPr lang="de-DE" smtClean="0"/>
              <a:t>Haben "System under Test" und Kollaborateur(e)</a:t>
            </a:r>
            <a:br>
              <a:rPr lang="de-DE" smtClean="0"/>
            </a:br>
            <a:r>
              <a:rPr lang="de-DE" smtClean="0"/>
              <a:t>wie erwartet miteinander interagiert?</a:t>
            </a:r>
          </a:p>
          <a:p>
            <a:pPr lvl="1"/>
            <a:r>
              <a:rPr lang="de-DE" smtClean="0"/>
              <a:t>[Beispiel E-Mail-Dienst als Kollaborateur]</a:t>
            </a:r>
          </a:p>
          <a:p>
            <a:pPr lvl="2"/>
            <a:endParaRPr lang="de-DE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mtClean="0"/>
              <a:t>Wofür ist MOQ geeignet?</a:t>
            </a:r>
          </a:p>
          <a:p>
            <a:pPr marL="742950" lvl="2" indent="-342900"/>
            <a:r>
              <a:rPr lang="en-US" smtClean="0"/>
              <a:t>Nach dem Beispiel mehr!</a:t>
            </a:r>
          </a:p>
          <a:p>
            <a:pPr lvl="2"/>
            <a:endParaRPr lang="de-DE" smtClean="0"/>
          </a:p>
          <a:p>
            <a:pPr lvl="2"/>
            <a:endParaRPr lang="de-DE" smtClean="0"/>
          </a:p>
          <a:p>
            <a:pPr lvl="2"/>
            <a:endParaRPr lang="de-DE" smtClean="0"/>
          </a:p>
          <a:p>
            <a:pPr lvl="1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1311</Words>
  <Application>Microsoft Office PowerPoint</Application>
  <PresentationFormat>On-screen Show (4:3)</PresentationFormat>
  <Paragraphs>355</Paragraphs>
  <Slides>63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Larissa-Design</vt:lpstr>
      <vt:lpstr>MOQ </vt:lpstr>
      <vt:lpstr>Agenda</vt:lpstr>
      <vt:lpstr>Slide 3</vt:lpstr>
      <vt:lpstr>Was ist MOQ?</vt:lpstr>
      <vt:lpstr>Was ist MOQ?</vt:lpstr>
      <vt:lpstr>Was ist MOQ?</vt:lpstr>
      <vt:lpstr>Unit Test Basics</vt:lpstr>
      <vt:lpstr>Test-Ansätze</vt:lpstr>
      <vt:lpstr>Test-Ansätze (Kurzversion)</vt:lpstr>
      <vt:lpstr>Test-Ansätze (Langversion)</vt:lpstr>
      <vt:lpstr>Test-Ansätze (Langversion)</vt:lpstr>
      <vt:lpstr>Test-Ansätze (Langversion)</vt:lpstr>
      <vt:lpstr>Test-Ansätze (Langversion)</vt:lpstr>
      <vt:lpstr>Definition Mock</vt:lpstr>
      <vt:lpstr>Definition Mock</vt:lpstr>
      <vt:lpstr>Definition Mock</vt:lpstr>
      <vt:lpstr>Definition Mock</vt:lpstr>
      <vt:lpstr>Slide 18</vt:lpstr>
      <vt:lpstr>Beispiel</vt:lpstr>
      <vt:lpstr>Beispiel</vt:lpstr>
      <vt:lpstr>Beispiel</vt:lpstr>
      <vt:lpstr>Beispiel</vt:lpstr>
      <vt:lpstr>Beispiel</vt:lpstr>
      <vt:lpstr>Features</vt:lpstr>
      <vt:lpstr>// arrange expectations</vt:lpstr>
      <vt:lpstr>// arrange expectations</vt:lpstr>
      <vt:lpstr>// arrange expectations</vt:lpstr>
      <vt:lpstr>// arrange expectations</vt:lpstr>
      <vt:lpstr>// arrange expectations</vt:lpstr>
      <vt:lpstr>// arrange expectations</vt:lpstr>
      <vt:lpstr>// arrange expectations</vt:lpstr>
      <vt:lpstr>// arrange expectations</vt:lpstr>
      <vt:lpstr>// act</vt:lpstr>
      <vt:lpstr>// assert</vt:lpstr>
      <vt:lpstr>// assert</vt:lpstr>
      <vt:lpstr>// assert</vt:lpstr>
      <vt:lpstr>// assert</vt:lpstr>
      <vt:lpstr>// assert</vt:lpstr>
      <vt:lpstr>// assert</vt:lpstr>
      <vt:lpstr>Rückblick</vt:lpstr>
      <vt:lpstr>Grenzen</vt:lpstr>
      <vt:lpstr>Grenzen</vt:lpstr>
      <vt:lpstr>Grenzen</vt:lpstr>
      <vt:lpstr>Grenzen</vt:lpstr>
      <vt:lpstr>Grenzen</vt:lpstr>
      <vt:lpstr>Grenzen</vt:lpstr>
      <vt:lpstr>Rückblick Unit Test Basics</vt:lpstr>
      <vt:lpstr>Fazit</vt:lpstr>
      <vt:lpstr>Fazit</vt:lpstr>
      <vt:lpstr>Fragen?</vt:lpstr>
      <vt:lpstr>Links</vt:lpstr>
      <vt:lpstr>Links</vt:lpstr>
      <vt:lpstr>Konkurrenten</vt:lpstr>
      <vt:lpstr>Komfortfeatures</vt:lpstr>
      <vt:lpstr>Komfortfeatures</vt:lpstr>
      <vt:lpstr>Komfortfeatures</vt:lpstr>
      <vt:lpstr>Refactoring</vt:lpstr>
      <vt:lpstr>Refactoring</vt:lpstr>
      <vt:lpstr>Tips und Tricks</vt:lpstr>
      <vt:lpstr>Tips und Tricks</vt:lpstr>
      <vt:lpstr>Tips und Tricks</vt:lpstr>
      <vt:lpstr>Tips und Tricks</vt:lpstr>
      <vt:lpstr>Fragen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MOQ</dc:title>
  <dc:creator>Gerhard</dc:creator>
  <cp:lastModifiedBy>SchlemmGe</cp:lastModifiedBy>
  <cp:revision>1118</cp:revision>
  <dcterms:created xsi:type="dcterms:W3CDTF">2009-10-26T18:36:06Z</dcterms:created>
  <dcterms:modified xsi:type="dcterms:W3CDTF">2010-02-24T06:48:08Z</dcterms:modified>
</cp:coreProperties>
</file>