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10"/>
  </p:notesMasterIdLst>
  <p:handoutMasterIdLst>
    <p:handoutMasterId r:id="rId11"/>
  </p:handoutMasterIdLst>
  <p:sldIdLst>
    <p:sldId id="258" r:id="rId2"/>
    <p:sldId id="259" r:id="rId3"/>
    <p:sldId id="260" r:id="rId4"/>
    <p:sldId id="261" r:id="rId5"/>
    <p:sldId id="263" r:id="rId6"/>
    <p:sldId id="262" r:id="rId7"/>
    <p:sldId id="264" r:id="rId8"/>
    <p:sldId id="266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69696"/>
    <a:srgbClr val="EAEAEA"/>
    <a:srgbClr val="FFFF00"/>
    <a:srgbClr val="777777"/>
    <a:srgbClr val="FFCC00"/>
    <a:srgbClr val="292929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39" autoAdjust="0"/>
    <p:restoredTop sz="81445" autoAdjust="0"/>
  </p:normalViewPr>
  <p:slideViewPr>
    <p:cSldViewPr>
      <p:cViewPr varScale="1">
        <p:scale>
          <a:sx n="75" d="100"/>
          <a:sy n="75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6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EDB382-EA0A-47B8-9239-C7A0EC911895}" type="datetimeFigureOut">
              <a:rPr lang="de-DE"/>
              <a:pPr>
                <a:defRPr/>
              </a:pPr>
              <a:t>24.03.2009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C20ED8-F2D5-4CE5-A0EE-F69544B3BD6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58F8CB-2711-420D-BE34-BEA3454E517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 noProof="0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 noProof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 noProof="0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 noProof="0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 noProof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noProof="0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 noProof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 noProof="0"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 noProof="0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 noProof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 noProof="0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 noProof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noProof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00"/>
          </a:xfrm>
        </p:spPr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643050"/>
            <a:ext cx="8785225" cy="5214950"/>
          </a:xfrm>
        </p:spPr>
        <p:txBody>
          <a:bodyPr/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5669-46D8-470F-8CBD-A0C1EC590AFC}" type="slidenum">
              <a:rPr lang="de-DE" noProof="0" smtClean="0"/>
              <a:pPr>
                <a:defRPr/>
              </a:pPr>
              <a:t>‹Nr.›</a:t>
            </a:fld>
            <a:endParaRPr lang="de-DE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de-DE" noProof="0" smtClean="0"/>
              <a:pPr>
                <a:defRPr/>
              </a:pPr>
              <a:t>‹Nr.›</a:t>
            </a:fld>
            <a:endParaRPr lang="de-DE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494EF-68C8-4151-925C-B72820D58082}" type="slidenum">
              <a:rPr lang="de-DE" noProof="0" smtClean="0"/>
              <a:pPr>
                <a:defRPr/>
              </a:pPr>
              <a:t>‹Nr.›</a:t>
            </a:fld>
            <a:endParaRPr lang="de-DE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1ED91-2EDA-4345-9714-69E00E9A95CB}" type="slidenum">
              <a:rPr lang="de-DE" noProof="0" smtClean="0"/>
              <a:pPr>
                <a:defRPr/>
              </a:pPr>
              <a:t>‹Nr.›</a:t>
            </a:fld>
            <a:endParaRPr lang="de-DE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698EA-36FE-496C-B069-E9C8854D964E}" type="slidenum">
              <a:rPr lang="de-DE" noProof="0" smtClean="0"/>
              <a:pPr>
                <a:defRPr/>
              </a:pPr>
              <a:t>‹Nr.›</a:t>
            </a:fld>
            <a:endParaRPr lang="de-DE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8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643050"/>
            <a:ext cx="8785225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92150"/>
            <a:ext cx="8785225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 noProof="0" smtClean="0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de-DE" sz="1400" b="1" noProof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noProof="0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5376B2-91D1-4864-B18F-170D9FBB30BA}" type="slidenum">
              <a:rPr lang="de-DE" noProof="0" smtClean="0"/>
              <a:pPr>
                <a:defRPr/>
              </a:pPr>
              <a:t>‹Nr.›</a:t>
            </a:fld>
            <a:endParaRPr lang="de-DE" noProof="0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9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 noProof="0" smtClean="0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de-DE" sz="1400" b="1" noProof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noProof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>
          <a:xfrm>
            <a:off x="214282" y="63579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2" r:id="rId5"/>
    <p:sldLayoutId id="2147483783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jens-schaller.de/blog" TargetMode="External"/><Relationship Id="rId2" Type="http://schemas.openxmlformats.org/officeDocument/2006/relationships/hyperlink" Target="mailto:marvinkilling@gmx.d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codeplex.com/commandlin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deplex.com/commandlin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928934"/>
            <a:ext cx="8713787" cy="642942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sz="3200" dirty="0" smtClean="0"/>
              <a:t>Kommandozeilenargumente parsen</a:t>
            </a:r>
            <a:endParaRPr lang="en-US" sz="3200" dirty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24.03.2009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Marvin Killing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 dirty="0" err="1" smtClean="0">
                <a:latin typeface="Verdana" pitchFamily="34" charset="0"/>
              </a:rPr>
              <a:t>EMail</a:t>
            </a:r>
            <a:r>
              <a:rPr lang="de-DE" sz="1400" i="1" dirty="0" smtClean="0">
                <a:latin typeface="Verdana" pitchFamily="34" charset="0"/>
              </a:rPr>
              <a:t>:</a:t>
            </a:r>
            <a:r>
              <a:rPr lang="de-DE" sz="1400" b="1" dirty="0" smtClean="0">
                <a:latin typeface="Verdana" pitchFamily="34" charset="0"/>
              </a:rPr>
              <a:t>		</a:t>
            </a:r>
            <a:r>
              <a:rPr lang="de-DE" sz="1400" dirty="0" smtClean="0">
                <a:latin typeface="Verdana" pitchFamily="34" charset="0"/>
                <a:hlinkClick r:id="rId2"/>
              </a:rPr>
              <a:t>marvinkilling@gmx.de</a:t>
            </a:r>
            <a:endParaRPr lang="de-DE" sz="1400" dirty="0" smtClean="0">
              <a:solidFill>
                <a:schemeClr val="hlink"/>
              </a:solidFill>
              <a:latin typeface="Verdana" pitchFamily="34" charset="0"/>
            </a:endParaRPr>
          </a:p>
          <a:p>
            <a:pPr algn="just" defTabSz="633413">
              <a:tabLst>
                <a:tab pos="722313" algn="l"/>
              </a:tabLst>
            </a:pPr>
            <a:r>
              <a:rPr lang="de-DE" sz="1400" i="1" dirty="0" smtClean="0">
                <a:latin typeface="Verdana" pitchFamily="34" charset="0"/>
              </a:rPr>
              <a:t>Website:</a:t>
            </a:r>
            <a:r>
              <a:rPr lang="de-DE" sz="1400" dirty="0">
                <a:latin typeface="Verdana" pitchFamily="34" charset="0"/>
              </a:rPr>
              <a:t>	</a:t>
            </a:r>
            <a:r>
              <a:rPr lang="de-DE" sz="1400" dirty="0">
                <a:latin typeface="Verdana" pitchFamily="34" charset="0"/>
                <a:hlinkClick r:id="rId3"/>
              </a:rPr>
              <a:t>http</a:t>
            </a:r>
            <a:r>
              <a:rPr lang="de-DE" sz="1400" dirty="0" smtClean="0">
                <a:latin typeface="Verdana" pitchFamily="34" charset="0"/>
                <a:hlinkClick r:id="rId3"/>
              </a:rPr>
              <a:t>://mkilling.com</a:t>
            </a:r>
            <a:endParaRPr lang="en-US" sz="1400" dirty="0">
              <a:latin typeface="Verdana" pitchFamily="34" charset="0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3214678" y="2428868"/>
            <a:ext cx="250033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692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QuickTip</a:t>
            </a:r>
            <a:r>
              <a:rPr kumimoji="0" lang="de-DE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692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692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 mich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938162" y="4680483"/>
            <a:ext cx="59170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/>
              <a:t>Praktikant bei </a:t>
            </a:r>
            <a:r>
              <a:rPr lang="de-DE" sz="3200" b="1" dirty="0" err="1" smtClean="0"/>
              <a:t>Comma</a:t>
            </a:r>
            <a:r>
              <a:rPr lang="de-DE" sz="3200" b="1" dirty="0" smtClean="0"/>
              <a:t> Soft</a:t>
            </a:r>
            <a:r>
              <a:rPr lang="de-DE" sz="2800" dirty="0" smtClean="0"/>
              <a:t>, Bonn</a:t>
            </a:r>
            <a:endParaRPr lang="de-DE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925812" y="2660006"/>
            <a:ext cx="81467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/>
              <a:t>Student am</a:t>
            </a:r>
            <a:r>
              <a:rPr lang="de-DE" sz="3200" dirty="0" smtClean="0"/>
              <a:t> </a:t>
            </a:r>
            <a:r>
              <a:rPr lang="de-DE" sz="3200" b="1" dirty="0" smtClean="0"/>
              <a:t>Hasso-Plattner-Institut</a:t>
            </a:r>
            <a:r>
              <a:rPr lang="de-DE" sz="2800" dirty="0" smtClean="0"/>
              <a:t>, Potsdam</a:t>
            </a:r>
            <a:endParaRPr lang="de-DE" sz="2800" dirty="0"/>
          </a:p>
        </p:txBody>
      </p:sp>
      <p:pic>
        <p:nvPicPr>
          <p:cNvPr id="6" name="Picture 2" descr="C:\Dokumente und Einstellungen\Marvin Killing\Desktop\Universitaet_Potsdam_-_Hoersaalgebaeude_des_HPI.jpg"/>
          <p:cNvPicPr>
            <a:picLocks noChangeAspect="1" noChangeArrowheads="1"/>
          </p:cNvPicPr>
          <p:nvPr/>
        </p:nvPicPr>
        <p:blipFill>
          <a:blip r:embed="rId2"/>
          <a:srcRect t="31630" b="39809"/>
          <a:stretch>
            <a:fillRect/>
          </a:stretch>
        </p:blipFill>
        <p:spPr bwMode="auto">
          <a:xfrm>
            <a:off x="2854638" y="3216040"/>
            <a:ext cx="6075364" cy="1301354"/>
          </a:xfrm>
          <a:prstGeom prst="rect">
            <a:avLst/>
          </a:prstGeom>
          <a:noFill/>
        </p:spPr>
      </p:pic>
      <p:pic>
        <p:nvPicPr>
          <p:cNvPr id="7" name="Picture 3" descr="C:\Dokumente und Einstellungen\Marvin Killing\Desktop\comma.bmp"/>
          <p:cNvPicPr>
            <a:picLocks noChangeAspect="1" noChangeArrowheads="1"/>
          </p:cNvPicPr>
          <p:nvPr/>
        </p:nvPicPr>
        <p:blipFill>
          <a:blip r:embed="rId3"/>
          <a:srcRect l="5014" t="4902" r="14040"/>
          <a:stretch>
            <a:fillRect/>
          </a:stretch>
        </p:blipFill>
        <p:spPr bwMode="auto">
          <a:xfrm>
            <a:off x="2783200" y="5231774"/>
            <a:ext cx="6143668" cy="1054746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346021" y="1698957"/>
            <a:ext cx="52261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b="1" dirty="0" smtClean="0">
                <a:latin typeface="Arial" pitchFamily="34" charset="0"/>
                <a:cs typeface="Arial" pitchFamily="34" charset="0"/>
              </a:rPr>
              <a:t>Marvin Killing</a:t>
            </a:r>
            <a:endParaRPr lang="de-DE" sz="6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1857356" y="3571876"/>
            <a:ext cx="6000792" cy="171451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sz="2800" dirty="0" smtClean="0"/>
              <a:t> von Giacomo </a:t>
            </a:r>
            <a:r>
              <a:rPr lang="de-DE" sz="2800" dirty="0" err="1" smtClean="0"/>
              <a:t>Stelluti</a:t>
            </a:r>
            <a:r>
              <a:rPr lang="de-DE" sz="2800" dirty="0" smtClean="0"/>
              <a:t> Scala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 </a:t>
            </a:r>
            <a:r>
              <a:rPr lang="de-DE" sz="2800" dirty="0" smtClean="0">
                <a:hlinkClick r:id="rId2"/>
              </a:rPr>
              <a:t>www.codeplex.com/commandline</a:t>
            </a:r>
            <a:endParaRPr lang="de-DE" sz="2800" dirty="0" smtClean="0"/>
          </a:p>
          <a:p>
            <a:endParaRPr lang="de-DE" sz="28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Bibliothek</a:t>
            </a:r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357430"/>
            <a:ext cx="48101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388" y="2428868"/>
            <a:ext cx="8785225" cy="1500198"/>
          </a:xfrm>
        </p:spPr>
        <p:txBody>
          <a:bodyPr/>
          <a:lstStyle/>
          <a:p>
            <a:r>
              <a:rPr lang="de-DE" dirty="0" smtClean="0"/>
              <a:t>Programm, das „</a:t>
            </a:r>
            <a:r>
              <a:rPr lang="de-DE" dirty="0" err="1" smtClean="0"/>
              <a:t>Hello</a:t>
            </a:r>
            <a:r>
              <a:rPr lang="de-DE" dirty="0" smtClean="0"/>
              <a:t> World“ n-mal in eine Datei schreibt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85720" y="4000505"/>
            <a:ext cx="8572560" cy="193899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de-DE" sz="2400" dirty="0" smtClean="0">
              <a:solidFill>
                <a:schemeClr val="bg1"/>
              </a:solidFill>
              <a:latin typeface="Lucida Console" pitchFamily="49" charset="0"/>
            </a:endParaRPr>
          </a:p>
          <a:p>
            <a:endParaRPr lang="de-DE" sz="2400" dirty="0" smtClean="0">
              <a:solidFill>
                <a:schemeClr val="bg1"/>
              </a:solidFill>
              <a:latin typeface="Lucida Console" pitchFamily="49" charset="0"/>
            </a:endParaRPr>
          </a:p>
          <a:p>
            <a:r>
              <a:rPr lang="de-DE" sz="2400" dirty="0" err="1" smtClean="0">
                <a:solidFill>
                  <a:schemeClr val="bg1"/>
                </a:solidFill>
                <a:latin typeface="Lucida Console" pitchFamily="49" charset="0"/>
              </a:rPr>
              <a:t>hello</a:t>
            </a:r>
            <a:r>
              <a:rPr lang="de-DE" sz="2400" dirty="0" smtClean="0">
                <a:solidFill>
                  <a:schemeClr val="bg1"/>
                </a:solidFill>
                <a:latin typeface="Lucida Console" pitchFamily="49" charset="0"/>
              </a:rPr>
              <a:t> -o “.\</a:t>
            </a:r>
            <a:r>
              <a:rPr lang="de-DE" sz="2400" dirty="0" err="1" smtClean="0">
                <a:solidFill>
                  <a:schemeClr val="bg1"/>
                </a:solidFill>
                <a:latin typeface="Lucida Console" pitchFamily="49" charset="0"/>
              </a:rPr>
              <a:t>Hello</a:t>
            </a:r>
            <a:r>
              <a:rPr lang="de-DE" sz="2400" dirty="0" smtClean="0">
                <a:solidFill>
                  <a:schemeClr val="bg1"/>
                </a:solidFill>
                <a:latin typeface="Lucida Console" pitchFamily="49" charset="0"/>
              </a:rPr>
              <a:t> World.txt“ -n 100 --verbose</a:t>
            </a:r>
          </a:p>
          <a:p>
            <a:endParaRPr lang="de-DE" sz="2400" dirty="0" smtClean="0">
              <a:solidFill>
                <a:schemeClr val="bg1"/>
              </a:solidFill>
              <a:latin typeface="Lucida Console" pitchFamily="49" charset="0"/>
            </a:endParaRPr>
          </a:p>
          <a:p>
            <a:endParaRPr lang="de-DE" sz="2400" dirty="0">
              <a:solidFill>
                <a:schemeClr val="bg1"/>
              </a:solidFill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143248"/>
            <a:ext cx="9144000" cy="950900"/>
          </a:xfrm>
        </p:spPr>
        <p:txBody>
          <a:bodyPr/>
          <a:lstStyle/>
          <a:p>
            <a:pPr algn="ctr"/>
            <a:r>
              <a:rPr lang="de-DE" sz="9600" dirty="0" smtClean="0"/>
              <a:t>CODE</a:t>
            </a:r>
            <a:endParaRPr lang="de-DE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Fazit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8017" y="2143116"/>
            <a:ext cx="6821504" cy="2000264"/>
          </a:xfrm>
        </p:spPr>
        <p:txBody>
          <a:bodyPr/>
          <a:lstStyle/>
          <a:p>
            <a:pPr>
              <a:buNone/>
            </a:pPr>
            <a:r>
              <a:rPr lang="de-DE" b="1" dirty="0" smtClean="0"/>
              <a:t>Pro</a:t>
            </a:r>
          </a:p>
          <a:p>
            <a:pPr lvl="1"/>
            <a:r>
              <a:rPr lang="de-DE" dirty="0" smtClean="0"/>
              <a:t>schnell + einfach</a:t>
            </a:r>
          </a:p>
          <a:p>
            <a:pPr lvl="1"/>
            <a:r>
              <a:rPr lang="de-DE" dirty="0" smtClean="0"/>
              <a:t>verwendet </a:t>
            </a:r>
            <a:r>
              <a:rPr lang="de-DE" dirty="0" err="1" smtClean="0"/>
              <a:t>Reflection</a:t>
            </a:r>
            <a:endParaRPr lang="de-DE" dirty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644559" y="4071942"/>
            <a:ext cx="671352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3538" marR="0" lvl="0" indent="-3635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SzTx/>
              <a:tabLst/>
              <a:defRPr/>
            </a:pPr>
            <a:r>
              <a:rPr kumimoji="0" lang="de-DE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Contra</a:t>
            </a:r>
          </a:p>
          <a:p>
            <a:pPr marL="892175" lvl="1" indent="-349250">
              <a:spcBef>
                <a:spcPct val="20000"/>
              </a:spcBef>
              <a:buClr>
                <a:srgbClr val="F69200"/>
              </a:buClr>
              <a:buFont typeface="Wingdings" pitchFamily="2" charset="2"/>
              <a:buChar char="§"/>
            </a:pPr>
            <a:r>
              <a:rPr lang="de-DE" sz="2800" kern="0" dirty="0" smtClean="0">
                <a:solidFill>
                  <a:srgbClr val="000000"/>
                </a:solidFill>
              </a:rPr>
              <a:t>verwendet </a:t>
            </a:r>
            <a:r>
              <a:rPr lang="de-DE" sz="2800" kern="0" dirty="0" err="1" smtClean="0">
                <a:solidFill>
                  <a:srgbClr val="000000"/>
                </a:solidFill>
              </a:rPr>
              <a:t>Reflection</a:t>
            </a:r>
            <a:endParaRPr lang="de-DE" sz="2800" kern="0" dirty="0" smtClean="0">
              <a:solidFill>
                <a:srgbClr val="000000"/>
              </a:solidFill>
            </a:endParaRPr>
          </a:p>
          <a:p>
            <a:pPr marL="892175" lvl="1" indent="-349250">
              <a:spcBef>
                <a:spcPct val="20000"/>
              </a:spcBef>
              <a:buClr>
                <a:srgbClr val="F69200"/>
              </a:buClr>
              <a:buFont typeface="Wingdings" pitchFamily="2" charset="2"/>
              <a:buChar char="§"/>
            </a:pPr>
            <a:r>
              <a:rPr lang="de-DE" sz="2800" kern="0" dirty="0" smtClean="0">
                <a:solidFill>
                  <a:srgbClr val="000000"/>
                </a:solidFill>
              </a:rPr>
              <a:t>Fehlerbehandlung!</a:t>
            </a:r>
            <a:endParaRPr kumimoji="0" lang="de-DE" sz="28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892175" marR="0" lvl="1" indent="-3492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de-DE" sz="2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Key Points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42910" y="1857364"/>
            <a:ext cx="7786742" cy="3857652"/>
          </a:xfrm>
        </p:spPr>
        <p:txBody>
          <a:bodyPr/>
          <a:lstStyle/>
          <a:p>
            <a:pPr>
              <a:lnSpc>
                <a:spcPct val="200000"/>
              </a:lnSpc>
            </a:pPr>
            <a:endParaRPr lang="de-DE" sz="800" dirty="0" smtClean="0"/>
          </a:p>
          <a:p>
            <a:pPr>
              <a:lnSpc>
                <a:spcPct val="200000"/>
              </a:lnSpc>
            </a:pPr>
            <a:r>
              <a:rPr lang="de-DE" dirty="0" smtClean="0"/>
              <a:t> </a:t>
            </a:r>
            <a:r>
              <a:rPr lang="de-DE" dirty="0" smtClean="0">
                <a:hlinkClick r:id="rId2"/>
              </a:rPr>
              <a:t>www.codeplex.com/commandline</a:t>
            </a:r>
            <a:endParaRPr lang="de-DE" dirty="0" smtClean="0"/>
          </a:p>
          <a:p>
            <a:pPr>
              <a:lnSpc>
                <a:spcPct val="200000"/>
              </a:lnSpc>
            </a:pPr>
            <a:r>
              <a:rPr lang="de-DE" dirty="0" smtClean="0"/>
              <a:t>Keine </a:t>
            </a:r>
            <a:r>
              <a:rPr lang="de-DE" dirty="0" smtClean="0"/>
              <a:t>Properties, keine </a:t>
            </a:r>
            <a:r>
              <a:rPr lang="de-DE" dirty="0" err="1" smtClean="0"/>
              <a:t>Nullable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endParaRPr lang="de-DE" dirty="0" smtClean="0"/>
          </a:p>
          <a:p>
            <a:pPr>
              <a:lnSpc>
                <a:spcPct val="200000"/>
              </a:lnSpc>
            </a:pPr>
            <a:r>
              <a:rPr lang="de-DE" dirty="0" smtClean="0"/>
              <a:t>durchhalten!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143248"/>
            <a:ext cx="9144000" cy="950900"/>
          </a:xfrm>
        </p:spPr>
        <p:txBody>
          <a:bodyPr/>
          <a:lstStyle/>
          <a:p>
            <a:pPr algn="ctr"/>
            <a:r>
              <a:rPr lang="de-DE" sz="9600" dirty="0" smtClean="0"/>
              <a:t>DANKE</a:t>
            </a:r>
            <a:endParaRPr lang="de-DE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nnToCode.Ne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BonnToCode.Net</Template>
  <TotalTime>0</TotalTime>
  <Words>82</Words>
  <Application>Microsoft Office PowerPoint</Application>
  <PresentationFormat>Bildschirmpräsentation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BonnToCode.Net</vt:lpstr>
      <vt:lpstr> Kommandozeilenargumente parsen</vt:lpstr>
      <vt:lpstr>Über mich</vt:lpstr>
      <vt:lpstr>Die Bibliothek</vt:lpstr>
      <vt:lpstr>Beispiel</vt:lpstr>
      <vt:lpstr>CODE</vt:lpstr>
      <vt:lpstr>Fazit</vt:lpstr>
      <vt:lpstr>Key Points</vt:lpstr>
      <vt:lpstr>DANKE</vt:lpstr>
    </vt:vector>
  </TitlesOfParts>
  <Company>privat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Command Line Arguments</dc:title>
  <dc:creator> </dc:creator>
  <cp:lastModifiedBy> </cp:lastModifiedBy>
  <cp:revision>27</cp:revision>
  <dcterms:created xsi:type="dcterms:W3CDTF">2009-03-23T17:53:04Z</dcterms:created>
  <dcterms:modified xsi:type="dcterms:W3CDTF">2009-03-24T17:12:55Z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.NET User Group "Bonn-to-Code.Net"</vt:lpwstr>
  </property>
</Properties>
</file>