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diagrams/layout1.xml" ContentType="application/vnd.openxmlformats-officedocument.drawingml.diagramLayout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6"/>
  </p:notesMasterIdLst>
  <p:sldIdLst>
    <p:sldId id="256" r:id="rId2"/>
    <p:sldId id="317" r:id="rId3"/>
    <p:sldId id="318" r:id="rId4"/>
    <p:sldId id="319" r:id="rId5"/>
    <p:sldId id="333" r:id="rId6"/>
    <p:sldId id="320" r:id="rId7"/>
    <p:sldId id="321" r:id="rId8"/>
    <p:sldId id="322" r:id="rId9"/>
    <p:sldId id="325" r:id="rId10"/>
    <p:sldId id="326" r:id="rId11"/>
    <p:sldId id="327" r:id="rId12"/>
    <p:sldId id="328" r:id="rId13"/>
    <p:sldId id="329" r:id="rId14"/>
    <p:sldId id="332" r:id="rId15"/>
  </p:sldIdLst>
  <p:sldSz cx="9144000" cy="6858000" type="screen4x3"/>
  <p:notesSz cx="6858000" cy="9144000"/>
  <p:defaultTextStyle>
    <a:defPPr>
      <a:defRPr lang="de-DE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00"/>
    <a:srgbClr val="4F731F"/>
    <a:srgbClr val="3A5517"/>
    <a:srgbClr val="74A92D"/>
    <a:srgbClr val="567D21"/>
    <a:srgbClr val="5B8623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0659" autoAdjust="0"/>
    <p:restoredTop sz="57667" autoAdjust="0"/>
  </p:normalViewPr>
  <p:slideViewPr>
    <p:cSldViewPr>
      <p:cViewPr varScale="1">
        <p:scale>
          <a:sx n="40" d="100"/>
          <a:sy n="40" d="100"/>
        </p:scale>
        <p:origin x="-2130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6B8C9A6-E062-4F2E-B4A3-1AEFBEAE44F4}" type="doc">
      <dgm:prSet loTypeId="urn:microsoft.com/office/officeart/2005/8/layout/pyramid1" loCatId="pyramid" qsTypeId="urn:microsoft.com/office/officeart/2005/8/quickstyle/3d3" qsCatId="3D" csTypeId="urn:microsoft.com/office/officeart/2005/8/colors/accent1_3" csCatId="accent1" phldr="1"/>
      <dgm:spPr/>
      <dgm:t>
        <a:bodyPr/>
        <a:lstStyle/>
        <a:p>
          <a:endParaRPr lang="de-DE"/>
        </a:p>
      </dgm:t>
    </dgm:pt>
    <dgm:pt modelId="{4F0762B0-8605-4134-894F-AC20708CA586}">
      <dgm:prSet custT="1"/>
      <dgm:spPr/>
      <dgm:t>
        <a:bodyPr/>
        <a:lstStyle/>
        <a:p>
          <a:pPr rtl="0"/>
          <a:r>
            <a:rPr lang="de-DE" sz="3200" b="1" dirty="0" smtClean="0"/>
            <a:t>UI / Web-Tests</a:t>
          </a:r>
          <a:endParaRPr lang="de-DE" sz="3200" dirty="0"/>
        </a:p>
      </dgm:t>
    </dgm:pt>
    <dgm:pt modelId="{1159B2EF-E7BE-4345-A7F7-8B9F7098863C}" type="parTrans" cxnId="{DC959796-2C43-4C1B-A061-B5C4D2AF33DA}">
      <dgm:prSet/>
      <dgm:spPr/>
      <dgm:t>
        <a:bodyPr/>
        <a:lstStyle/>
        <a:p>
          <a:endParaRPr lang="de-DE" sz="1600">
            <a:solidFill>
              <a:schemeClr val="accent5">
                <a:lumMod val="25000"/>
              </a:schemeClr>
            </a:solidFill>
          </a:endParaRPr>
        </a:p>
      </dgm:t>
    </dgm:pt>
    <dgm:pt modelId="{9E4B7711-56E0-4FF9-BF8E-9DC340BEA22C}" type="sibTrans" cxnId="{DC959796-2C43-4C1B-A061-B5C4D2AF33DA}">
      <dgm:prSet/>
      <dgm:spPr/>
      <dgm:t>
        <a:bodyPr/>
        <a:lstStyle/>
        <a:p>
          <a:endParaRPr lang="de-DE" sz="1600">
            <a:solidFill>
              <a:schemeClr val="accent5">
                <a:lumMod val="25000"/>
              </a:schemeClr>
            </a:solidFill>
          </a:endParaRPr>
        </a:p>
      </dgm:t>
    </dgm:pt>
    <dgm:pt modelId="{FA3DA142-42CC-44C1-839C-8DF0ED5CAD2D}">
      <dgm:prSet custT="1"/>
      <dgm:spPr/>
      <dgm:t>
        <a:bodyPr/>
        <a:lstStyle/>
        <a:p>
          <a:pPr rtl="0"/>
          <a:r>
            <a:rPr lang="de-DE" sz="3200" b="1" dirty="0" smtClean="0"/>
            <a:t>Unit-Tests</a:t>
          </a:r>
          <a:endParaRPr lang="de-DE" sz="3200" b="1" dirty="0"/>
        </a:p>
      </dgm:t>
    </dgm:pt>
    <dgm:pt modelId="{9E2B84D5-888C-4CD9-A402-048FEDDE1F6B}" type="parTrans" cxnId="{55B37534-ADED-4950-8F75-302E2464BA30}">
      <dgm:prSet/>
      <dgm:spPr/>
      <dgm:t>
        <a:bodyPr/>
        <a:lstStyle/>
        <a:p>
          <a:endParaRPr lang="de-DE" sz="1600">
            <a:solidFill>
              <a:schemeClr val="accent5">
                <a:lumMod val="25000"/>
              </a:schemeClr>
            </a:solidFill>
          </a:endParaRPr>
        </a:p>
      </dgm:t>
    </dgm:pt>
    <dgm:pt modelId="{D5FC19EB-5E42-4B22-BDE9-71DA4C87B081}" type="sibTrans" cxnId="{55B37534-ADED-4950-8F75-302E2464BA30}">
      <dgm:prSet/>
      <dgm:spPr/>
      <dgm:t>
        <a:bodyPr/>
        <a:lstStyle/>
        <a:p>
          <a:endParaRPr lang="de-DE" sz="1600">
            <a:solidFill>
              <a:schemeClr val="accent5">
                <a:lumMod val="25000"/>
              </a:schemeClr>
            </a:solidFill>
          </a:endParaRPr>
        </a:p>
      </dgm:t>
    </dgm:pt>
    <dgm:pt modelId="{A5A2A167-6203-4400-A41B-219774673964}">
      <dgm:prSet custT="1"/>
      <dgm:spPr/>
      <dgm:t>
        <a:bodyPr/>
        <a:lstStyle/>
        <a:p>
          <a:pPr rtl="0"/>
          <a:endParaRPr lang="de-DE" sz="3200" dirty="0">
            <a:solidFill>
              <a:schemeClr val="accent5">
                <a:lumMod val="25000"/>
              </a:schemeClr>
            </a:solidFill>
          </a:endParaRPr>
        </a:p>
      </dgm:t>
    </dgm:pt>
    <dgm:pt modelId="{41D24EAB-D191-4D07-A4EF-B519FCC07510}" type="parTrans" cxnId="{505288A4-7358-4D65-A1B5-7056E931B441}">
      <dgm:prSet/>
      <dgm:spPr/>
      <dgm:t>
        <a:bodyPr/>
        <a:lstStyle/>
        <a:p>
          <a:endParaRPr lang="de-DE" sz="1600">
            <a:solidFill>
              <a:schemeClr val="accent5">
                <a:lumMod val="25000"/>
              </a:schemeClr>
            </a:solidFill>
          </a:endParaRPr>
        </a:p>
      </dgm:t>
    </dgm:pt>
    <dgm:pt modelId="{D37A8117-811E-4E26-B7EB-69795682479B}" type="sibTrans" cxnId="{505288A4-7358-4D65-A1B5-7056E931B441}">
      <dgm:prSet/>
      <dgm:spPr/>
      <dgm:t>
        <a:bodyPr/>
        <a:lstStyle/>
        <a:p>
          <a:endParaRPr lang="de-DE" sz="1600">
            <a:solidFill>
              <a:schemeClr val="accent5">
                <a:lumMod val="25000"/>
              </a:schemeClr>
            </a:solidFill>
          </a:endParaRPr>
        </a:p>
      </dgm:t>
    </dgm:pt>
    <dgm:pt modelId="{02A7A3FB-D08E-45A5-A186-F6F0A709A074}">
      <dgm:prSet custT="1"/>
      <dgm:spPr/>
      <dgm:t>
        <a:bodyPr/>
        <a:lstStyle/>
        <a:p>
          <a:pPr rtl="0"/>
          <a:r>
            <a:rPr lang="de-DE" sz="3200" b="1" dirty="0" smtClean="0"/>
            <a:t>Manuelle Tests</a:t>
          </a:r>
          <a:endParaRPr lang="de-DE" sz="3200" dirty="0"/>
        </a:p>
      </dgm:t>
    </dgm:pt>
    <dgm:pt modelId="{07CDF8F4-D85D-4084-B714-3BFD956058B5}" type="sibTrans" cxnId="{3F6DCC6D-340B-461F-B543-38C4DCC4CDEE}">
      <dgm:prSet/>
      <dgm:spPr/>
      <dgm:t>
        <a:bodyPr/>
        <a:lstStyle/>
        <a:p>
          <a:endParaRPr lang="de-DE" sz="1600">
            <a:solidFill>
              <a:schemeClr val="accent5">
                <a:lumMod val="25000"/>
              </a:schemeClr>
            </a:solidFill>
          </a:endParaRPr>
        </a:p>
      </dgm:t>
    </dgm:pt>
    <dgm:pt modelId="{5BEB9E88-57CD-4500-99A6-61E5B7C42388}" type="parTrans" cxnId="{3F6DCC6D-340B-461F-B543-38C4DCC4CDEE}">
      <dgm:prSet/>
      <dgm:spPr/>
      <dgm:t>
        <a:bodyPr/>
        <a:lstStyle/>
        <a:p>
          <a:endParaRPr lang="de-DE" sz="1600">
            <a:solidFill>
              <a:schemeClr val="accent5">
                <a:lumMod val="25000"/>
              </a:schemeClr>
            </a:solidFill>
          </a:endParaRPr>
        </a:p>
      </dgm:t>
    </dgm:pt>
    <dgm:pt modelId="{6DEF8681-BBDC-4BC6-BC38-951DB26315C4}" type="pres">
      <dgm:prSet presAssocID="{06B8C9A6-E062-4F2E-B4A3-1AEFBEAE44F4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de-DE"/>
        </a:p>
      </dgm:t>
    </dgm:pt>
    <dgm:pt modelId="{EAB35561-9F78-4B60-9828-FC4A5E1C1A2B}" type="pres">
      <dgm:prSet presAssocID="{A5A2A167-6203-4400-A41B-219774673964}" presName="Name8" presStyleCnt="0"/>
      <dgm:spPr/>
      <dgm:t>
        <a:bodyPr/>
        <a:lstStyle/>
        <a:p>
          <a:endParaRPr lang="de-DE"/>
        </a:p>
      </dgm:t>
    </dgm:pt>
    <dgm:pt modelId="{0608DB97-5CD8-4BB2-98B4-1739E96E35A6}" type="pres">
      <dgm:prSet presAssocID="{A5A2A167-6203-4400-A41B-219774673964}" presName="level" presStyleLbl="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24F125A3-0C79-467E-BDBB-24C1542FEEF0}" type="pres">
      <dgm:prSet presAssocID="{A5A2A167-6203-4400-A41B-219774673964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52F1635F-FFDD-4921-9CDA-260F4C5DD753}" type="pres">
      <dgm:prSet presAssocID="{02A7A3FB-D08E-45A5-A186-F6F0A709A074}" presName="Name8" presStyleCnt="0"/>
      <dgm:spPr/>
      <dgm:t>
        <a:bodyPr/>
        <a:lstStyle/>
        <a:p>
          <a:endParaRPr lang="de-DE"/>
        </a:p>
      </dgm:t>
    </dgm:pt>
    <dgm:pt modelId="{9B20D3C1-EC71-42F7-AF33-B6F5FCA937BF}" type="pres">
      <dgm:prSet presAssocID="{02A7A3FB-D08E-45A5-A186-F6F0A709A074}" presName="level" presStyleLbl="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2B38B0F1-53EF-4247-81D9-B89460496A99}" type="pres">
      <dgm:prSet presAssocID="{02A7A3FB-D08E-45A5-A186-F6F0A709A074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C2F189E1-C806-404F-BD4A-4F316CADE8C4}" type="pres">
      <dgm:prSet presAssocID="{4F0762B0-8605-4134-894F-AC20708CA586}" presName="Name8" presStyleCnt="0"/>
      <dgm:spPr/>
      <dgm:t>
        <a:bodyPr/>
        <a:lstStyle/>
        <a:p>
          <a:endParaRPr lang="de-DE"/>
        </a:p>
      </dgm:t>
    </dgm:pt>
    <dgm:pt modelId="{67E36C38-A426-4417-9BAD-1CF72BD59085}" type="pres">
      <dgm:prSet presAssocID="{4F0762B0-8605-4134-894F-AC20708CA586}" presName="level" presStyleLbl="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C0FE84CA-96DF-4BF4-AD85-CBF1F6D2F266}" type="pres">
      <dgm:prSet presAssocID="{4F0762B0-8605-4134-894F-AC20708CA586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6B1EBEF5-5770-4B31-8C2B-21B6D7B3A388}" type="pres">
      <dgm:prSet presAssocID="{FA3DA142-42CC-44C1-839C-8DF0ED5CAD2D}" presName="Name8" presStyleCnt="0"/>
      <dgm:spPr/>
      <dgm:t>
        <a:bodyPr/>
        <a:lstStyle/>
        <a:p>
          <a:endParaRPr lang="de-DE"/>
        </a:p>
      </dgm:t>
    </dgm:pt>
    <dgm:pt modelId="{5EBD1657-175C-47D8-8271-995CBFA9AA92}" type="pres">
      <dgm:prSet presAssocID="{FA3DA142-42CC-44C1-839C-8DF0ED5CAD2D}" presName="level" presStyleLbl="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D3216063-8637-402A-909F-D64EDBAB9658}" type="pres">
      <dgm:prSet presAssocID="{FA3DA142-42CC-44C1-839C-8DF0ED5CAD2D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de-DE"/>
        </a:p>
      </dgm:t>
    </dgm:pt>
  </dgm:ptLst>
  <dgm:cxnLst>
    <dgm:cxn modelId="{6687F900-1DB0-4FBF-BCC6-11A49E488DB5}" type="presOf" srcId="{4F0762B0-8605-4134-894F-AC20708CA586}" destId="{C0FE84CA-96DF-4BF4-AD85-CBF1F6D2F266}" srcOrd="1" destOrd="0" presId="urn:microsoft.com/office/officeart/2005/8/layout/pyramid1"/>
    <dgm:cxn modelId="{D85617B6-8514-4E28-B9D1-46C187104F50}" type="presOf" srcId="{02A7A3FB-D08E-45A5-A186-F6F0A709A074}" destId="{9B20D3C1-EC71-42F7-AF33-B6F5FCA937BF}" srcOrd="0" destOrd="0" presId="urn:microsoft.com/office/officeart/2005/8/layout/pyramid1"/>
    <dgm:cxn modelId="{464AFC60-FCC2-46AF-9E2D-7F8722E63ECB}" type="presOf" srcId="{A5A2A167-6203-4400-A41B-219774673964}" destId="{24F125A3-0C79-467E-BDBB-24C1542FEEF0}" srcOrd="1" destOrd="0" presId="urn:microsoft.com/office/officeart/2005/8/layout/pyramid1"/>
    <dgm:cxn modelId="{E624BE66-FB60-4781-8A94-6897B3E97794}" type="presOf" srcId="{A5A2A167-6203-4400-A41B-219774673964}" destId="{0608DB97-5CD8-4BB2-98B4-1739E96E35A6}" srcOrd="0" destOrd="0" presId="urn:microsoft.com/office/officeart/2005/8/layout/pyramid1"/>
    <dgm:cxn modelId="{55B37534-ADED-4950-8F75-302E2464BA30}" srcId="{06B8C9A6-E062-4F2E-B4A3-1AEFBEAE44F4}" destId="{FA3DA142-42CC-44C1-839C-8DF0ED5CAD2D}" srcOrd="3" destOrd="0" parTransId="{9E2B84D5-888C-4CD9-A402-048FEDDE1F6B}" sibTransId="{D5FC19EB-5E42-4B22-BDE9-71DA4C87B081}"/>
    <dgm:cxn modelId="{B71B476D-3079-4A6F-ACDF-0D0F0DCDD55F}" type="presOf" srcId="{02A7A3FB-D08E-45A5-A186-F6F0A709A074}" destId="{2B38B0F1-53EF-4247-81D9-B89460496A99}" srcOrd="1" destOrd="0" presId="urn:microsoft.com/office/officeart/2005/8/layout/pyramid1"/>
    <dgm:cxn modelId="{F0180B88-4E27-48D5-B22C-2CAB540DC09B}" type="presOf" srcId="{4F0762B0-8605-4134-894F-AC20708CA586}" destId="{67E36C38-A426-4417-9BAD-1CF72BD59085}" srcOrd="0" destOrd="0" presId="urn:microsoft.com/office/officeart/2005/8/layout/pyramid1"/>
    <dgm:cxn modelId="{A73E8E9E-F481-4472-944B-E3BB61DEDF7D}" type="presOf" srcId="{FA3DA142-42CC-44C1-839C-8DF0ED5CAD2D}" destId="{5EBD1657-175C-47D8-8271-995CBFA9AA92}" srcOrd="0" destOrd="0" presId="urn:microsoft.com/office/officeart/2005/8/layout/pyramid1"/>
    <dgm:cxn modelId="{DC959796-2C43-4C1B-A061-B5C4D2AF33DA}" srcId="{06B8C9A6-E062-4F2E-B4A3-1AEFBEAE44F4}" destId="{4F0762B0-8605-4134-894F-AC20708CA586}" srcOrd="2" destOrd="0" parTransId="{1159B2EF-E7BE-4345-A7F7-8B9F7098863C}" sibTransId="{9E4B7711-56E0-4FF9-BF8E-9DC340BEA22C}"/>
    <dgm:cxn modelId="{1D48C138-DE2E-4D38-98C0-AD9B552E4F96}" type="presOf" srcId="{FA3DA142-42CC-44C1-839C-8DF0ED5CAD2D}" destId="{D3216063-8637-402A-909F-D64EDBAB9658}" srcOrd="1" destOrd="0" presId="urn:microsoft.com/office/officeart/2005/8/layout/pyramid1"/>
    <dgm:cxn modelId="{505288A4-7358-4D65-A1B5-7056E931B441}" srcId="{06B8C9A6-E062-4F2E-B4A3-1AEFBEAE44F4}" destId="{A5A2A167-6203-4400-A41B-219774673964}" srcOrd="0" destOrd="0" parTransId="{41D24EAB-D191-4D07-A4EF-B519FCC07510}" sibTransId="{D37A8117-811E-4E26-B7EB-69795682479B}"/>
    <dgm:cxn modelId="{0676D6E0-5E60-4CAE-BAE1-A58D2B44F93E}" type="presOf" srcId="{06B8C9A6-E062-4F2E-B4A3-1AEFBEAE44F4}" destId="{6DEF8681-BBDC-4BC6-BC38-951DB26315C4}" srcOrd="0" destOrd="0" presId="urn:microsoft.com/office/officeart/2005/8/layout/pyramid1"/>
    <dgm:cxn modelId="{3F6DCC6D-340B-461F-B543-38C4DCC4CDEE}" srcId="{06B8C9A6-E062-4F2E-B4A3-1AEFBEAE44F4}" destId="{02A7A3FB-D08E-45A5-A186-F6F0A709A074}" srcOrd="1" destOrd="0" parTransId="{5BEB9E88-57CD-4500-99A6-61E5B7C42388}" sibTransId="{07CDF8F4-D85D-4084-B714-3BFD956058B5}"/>
    <dgm:cxn modelId="{B854EC40-15A1-4A23-B67A-4BEB536584C8}" type="presParOf" srcId="{6DEF8681-BBDC-4BC6-BC38-951DB26315C4}" destId="{EAB35561-9F78-4B60-9828-FC4A5E1C1A2B}" srcOrd="0" destOrd="0" presId="urn:microsoft.com/office/officeart/2005/8/layout/pyramid1"/>
    <dgm:cxn modelId="{05CE089D-E8F3-4A2B-B131-70D7F05768F3}" type="presParOf" srcId="{EAB35561-9F78-4B60-9828-FC4A5E1C1A2B}" destId="{0608DB97-5CD8-4BB2-98B4-1739E96E35A6}" srcOrd="0" destOrd="0" presId="urn:microsoft.com/office/officeart/2005/8/layout/pyramid1"/>
    <dgm:cxn modelId="{EBA07803-36F4-4D2F-A0F7-585444EC058B}" type="presParOf" srcId="{EAB35561-9F78-4B60-9828-FC4A5E1C1A2B}" destId="{24F125A3-0C79-467E-BDBB-24C1542FEEF0}" srcOrd="1" destOrd="0" presId="urn:microsoft.com/office/officeart/2005/8/layout/pyramid1"/>
    <dgm:cxn modelId="{9376AB1B-2A42-4F0F-A738-6C61FF34C7B4}" type="presParOf" srcId="{6DEF8681-BBDC-4BC6-BC38-951DB26315C4}" destId="{52F1635F-FFDD-4921-9CDA-260F4C5DD753}" srcOrd="1" destOrd="0" presId="urn:microsoft.com/office/officeart/2005/8/layout/pyramid1"/>
    <dgm:cxn modelId="{EF0E8BAC-E9B8-4AAD-9018-5381120B0A8B}" type="presParOf" srcId="{52F1635F-FFDD-4921-9CDA-260F4C5DD753}" destId="{9B20D3C1-EC71-42F7-AF33-B6F5FCA937BF}" srcOrd="0" destOrd="0" presId="urn:microsoft.com/office/officeart/2005/8/layout/pyramid1"/>
    <dgm:cxn modelId="{223CA600-5B2A-4C6C-BFB4-77E6FCDC393A}" type="presParOf" srcId="{52F1635F-FFDD-4921-9CDA-260F4C5DD753}" destId="{2B38B0F1-53EF-4247-81D9-B89460496A99}" srcOrd="1" destOrd="0" presId="urn:microsoft.com/office/officeart/2005/8/layout/pyramid1"/>
    <dgm:cxn modelId="{55AA7261-877E-40DE-9F85-19BF319FB785}" type="presParOf" srcId="{6DEF8681-BBDC-4BC6-BC38-951DB26315C4}" destId="{C2F189E1-C806-404F-BD4A-4F316CADE8C4}" srcOrd="2" destOrd="0" presId="urn:microsoft.com/office/officeart/2005/8/layout/pyramid1"/>
    <dgm:cxn modelId="{2B9198D6-3702-4E79-9897-4786F496307F}" type="presParOf" srcId="{C2F189E1-C806-404F-BD4A-4F316CADE8C4}" destId="{67E36C38-A426-4417-9BAD-1CF72BD59085}" srcOrd="0" destOrd="0" presId="urn:microsoft.com/office/officeart/2005/8/layout/pyramid1"/>
    <dgm:cxn modelId="{465A0180-9AAF-4D4C-AC9E-5CC4C05D1E03}" type="presParOf" srcId="{C2F189E1-C806-404F-BD4A-4F316CADE8C4}" destId="{C0FE84CA-96DF-4BF4-AD85-CBF1F6D2F266}" srcOrd="1" destOrd="0" presId="urn:microsoft.com/office/officeart/2005/8/layout/pyramid1"/>
    <dgm:cxn modelId="{C795187C-08BF-4DFD-AE15-079500341E99}" type="presParOf" srcId="{6DEF8681-BBDC-4BC6-BC38-951DB26315C4}" destId="{6B1EBEF5-5770-4B31-8C2B-21B6D7B3A388}" srcOrd="3" destOrd="0" presId="urn:microsoft.com/office/officeart/2005/8/layout/pyramid1"/>
    <dgm:cxn modelId="{C8F7A3CA-5EF9-4F5A-8CD4-8A69ED982A6F}" type="presParOf" srcId="{6B1EBEF5-5770-4B31-8C2B-21B6D7B3A388}" destId="{5EBD1657-175C-47D8-8271-995CBFA9AA92}" srcOrd="0" destOrd="0" presId="urn:microsoft.com/office/officeart/2005/8/layout/pyramid1"/>
    <dgm:cxn modelId="{0A3EE6DB-77B2-4127-B83D-E346C2CA5C49}" type="presParOf" srcId="{6B1EBEF5-5770-4B31-8C2B-21B6D7B3A388}" destId="{D3216063-8637-402A-909F-D64EDBAB9658}" srcOrd="1" destOrd="0" presId="urn:microsoft.com/office/officeart/2005/8/layout/pyramid1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1">
  <dgm:title val=""/>
  <dgm:desc val=""/>
  <dgm:catLst>
    <dgm:cat type="pyramid" pri="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B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B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de-DE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de-DE"/>
          </a:p>
        </p:txBody>
      </p:sp>
      <p:sp>
        <p:nvSpPr>
          <p:cNvPr id="51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51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de-DE"/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2971F516-0399-4FEF-B15E-516A214FAE45}" type="slidenum">
              <a:rPr lang="de-DE"/>
              <a:pPr/>
              <a:t>‹#›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de-DE" dirty="0" smtClean="0"/>
              <a:t>Wer</a:t>
            </a:r>
            <a:r>
              <a:rPr lang="de-DE" baseline="0" dirty="0" smtClean="0"/>
              <a:t> macht Software-Tests?</a:t>
            </a:r>
          </a:p>
          <a:p>
            <a:r>
              <a:rPr lang="de-DE" baseline="0" dirty="0" smtClean="0"/>
              <a:t>Wer hat dafütr eine definierte Vorgehensweise?</a:t>
            </a:r>
          </a:p>
          <a:p>
            <a:r>
              <a:rPr lang="de-DE" baseline="0" dirty="0" smtClean="0"/>
              <a:t>Wer nutzt Unit-Tests?</a:t>
            </a:r>
          </a:p>
          <a:p>
            <a:endParaRPr lang="de-DE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Advanced Developers Conference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10.-11. Oktober 2004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Dein Name – Dein Vortragstitel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41162692-6992-491D-97E2-0B5AA5E7E713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fld id="{760D7A15-58ED-4646-9054-E07D3A9DA14E}" type="datetime8">
              <a:rPr lang="en-AU" smtClean="0"/>
              <a:pPr/>
              <a:t>1/12/2008 9:18 AM</a:t>
            </a:fld>
            <a:endParaRPr lang="en-AU" smtClean="0"/>
          </a:p>
        </p:txBody>
      </p:sp>
      <p:sp>
        <p:nvSpPr>
          <p:cNvPr id="16387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n-AU" smtClean="0">
                <a:cs typeface="Arial" charset="0"/>
              </a:rPr>
              <a:t>©2005 Microsoft Corporation. All rights reserved.</a:t>
            </a:r>
          </a:p>
          <a:p>
            <a:pPr eaLnBrk="0" hangingPunct="0"/>
            <a:r>
              <a:rPr lang="en-AU" smtClean="0">
                <a:cs typeface="Arial" charset="0"/>
              </a:rPr>
              <a:t>This presentation is for informational purposes only. Microsoft makes no warranties, express or implied, in this summary.</a:t>
            </a:r>
          </a:p>
        </p:txBody>
      </p:sp>
      <p:sp>
        <p:nvSpPr>
          <p:cNvPr id="1638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18F08A5-B667-4D87-822A-215396A3FD90}" type="slidenum">
              <a:rPr lang="en-AU" smtClean="0"/>
              <a:pPr/>
              <a:t>12</a:t>
            </a:fld>
            <a:endParaRPr lang="en-AU" smtClean="0"/>
          </a:p>
        </p:txBody>
      </p:sp>
      <p:sp>
        <p:nvSpPr>
          <p:cNvPr id="1638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7388"/>
            <a:ext cx="4572000" cy="3429000"/>
          </a:xfrm>
          <a:ln/>
        </p:spPr>
      </p:sp>
      <p:sp>
        <p:nvSpPr>
          <p:cNvPr id="1639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4989"/>
            <a:ext cx="5486400" cy="4111625"/>
          </a:xfrm>
          <a:noFill/>
          <a:ln/>
        </p:spPr>
        <p:txBody>
          <a:bodyPr/>
          <a:lstStyle/>
          <a:p>
            <a:endParaRPr lang="de-DE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 dirty="0"/>
          </a:p>
        </p:txBody>
      </p:sp>
      <p:sp>
        <p:nvSpPr>
          <p:cNvPr id="4" name="Kopfzeilenplatzhalt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Advanced Developers Conference</a:t>
            </a:r>
            <a:endParaRPr lang="en-US"/>
          </a:p>
        </p:txBody>
      </p:sp>
      <p:sp>
        <p:nvSpPr>
          <p:cNvPr id="5" name="Datumsplatzhalt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10.-11. Oktober 2004</a:t>
            </a:r>
            <a:endParaRPr lang="en-US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Thomas Schissler - XML-Serialisierung</a:t>
            </a:r>
            <a:endParaRPr lang="en-US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B313BAD5-4CFB-4697-A336-2C810D7CE32A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100" dirty="0" err="1" smtClean="0">
                <a:latin typeface="Times New Roman" charset="0"/>
              </a:rPr>
              <a:t>Korrektheit</a:t>
            </a:r>
            <a:endParaRPr lang="de-DE" sz="1100" dirty="0" smtClean="0">
              <a:latin typeface="Times New Roman" charset="0"/>
            </a:endParaRPr>
          </a:p>
          <a:p>
            <a:r>
              <a:rPr lang="en-US" sz="1100" dirty="0" smtClean="0">
                <a:latin typeface="Times New Roman" charset="0"/>
              </a:rPr>
              <a:t>Performance</a:t>
            </a:r>
            <a:endParaRPr lang="de-DE" sz="1100" dirty="0" smtClean="0">
              <a:latin typeface="Times New Roman" charset="0"/>
            </a:endParaRPr>
          </a:p>
          <a:p>
            <a:r>
              <a:rPr lang="en-US" sz="1100" dirty="0" smtClean="0">
                <a:latin typeface="Times New Roman" charset="0"/>
              </a:rPr>
              <a:t>Usability</a:t>
            </a:r>
            <a:endParaRPr lang="de-DE" sz="1100" dirty="0" smtClean="0">
              <a:latin typeface="Times New Roman" charset="0"/>
            </a:endParaRPr>
          </a:p>
          <a:p>
            <a:r>
              <a:rPr lang="en-US" sz="1100" dirty="0" err="1" smtClean="0">
                <a:latin typeface="Times New Roman" charset="0"/>
              </a:rPr>
              <a:t>Vollständfigkeit</a:t>
            </a:r>
            <a:endParaRPr lang="de-DE" sz="1100" dirty="0" smtClean="0">
              <a:latin typeface="Times New Roman" charset="0"/>
            </a:endParaRPr>
          </a:p>
          <a:p>
            <a:r>
              <a:rPr lang="en-US" sz="1100" dirty="0" err="1" smtClean="0">
                <a:latin typeface="Times New Roman" charset="0"/>
              </a:rPr>
              <a:t>Robustheit</a:t>
            </a:r>
            <a:endParaRPr lang="de-DE" sz="1100" dirty="0" smtClean="0">
              <a:latin typeface="Times New Roman" charset="0"/>
            </a:endParaRPr>
          </a:p>
          <a:p>
            <a:r>
              <a:rPr lang="de-DE" b="0" dirty="0" smtClean="0"/>
              <a:t>Systemintegration</a:t>
            </a:r>
            <a:endParaRPr lang="de-DE" b="0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Advanced Developers Conference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10.-11. Oktober 2004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Dein Name – Dein Vortragstitel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41162692-6992-491D-97E2-0B5AA5E7E713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Advanced Developers Conference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10.-11. Oktober 2004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Dein Name – Dein Vortragstitel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41162692-6992-491D-97E2-0B5AA5E7E713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Advanced Developers Conference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10.-11. Oktober 2004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Dein Name – Dein Vortragstitel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41162692-6992-491D-97E2-0B5AA5E7E713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40000" lnSpcReduction="20000"/>
          </a:bodyPr>
          <a:lstStyle/>
          <a:p>
            <a:pPr defTabSz="845271" eaLnBrk="0" hangingPunct="0">
              <a:defRPr/>
            </a:pPr>
            <a:r>
              <a:rPr lang="de-DE" dirty="0" smtClean="0"/>
              <a:t>Unterschiedliches</a:t>
            </a:r>
            <a:r>
              <a:rPr lang="de-DE" baseline="0" dirty="0" smtClean="0"/>
              <a:t> Vorgehen bei Produkten / Individualentwicklung</a:t>
            </a:r>
          </a:p>
          <a:p>
            <a:pPr defTabSz="845271" eaLnBrk="0" hangingPunct="0">
              <a:defRPr/>
            </a:pPr>
            <a:r>
              <a:rPr lang="de-DE" baseline="0" dirty="0" smtClean="0"/>
              <a:t>Hier ein Beispiel für Individualentwicklung</a:t>
            </a:r>
            <a:endParaRPr lang="de-DE" dirty="0" smtClean="0"/>
          </a:p>
          <a:p>
            <a:endParaRPr lang="de-DE" b="1" dirty="0" smtClean="0"/>
          </a:p>
          <a:p>
            <a:r>
              <a:rPr lang="de-DE" b="1" dirty="0" smtClean="0"/>
              <a:t>TestPlanung</a:t>
            </a:r>
          </a:p>
          <a:p>
            <a:r>
              <a:rPr lang="de-DE" dirty="0" smtClean="0"/>
              <a:t>Gutes Testing</a:t>
            </a:r>
            <a:r>
              <a:rPr lang="de-DE" baseline="0" dirty="0" smtClean="0"/>
              <a:t> beginnt mit einem guten Requirement Management</a:t>
            </a:r>
          </a:p>
          <a:p>
            <a:r>
              <a:rPr lang="de-DE" baseline="0" dirty="0" smtClean="0"/>
              <a:t>Tests müssen geplant sein, eine Vorgehensweise „Wir planen mal 20% für Tests“ wird nicht aufgehen</a:t>
            </a:r>
          </a:p>
          <a:p>
            <a:r>
              <a:rPr lang="de-DE" baseline="0" dirty="0" smtClean="0"/>
              <a:t>Problem: Quantifizierung von Qualität (Tests) -&gt; Lösung Testanforderungen inkl.Aufwand und Einplanung in Budget und Timeline</a:t>
            </a:r>
          </a:p>
          <a:p>
            <a:r>
              <a:rPr lang="de-DE" baseline="0" dirty="0" smtClean="0"/>
              <a:t>Auswahl der geeigneten Testmethoden auf Basis von Aufwand / Testwiederholung</a:t>
            </a:r>
          </a:p>
          <a:p>
            <a:endParaRPr lang="de-DE" baseline="0" dirty="0" smtClean="0"/>
          </a:p>
          <a:p>
            <a:r>
              <a:rPr lang="de-DE" b="1" baseline="0" dirty="0" smtClean="0"/>
              <a:t>Testspezifikation</a:t>
            </a:r>
          </a:p>
          <a:p>
            <a:r>
              <a:rPr lang="de-DE" b="0" baseline="0" dirty="0" smtClean="0"/>
              <a:t>Ermittlung der Testcases wird of in der Bedeutung unterschätzt, ist aber entscheiden für Qualität der Tests</a:t>
            </a:r>
          </a:p>
          <a:p>
            <a:r>
              <a:rPr lang="de-DE" dirty="0" smtClean="0"/>
              <a:t>Manuelle Tests sollten spezifiziert sein, Aufwand lohnt sich</a:t>
            </a:r>
          </a:p>
          <a:p>
            <a:r>
              <a:rPr lang="de-DE" dirty="0" smtClean="0"/>
              <a:t>	Bessere Dokumentation</a:t>
            </a:r>
          </a:p>
          <a:p>
            <a:r>
              <a:rPr lang="de-DE" dirty="0" smtClean="0"/>
              <a:t>	Bessere Wiederholbarkeit</a:t>
            </a:r>
          </a:p>
          <a:p>
            <a:endParaRPr lang="de-DE" dirty="0" smtClean="0"/>
          </a:p>
          <a:p>
            <a:r>
              <a:rPr lang="de-DE" b="1" dirty="0" smtClean="0"/>
              <a:t>Teamorganisation</a:t>
            </a:r>
          </a:p>
          <a:p>
            <a:r>
              <a:rPr lang="de-DE" dirty="0" smtClean="0"/>
              <a:t>Frage: Wer soll die Tests spezifizieren / durchführen?</a:t>
            </a:r>
          </a:p>
          <a:p>
            <a:r>
              <a:rPr lang="de-DE" dirty="0" smtClean="0"/>
              <a:t>Generelle</a:t>
            </a:r>
            <a:r>
              <a:rPr lang="de-DE" baseline="0" dirty="0" smtClean="0"/>
              <a:t> Aussagen wie Der Entwickler soll seinen Code nicht selbst testen sind zu einfach</a:t>
            </a:r>
          </a:p>
          <a:p>
            <a:r>
              <a:rPr lang="de-DE" baseline="0" dirty="0" smtClean="0"/>
              <a:t>Testspezifikation soll derjenige erstellen der es am besten kann</a:t>
            </a:r>
          </a:p>
          <a:p>
            <a:r>
              <a:rPr lang="de-DE" baseline="0" dirty="0" smtClean="0"/>
              <a:t>	Unit-Tests : Entwickler</a:t>
            </a:r>
          </a:p>
          <a:p>
            <a:r>
              <a:rPr lang="de-DE" baseline="0" dirty="0" smtClean="0"/>
              <a:t>	Manuelle Tests: Projektleiter / Kunde</a:t>
            </a:r>
          </a:p>
          <a:p>
            <a:r>
              <a:rPr lang="de-DE" baseline="0" dirty="0" smtClean="0"/>
              <a:t>Testdurchführung derjenige der es am billigsten macht -&gt; Vorteil einer guten Test-Spezifikation</a:t>
            </a:r>
          </a:p>
          <a:p>
            <a:r>
              <a:rPr lang="de-DE" baseline="0" dirty="0" smtClean="0"/>
              <a:t>	Manuelle Tests: Hilfskräfte</a:t>
            </a:r>
          </a:p>
          <a:p>
            <a:r>
              <a:rPr lang="de-DE" baseline="0" dirty="0" smtClean="0"/>
              <a:t>	Unit-Tests: Buildcomputer</a:t>
            </a:r>
          </a:p>
          <a:p>
            <a:endParaRPr lang="de-DE" baseline="0" dirty="0" smtClean="0"/>
          </a:p>
          <a:p>
            <a:r>
              <a:rPr lang="de-DE" b="1" baseline="0" dirty="0" smtClean="0"/>
              <a:t>Tests als Spezifikation</a:t>
            </a:r>
          </a:p>
          <a:p>
            <a:r>
              <a:rPr lang="de-DE" baseline="0" dirty="0" smtClean="0"/>
              <a:t>Zwischen Spezifikation und Tests gibt es einen engen Zusammenhang</a:t>
            </a:r>
          </a:p>
          <a:p>
            <a:r>
              <a:rPr lang="de-DE" baseline="0" dirty="0" smtClean="0"/>
              <a:t>Tests können als Feinspezifikation für Entwickler genutzt werden</a:t>
            </a:r>
          </a:p>
          <a:p>
            <a:r>
              <a:rPr lang="de-DE" baseline="0" dirty="0" smtClean="0"/>
              <a:t>Entweder TDD</a:t>
            </a:r>
          </a:p>
          <a:p>
            <a:r>
              <a:rPr lang="de-DE" baseline="0" dirty="0" smtClean="0"/>
              <a:t>Oder Spezifikation manueller Tests (ggf. auch durch Kunde)</a:t>
            </a:r>
          </a:p>
          <a:p>
            <a:endParaRPr lang="de-DE" baseline="0" dirty="0" smtClean="0"/>
          </a:p>
          <a:p>
            <a:r>
              <a:rPr lang="de-DE" b="1" baseline="0" dirty="0" smtClean="0"/>
              <a:t>Wann testen?</a:t>
            </a:r>
            <a:endParaRPr lang="de-DE" b="0" baseline="0" dirty="0" smtClean="0"/>
          </a:p>
          <a:p>
            <a:r>
              <a:rPr lang="de-DE" b="0" baseline="0" dirty="0" smtClean="0"/>
              <a:t>Unit-Tests so bald wie möglich -&gt; TDD, Continous Integration</a:t>
            </a:r>
          </a:p>
          <a:p>
            <a:r>
              <a:rPr lang="de-DE" b="0" baseline="0" dirty="0" smtClean="0"/>
              <a:t>Manuelle Tests direkt vor der Auslieferung (immer) und wenn Module fertiggestellt sind.</a:t>
            </a:r>
          </a:p>
          <a:p>
            <a:r>
              <a:rPr lang="de-DE" b="0" baseline="0" dirty="0" smtClean="0"/>
              <a:t>Acceptance Tests sobald UI funktioniert, deshalb UI möglichst bald fertigstellen (UIDD)</a:t>
            </a:r>
          </a:p>
          <a:p>
            <a:endParaRPr lang="de-DE" b="0" baseline="0" dirty="0" smtClean="0"/>
          </a:p>
          <a:p>
            <a:r>
              <a:rPr lang="de-DE" b="1" baseline="0" dirty="0" smtClean="0"/>
              <a:t>Architektur und Tests</a:t>
            </a:r>
          </a:p>
          <a:p>
            <a:r>
              <a:rPr lang="de-DE" b="0" baseline="0" dirty="0" smtClean="0"/>
              <a:t>Architektur hat einen ganz wesentlichen Einfluss auf Testability</a:t>
            </a:r>
          </a:p>
          <a:p>
            <a:r>
              <a:rPr lang="de-DE" b="0" baseline="0" dirty="0" smtClean="0"/>
              <a:t>Zugänglichkeit des Codes durch Komponenten</a:t>
            </a:r>
          </a:p>
          <a:p>
            <a:r>
              <a:rPr lang="de-DE" b="0" baseline="0" dirty="0" smtClean="0"/>
              <a:t>Bottom Up testing</a:t>
            </a:r>
          </a:p>
          <a:p>
            <a:r>
              <a:rPr lang="de-DE" b="0" baseline="0" dirty="0" smtClean="0"/>
              <a:t>TDD ermöglichen durch Contract First Design</a:t>
            </a:r>
          </a:p>
          <a:p>
            <a:r>
              <a:rPr lang="de-DE" b="0" baseline="0" dirty="0" smtClean="0"/>
              <a:t>Möglichst viel Code aus der Ui rausziehen um mit Unit-Tests zu arbeiten</a:t>
            </a:r>
          </a:p>
          <a:p>
            <a:endParaRPr lang="de-DE" b="0" baseline="0" dirty="0" smtClean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Advanced Developers Conference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10.-11. Oktober 2004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Dein Name – Dein Vortragstitel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41162692-6992-491D-97E2-0B5AA5E7E713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de-DE" dirty="0" smtClean="0"/>
              <a:t>Code Coverage</a:t>
            </a:r>
          </a:p>
          <a:p>
            <a:r>
              <a:rPr lang="de-DE" dirty="0" smtClean="0"/>
              <a:t>Test Case Generator</a:t>
            </a:r>
          </a:p>
          <a:p>
            <a:r>
              <a:rPr lang="de-DE" dirty="0" smtClean="0"/>
              <a:t>PEX</a:t>
            </a:r>
            <a:endParaRPr lang="de-DE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Advanced Developers Conference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10.-11. Oktober 2004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Dein Name – Dein Vortragstitel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41162692-6992-491D-97E2-0B5AA5E7E713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Advanced Developers Conference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10.-11. Oktober 2004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Dein Name – Dein Vortragstitel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41162692-6992-491D-97E2-0B5AA5E7E713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de-DE" dirty="0" smtClean="0"/>
              <a:t>Lohnt der Aufwand für Testing?</a:t>
            </a:r>
          </a:p>
          <a:p>
            <a:r>
              <a:rPr lang="de-DE" dirty="0" smtClean="0"/>
              <a:t>Ja, wenn man‘s richtig macht</a:t>
            </a:r>
          </a:p>
          <a:p>
            <a:r>
              <a:rPr lang="de-DE" dirty="0" smtClean="0"/>
              <a:t>	Immer</a:t>
            </a:r>
            <a:r>
              <a:rPr lang="de-DE" baseline="0" dirty="0" smtClean="0"/>
              <a:t> den Nutzen im Blick haben</a:t>
            </a:r>
          </a:p>
          <a:p>
            <a:r>
              <a:rPr lang="de-DE" baseline="0" dirty="0" smtClean="0"/>
              <a:t>	Tests möglichst mehrfach nutzen (Spezifikation, Wiederverwendung, Dokumentation etc.)</a:t>
            </a:r>
          </a:p>
          <a:p>
            <a:r>
              <a:rPr lang="de-DE" baseline="0" dirty="0" smtClean="0"/>
              <a:t>	Aufwand entsteht oft eh im Projekt, Konzentration und Systematisierung schreckt zunächst ab, hilft aber</a:t>
            </a:r>
          </a:p>
          <a:p>
            <a:r>
              <a:rPr lang="de-DE" baseline="0" dirty="0" smtClean="0"/>
              <a:t>Wichtig ist, jetzt mit Testing einzusteigen, um den Zug nicht zu verpassen</a:t>
            </a:r>
          </a:p>
          <a:p>
            <a:r>
              <a:rPr lang="de-DE" baseline="0" dirty="0" smtClean="0"/>
              <a:t>Qualität in der Software-Entwicklung gewinnt zunehmend an Bedeutung</a:t>
            </a:r>
          </a:p>
          <a:p>
            <a:r>
              <a:rPr lang="de-DE" baseline="0" dirty="0" smtClean="0"/>
              <a:t>Der Toolsupport wird immer mächtiger (und auch komplexer)</a:t>
            </a:r>
          </a:p>
          <a:p>
            <a:r>
              <a:rPr lang="de-DE" baseline="0" dirty="0" smtClean="0"/>
              <a:t>Wer hier die Basics nicht beherrscht ist bald abgehängt</a:t>
            </a:r>
          </a:p>
          <a:p>
            <a:endParaRPr lang="de-DE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Advanced Developers Conference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10.-11. Oktober 2004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Dein Name – Dein Vortragstitel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41162692-6992-491D-97E2-0B5AA5E7E713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2.vml"/><Relationship Id="rId4" Type="http://schemas.openxmlformats.org/officeDocument/2006/relationships/oleObject" Target="../embeddings/oleObject3.bin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6" name="Picture 22" descr="titel_ppt_oben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53975" y="-1071563"/>
            <a:ext cx="9320213" cy="5053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8" name="Rectangle 3075"/>
          <p:cNvSpPr>
            <a:spLocks noChangeArrowheads="1"/>
          </p:cNvSpPr>
          <p:nvPr/>
        </p:nvSpPr>
        <p:spPr bwMode="auto">
          <a:xfrm>
            <a:off x="971550" y="1412875"/>
            <a:ext cx="8172450" cy="1279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de-DE" sz="2400">
                <a:solidFill>
                  <a:schemeClr val="bg1"/>
                </a:solidFill>
                <a:cs typeface="+mn-cs"/>
              </a:rPr>
              <a:t> </a:t>
            </a:r>
            <a:endParaRPr lang="de-DE">
              <a:solidFill>
                <a:schemeClr val="bg1"/>
              </a:solidFill>
              <a:cs typeface="+mn-cs"/>
            </a:endParaRPr>
          </a:p>
          <a:p>
            <a:pPr>
              <a:defRPr/>
            </a:pPr>
            <a:endParaRPr lang="de-DE">
              <a:solidFill>
                <a:schemeClr val="bg1"/>
              </a:solidFill>
              <a:cs typeface="+mn-cs"/>
            </a:endParaRPr>
          </a:p>
          <a:p>
            <a:pPr>
              <a:spcBef>
                <a:spcPct val="50000"/>
              </a:spcBef>
              <a:defRPr/>
            </a:pPr>
            <a:endParaRPr lang="de-DE" sz="2400">
              <a:solidFill>
                <a:schemeClr val="bg1"/>
              </a:solidFill>
              <a:cs typeface="+mn-cs"/>
            </a:endParaRPr>
          </a:p>
        </p:txBody>
      </p:sp>
      <p:sp>
        <p:nvSpPr>
          <p:cNvPr id="11278" name="Rectangle 11277"/>
          <p:cNvSpPr>
            <a:spLocks noGrp="1" noChangeArrowheads="1"/>
          </p:cNvSpPr>
          <p:nvPr>
            <p:ph type="ctrTitle"/>
          </p:nvPr>
        </p:nvSpPr>
        <p:spPr>
          <a:xfrm>
            <a:off x="0" y="2606675"/>
            <a:ext cx="9144000" cy="1470025"/>
          </a:xfrm>
        </p:spPr>
        <p:txBody>
          <a:bodyPr/>
          <a:lstStyle>
            <a:lvl1pPr marL="0" indent="0" algn="ctr">
              <a:defRPr sz="2400">
                <a:solidFill>
                  <a:srgbClr val="F28A00"/>
                </a:solidFill>
              </a:defRPr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11279" name="Rectangle 11278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6449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 sz="1200">
                <a:solidFill>
                  <a:srgbClr val="F28A00"/>
                </a:solidFill>
                <a:latin typeface="Verdana" pitchFamily="34" charset="0"/>
              </a:defRPr>
            </a:lvl1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graphicFrame>
        <p:nvGraphicFramePr>
          <p:cNvPr id="52230" name="Object 6"/>
          <p:cNvGraphicFramePr>
            <a:graphicFrameLocks noChangeAspect="1"/>
          </p:cNvGraphicFramePr>
          <p:nvPr/>
        </p:nvGraphicFramePr>
        <p:xfrm>
          <a:off x="0" y="5200650"/>
          <a:ext cx="9142413" cy="1657350"/>
        </p:xfrm>
        <a:graphic>
          <a:graphicData uri="http://schemas.openxmlformats.org/presentationml/2006/ole">
            <p:oleObj spid="_x0000_s2050" name="Image" r:id="rId4" imgW="9142857" imgH="1657143" progId="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  <p:hf sldNum="0" hd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Folie 2 von 12</a:t>
            </a:r>
          </a:p>
        </p:txBody>
      </p:sp>
    </p:spTree>
  </p:cSld>
  <p:clrMapOvr>
    <a:masterClrMapping/>
  </p:clrMapOvr>
  <p:hf sldNum="0" hd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708775" y="928688"/>
            <a:ext cx="2068513" cy="5226050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500063" y="928688"/>
            <a:ext cx="6056312" cy="5226050"/>
          </a:xfrm>
        </p:spPr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Folie 2 von 12</a:t>
            </a:r>
          </a:p>
        </p:txBody>
      </p:sp>
    </p:spTree>
  </p:cSld>
  <p:clrMapOvr>
    <a:masterClrMapping/>
  </p:clrMapOvr>
  <p:hf sldNum="0" hd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Folie 2 von 12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  <p:hf sldNum="0" hd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Folie 2 von 12</a:t>
            </a:r>
          </a:p>
        </p:txBody>
      </p:sp>
    </p:spTree>
  </p:cSld>
  <p:clrMapOvr>
    <a:masterClrMapping/>
  </p:clrMapOvr>
  <p:hf sldNum="0" hd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500063" y="1714500"/>
            <a:ext cx="4016375" cy="44402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68838" y="1714500"/>
            <a:ext cx="4017962" cy="44402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Folie 2 von 12</a:t>
            </a:r>
          </a:p>
        </p:txBody>
      </p:sp>
    </p:spTree>
  </p:cSld>
  <p:clrMapOvr>
    <a:masterClrMapping/>
  </p:clrMapOvr>
  <p:hf sldNum="0" hd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Folie 2 von 12</a:t>
            </a:r>
          </a:p>
        </p:txBody>
      </p:sp>
    </p:spTree>
  </p:cSld>
  <p:clrMapOvr>
    <a:masterClrMapping/>
  </p:clrMapOvr>
  <p:hf sldNum="0" hd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Folie 2 von 12</a:t>
            </a:r>
          </a:p>
        </p:txBody>
      </p:sp>
    </p:spTree>
  </p:cSld>
  <p:clrMapOvr>
    <a:masterClrMapping/>
  </p:clrMapOvr>
  <p:hf sldNum="0" hd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Folie 2 von 12</a:t>
            </a:r>
          </a:p>
        </p:txBody>
      </p:sp>
    </p:spTree>
  </p:cSld>
  <p:clrMapOvr>
    <a:masterClrMapping/>
  </p:clrMapOvr>
  <p:hf sldNum="0" hd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Folie 2 von 12</a:t>
            </a:r>
          </a:p>
        </p:txBody>
      </p:sp>
    </p:spTree>
  </p:cSld>
  <p:clrMapOvr>
    <a:masterClrMapping/>
  </p:clrMapOvr>
  <p:hf sldNum="0" hd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 smtClean="0"/>
              <a:t>Bild durch Klicken auf Symbol hinzufügen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Folie 2 von 12</a:t>
            </a:r>
          </a:p>
        </p:txBody>
      </p:sp>
    </p:spTree>
  </p:cSld>
  <p:clrMapOvr>
    <a:masterClrMapping/>
  </p:clrMapOvr>
  <p:hf sldNum="0" hd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oleObject" Target="../embeddings/oleObject2.bin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6" Type="http://schemas.openxmlformats.org/officeDocument/2006/relationships/vmlDrawing" Target="../drawings/vmlDrawing1.v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1202" name="Object 2"/>
          <p:cNvGraphicFramePr>
            <a:graphicFrameLocks noChangeAspect="1"/>
          </p:cNvGraphicFramePr>
          <p:nvPr/>
        </p:nvGraphicFramePr>
        <p:xfrm>
          <a:off x="0" y="6370638"/>
          <a:ext cx="9144000" cy="514350"/>
        </p:xfrm>
        <a:graphic>
          <a:graphicData uri="http://schemas.openxmlformats.org/presentationml/2006/ole">
            <p:oleObj spid="_x0000_s1026" name="Image" r:id="rId17" imgW="8819048" imgH="494976" progId="">
              <p:embed/>
            </p:oleObj>
          </a:graphicData>
        </a:graphic>
      </p:graphicFrame>
      <p:graphicFrame>
        <p:nvGraphicFramePr>
          <p:cNvPr id="51203" name="Object 3"/>
          <p:cNvGraphicFramePr>
            <a:graphicFrameLocks noChangeAspect="1"/>
          </p:cNvGraphicFramePr>
          <p:nvPr/>
        </p:nvGraphicFramePr>
        <p:xfrm>
          <a:off x="-9525" y="114300"/>
          <a:ext cx="9144000" cy="1438275"/>
        </p:xfrm>
        <a:graphic>
          <a:graphicData uri="http://schemas.openxmlformats.org/presentationml/2006/ole">
            <p:oleObj spid="_x0000_s1027" name="Image" r:id="rId18" imgW="9144018" imgH="1438537" progId="">
              <p:embed/>
            </p:oleObj>
          </a:graphicData>
        </a:graphic>
      </p:graphicFrame>
      <p:sp>
        <p:nvSpPr>
          <p:cNvPr id="6148" name="Rectangle 3075"/>
          <p:cNvSpPr>
            <a:spLocks noChangeArrowheads="1"/>
          </p:cNvSpPr>
          <p:nvPr/>
        </p:nvSpPr>
        <p:spPr bwMode="auto">
          <a:xfrm>
            <a:off x="971550" y="1412875"/>
            <a:ext cx="8172450" cy="1279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de-DE" sz="2400">
                <a:solidFill>
                  <a:schemeClr val="bg1"/>
                </a:solidFill>
                <a:cs typeface="+mn-cs"/>
              </a:rPr>
              <a:t> </a:t>
            </a:r>
            <a:endParaRPr lang="de-DE">
              <a:solidFill>
                <a:schemeClr val="bg1"/>
              </a:solidFill>
              <a:cs typeface="+mn-cs"/>
            </a:endParaRPr>
          </a:p>
          <a:p>
            <a:pPr>
              <a:defRPr/>
            </a:pPr>
            <a:endParaRPr lang="de-DE">
              <a:solidFill>
                <a:schemeClr val="bg1"/>
              </a:solidFill>
              <a:cs typeface="+mn-cs"/>
            </a:endParaRPr>
          </a:p>
          <a:p>
            <a:pPr>
              <a:spcBef>
                <a:spcPct val="50000"/>
              </a:spcBef>
              <a:defRPr/>
            </a:pPr>
            <a:endParaRPr lang="de-DE" sz="2400">
              <a:solidFill>
                <a:schemeClr val="bg1"/>
              </a:solidFill>
              <a:cs typeface="+mn-cs"/>
            </a:endParaRPr>
          </a:p>
        </p:txBody>
      </p:sp>
      <p:sp>
        <p:nvSpPr>
          <p:cNvPr id="6149" name="TextBox 3076"/>
          <p:cNvSpPr txBox="1">
            <a:spLocks noChangeArrowheads="1"/>
          </p:cNvSpPr>
          <p:nvPr/>
        </p:nvSpPr>
        <p:spPr bwMode="auto">
          <a:xfrm>
            <a:off x="900113" y="692150"/>
            <a:ext cx="467995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endParaRPr lang="en-US" sz="3200">
              <a:solidFill>
                <a:schemeClr val="bg1"/>
              </a:solidFill>
              <a:latin typeface="FrnkGothITC HvIt BT" pitchFamily="34" charset="0"/>
              <a:cs typeface="+mn-cs"/>
            </a:endParaRPr>
          </a:p>
        </p:txBody>
      </p:sp>
      <p:sp>
        <p:nvSpPr>
          <p:cNvPr id="11278" name="Title Placeholder 11277"/>
          <p:cNvSpPr>
            <a:spLocks noGrp="1" noChangeArrowheads="1"/>
          </p:cNvSpPr>
          <p:nvPr>
            <p:ph type="title"/>
          </p:nvPr>
        </p:nvSpPr>
        <p:spPr bwMode="auto">
          <a:xfrm>
            <a:off x="500063" y="928688"/>
            <a:ext cx="8277225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Überschrift der Folie</a:t>
            </a:r>
          </a:p>
        </p:txBody>
      </p:sp>
      <p:sp>
        <p:nvSpPr>
          <p:cNvPr id="11279" name="Text Placeholder 11278"/>
          <p:cNvSpPr>
            <a:spLocks noGrp="1" noChangeArrowheads="1"/>
          </p:cNvSpPr>
          <p:nvPr>
            <p:ph type="body" idx="1"/>
          </p:nvPr>
        </p:nvSpPr>
        <p:spPr bwMode="auto">
          <a:xfrm>
            <a:off x="500063" y="1714500"/>
            <a:ext cx="8186737" cy="4440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dirty="0" smtClean="0"/>
              <a:t>Das hier ist ein Platzhalter für den Text.</a:t>
            </a:r>
          </a:p>
          <a:p>
            <a:pPr lvl="0"/>
            <a:r>
              <a:rPr lang="de-DE" dirty="0" smtClean="0"/>
              <a:t>Einzelnen Punkten (große Aufzählungszeichen)</a:t>
            </a:r>
          </a:p>
          <a:p>
            <a:pPr lvl="1"/>
            <a:r>
              <a:rPr lang="de-DE" dirty="0" smtClean="0"/>
              <a:t>und Unterpunkten (kleine Aufzählungszeichen)</a:t>
            </a:r>
          </a:p>
          <a:p>
            <a:pPr lvl="2"/>
            <a:r>
              <a:rPr lang="de-DE" dirty="0" smtClean="0"/>
              <a:t>unterschieden werden</a:t>
            </a:r>
          </a:p>
          <a:p>
            <a:pPr lvl="0"/>
            <a:r>
              <a:rPr lang="de-DE" dirty="0" smtClean="0"/>
              <a:t>In der Fußzeile sollten Thema und Autor der Präsentation vorhanden sein</a:t>
            </a:r>
          </a:p>
          <a:p>
            <a:pPr lvl="0"/>
            <a:r>
              <a:rPr lang="de-DE" dirty="0" smtClean="0"/>
              <a:t>Über Ansicht Kopf- und Fußzeile kann die Fußzeile beliebig geändert werden. </a:t>
            </a:r>
          </a:p>
          <a:p>
            <a:pPr lvl="0"/>
            <a:endParaRPr lang="de-DE" dirty="0" smtClean="0"/>
          </a:p>
        </p:txBody>
      </p:sp>
      <p:sp>
        <p:nvSpPr>
          <p:cNvPr id="6153" name="Rectangle 1128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-225425" y="6453188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>
                <a:solidFill>
                  <a:schemeClr val="bg1"/>
                </a:solidFill>
                <a:cs typeface="+mn-cs"/>
              </a:defRPr>
            </a:lvl1pPr>
          </a:lstStyle>
          <a:p>
            <a:pPr>
              <a:defRPr/>
            </a:pPr>
            <a:r>
              <a:rPr lang="en-US"/>
              <a:t>Folie 2 von 12</a:t>
            </a:r>
          </a:p>
        </p:txBody>
      </p:sp>
      <p:sp>
        <p:nvSpPr>
          <p:cNvPr id="1039" name="Text Box 15"/>
          <p:cNvSpPr txBox="1">
            <a:spLocks noChangeArrowheads="1"/>
          </p:cNvSpPr>
          <p:nvPr/>
        </p:nvSpPr>
        <p:spPr bwMode="auto">
          <a:xfrm>
            <a:off x="1908175" y="6656388"/>
            <a:ext cx="6875463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  <a:defRPr/>
            </a:pPr>
            <a:r>
              <a:rPr lang="de-DE" sz="900" b="1">
                <a:solidFill>
                  <a:schemeClr val="bg1"/>
                </a:solidFill>
                <a:latin typeface="Verdana" pitchFamily="34" charset="0"/>
                <a:cs typeface="+mn-cs"/>
              </a:rPr>
              <a:t>artiso solutions GmbH | Oberer Wiesenweg 25 | 89134 Blaustein | info@artiso.com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6" r:id="rId14"/>
  </p:sldLayoutIdLst>
  <p:timing>
    <p:tnLst>
      <p:par>
        <p:cTn id="1" dur="indefinite" restart="never" nodeType="tmRoot"/>
      </p:par>
    </p:tnLst>
  </p:timing>
  <p:hf sldNum="0" hdr="0" dt="0"/>
  <p:txStyles>
    <p:titleStyle>
      <a:lvl1pPr marL="342900" indent="-342900" algn="l" defTabSz="-13873163" rtl="0" eaLnBrk="1" fontAlgn="base" hangingPunct="1">
        <a:spcBef>
          <a:spcPct val="0"/>
        </a:spcBef>
        <a:spcAft>
          <a:spcPct val="0"/>
        </a:spcAft>
        <a:defRPr sz="3200">
          <a:solidFill>
            <a:srgbClr val="F2F2F2"/>
          </a:solidFill>
          <a:latin typeface="+mj-lt"/>
          <a:ea typeface="+mj-ea"/>
          <a:cs typeface="+mj-cs"/>
        </a:defRPr>
      </a:lvl1pPr>
      <a:lvl2pPr marL="342900" indent="-342900" algn="l" defTabSz="-13873163" rtl="0" eaLnBrk="1" fontAlgn="base" hangingPunct="1">
        <a:spcBef>
          <a:spcPct val="0"/>
        </a:spcBef>
        <a:spcAft>
          <a:spcPct val="0"/>
        </a:spcAft>
        <a:defRPr sz="3200">
          <a:solidFill>
            <a:srgbClr val="F2F2F2"/>
          </a:solidFill>
          <a:latin typeface="FrnkGothITC HvIt BT" pitchFamily="34" charset="0"/>
        </a:defRPr>
      </a:lvl2pPr>
      <a:lvl3pPr marL="342900" indent="-342900" algn="l" defTabSz="-13873163" rtl="0" eaLnBrk="1" fontAlgn="base" hangingPunct="1">
        <a:spcBef>
          <a:spcPct val="0"/>
        </a:spcBef>
        <a:spcAft>
          <a:spcPct val="0"/>
        </a:spcAft>
        <a:defRPr sz="3200">
          <a:solidFill>
            <a:srgbClr val="F2F2F2"/>
          </a:solidFill>
          <a:latin typeface="FrnkGothITC HvIt BT" pitchFamily="34" charset="0"/>
        </a:defRPr>
      </a:lvl3pPr>
      <a:lvl4pPr marL="342900" indent="-342900" algn="l" defTabSz="-13873163" rtl="0" eaLnBrk="1" fontAlgn="base" hangingPunct="1">
        <a:spcBef>
          <a:spcPct val="0"/>
        </a:spcBef>
        <a:spcAft>
          <a:spcPct val="0"/>
        </a:spcAft>
        <a:defRPr sz="3200">
          <a:solidFill>
            <a:srgbClr val="F2F2F2"/>
          </a:solidFill>
          <a:latin typeface="FrnkGothITC HvIt BT" pitchFamily="34" charset="0"/>
        </a:defRPr>
      </a:lvl4pPr>
      <a:lvl5pPr marL="342900" indent="-342900" algn="l" defTabSz="-13873163" rtl="0" eaLnBrk="1" fontAlgn="base" hangingPunct="1">
        <a:spcBef>
          <a:spcPct val="0"/>
        </a:spcBef>
        <a:spcAft>
          <a:spcPct val="0"/>
        </a:spcAft>
        <a:defRPr sz="3200">
          <a:solidFill>
            <a:srgbClr val="F2F2F2"/>
          </a:solidFill>
          <a:latin typeface="FrnkGothITC HvIt BT" pitchFamily="34" charset="0"/>
        </a:defRPr>
      </a:lvl5pPr>
      <a:lvl6pPr marL="800100" indent="-342900" algn="l" defTabSz="-13873163" rtl="0" eaLnBrk="1" fontAlgn="base" hangingPunct="1">
        <a:spcBef>
          <a:spcPct val="0"/>
        </a:spcBef>
        <a:spcAft>
          <a:spcPct val="0"/>
        </a:spcAft>
        <a:defRPr sz="3200">
          <a:solidFill>
            <a:srgbClr val="F2F2F2"/>
          </a:solidFill>
          <a:latin typeface="FrnkGothITC HvIt BT" pitchFamily="34" charset="0"/>
        </a:defRPr>
      </a:lvl6pPr>
      <a:lvl7pPr marL="1257300" indent="-342900" algn="l" defTabSz="-13873163" rtl="0" eaLnBrk="1" fontAlgn="base" hangingPunct="1">
        <a:spcBef>
          <a:spcPct val="0"/>
        </a:spcBef>
        <a:spcAft>
          <a:spcPct val="0"/>
        </a:spcAft>
        <a:defRPr sz="3200">
          <a:solidFill>
            <a:srgbClr val="F2F2F2"/>
          </a:solidFill>
          <a:latin typeface="FrnkGothITC HvIt BT" pitchFamily="34" charset="0"/>
        </a:defRPr>
      </a:lvl7pPr>
      <a:lvl8pPr marL="1714500" indent="-342900" algn="l" defTabSz="-13873163" rtl="0" eaLnBrk="1" fontAlgn="base" hangingPunct="1">
        <a:spcBef>
          <a:spcPct val="0"/>
        </a:spcBef>
        <a:spcAft>
          <a:spcPct val="0"/>
        </a:spcAft>
        <a:defRPr sz="3200">
          <a:solidFill>
            <a:srgbClr val="F2F2F2"/>
          </a:solidFill>
          <a:latin typeface="FrnkGothITC HvIt BT" pitchFamily="34" charset="0"/>
        </a:defRPr>
      </a:lvl8pPr>
      <a:lvl9pPr marL="2171700" indent="-342900" algn="l" defTabSz="-13873163" rtl="0" eaLnBrk="1" fontAlgn="base" hangingPunct="1">
        <a:spcBef>
          <a:spcPct val="0"/>
        </a:spcBef>
        <a:spcAft>
          <a:spcPct val="0"/>
        </a:spcAft>
        <a:defRPr sz="3200">
          <a:solidFill>
            <a:srgbClr val="F2F2F2"/>
          </a:solidFill>
          <a:latin typeface="FrnkGothITC HvIt BT" pitchFamily="34" charset="0"/>
        </a:defRPr>
      </a:lvl9pPr>
    </p:titleStyle>
    <p:bodyStyle>
      <a:lvl1pPr marL="342900" indent="-342900" algn="l" defTabSz="-13873163" rtl="0" eaLnBrk="1" fontAlgn="base" hangingPunct="1">
        <a:spcBef>
          <a:spcPct val="20000"/>
        </a:spcBef>
        <a:spcAft>
          <a:spcPct val="0"/>
        </a:spcAft>
        <a:buBlip>
          <a:blip r:embed="rId19"/>
        </a:buBlip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-13873163" rtl="0" eaLnBrk="1" fontAlgn="base" hangingPunct="1">
        <a:spcBef>
          <a:spcPct val="20000"/>
        </a:spcBef>
        <a:spcAft>
          <a:spcPct val="0"/>
        </a:spcAft>
        <a:buBlip>
          <a:blip r:embed="rId19"/>
        </a:buBlip>
        <a:defRPr sz="2400">
          <a:solidFill>
            <a:schemeClr val="tx1"/>
          </a:solidFill>
          <a:latin typeface="+mn-lt"/>
        </a:defRPr>
      </a:lvl2pPr>
      <a:lvl3pPr marL="1143000" indent="-228600" algn="l" defTabSz="-13873163" rtl="0" eaLnBrk="1" fontAlgn="base" hangingPunct="1">
        <a:spcBef>
          <a:spcPct val="20000"/>
        </a:spcBef>
        <a:spcAft>
          <a:spcPct val="0"/>
        </a:spcAft>
        <a:buBlip>
          <a:blip r:embed="rId19"/>
        </a:buBlip>
        <a:defRPr sz="2200">
          <a:solidFill>
            <a:schemeClr val="tx1"/>
          </a:solidFill>
          <a:latin typeface="+mn-lt"/>
        </a:defRPr>
      </a:lvl3pPr>
      <a:lvl4pPr marL="1600200" indent="-228600" algn="l" defTabSz="-13873163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bg1"/>
          </a:solidFill>
          <a:latin typeface="+mn-lt"/>
        </a:defRPr>
      </a:lvl4pPr>
      <a:lvl5pPr marL="2057400" indent="-228600" algn="l" defTabSz="-13873163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5pPr>
      <a:lvl6pPr marL="2514600" indent="-228600" algn="l" defTabSz="-13873163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6pPr>
      <a:lvl7pPr marL="2971800" indent="-228600" algn="l" defTabSz="-13873163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7pPr>
      <a:lvl8pPr marL="3429000" indent="-228600" algn="l" defTabSz="-13873163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8pPr>
      <a:lvl9pPr marL="3886200" indent="-228600" algn="l" defTabSz="-13873163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odeplex.com/TestCaseGenerator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hyperlink" Target="mailto:Tschissler@artiso.com" TargetMode="External"/><Relationship Id="rId5" Type="http://schemas.openxmlformats.org/officeDocument/2006/relationships/hyperlink" Target="http://www.artiso.com/problog" TargetMode="External"/><Relationship Id="rId4" Type="http://schemas.openxmlformats.org/officeDocument/2006/relationships/hyperlink" Target="http://research.microsoft.com/pex/?0sr=a" TargetMode="Externa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dotnet-ulm.de/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hyperlink" Target="http://www.artiso.com/problog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00034" y="2887669"/>
            <a:ext cx="8143932" cy="1470025"/>
          </a:xfrm>
        </p:spPr>
        <p:txBody>
          <a:bodyPr/>
          <a:lstStyle/>
          <a:p>
            <a:r>
              <a:rPr lang="de-DE" sz="4000" dirty="0" smtClean="0"/>
              <a:t>Software Test in der Praxis</a:t>
            </a:r>
            <a:br>
              <a:rPr lang="de-DE" sz="4000" dirty="0" smtClean="0"/>
            </a:br>
            <a:r>
              <a:rPr lang="de-DE" dirty="0" smtClean="0"/>
              <a:t>Bonn-to-Code.NET</a:t>
            </a:r>
            <a:endParaRPr lang="de-DE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>
                <a:solidFill>
                  <a:schemeClr val="bg1"/>
                </a:solidFill>
              </a:rPr>
              <a:t>Testing</a:t>
            </a:r>
            <a:r>
              <a:rPr lang="de-DE" dirty="0" smtClean="0">
                <a:solidFill>
                  <a:schemeClr val="bg1"/>
                </a:solidFill>
              </a:rPr>
              <a:t> Practices</a:t>
            </a:r>
            <a:endParaRPr lang="de-DE" dirty="0">
              <a:solidFill>
                <a:schemeClr val="bg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357290" y="2253801"/>
            <a:ext cx="6643734" cy="224676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isometricOffAxis1Right"/>
              <a:lightRig rig="threePt" dir="t"/>
            </a:scene3d>
          </a:bodyPr>
          <a:lstStyle/>
          <a:p>
            <a:pPr algn="ctr"/>
            <a:r>
              <a:rPr lang="en-US" sz="140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chemeClr val="tx1">
                        <a:lumMod val="40000"/>
                        <a:lumOff val="60000"/>
                      </a:schemeClr>
                    </a:gs>
                    <a:gs pos="9000">
                      <a:schemeClr val="tx1">
                        <a:lumMod val="60000"/>
                        <a:lumOff val="40000"/>
                      </a:schemeClr>
                    </a:gs>
                    <a:gs pos="50000">
                      <a:schemeClr val="tx1">
                        <a:lumMod val="50000"/>
                      </a:schemeClr>
                    </a:gs>
                    <a:gs pos="79000">
                      <a:schemeClr val="tx1">
                        <a:lumMod val="60000"/>
                        <a:lumOff val="40000"/>
                      </a:schemeClr>
                    </a:gs>
                    <a:gs pos="100000">
                      <a:schemeClr val="tx1">
                        <a:lumMod val="40000"/>
                        <a:lumOff val="60000"/>
                      </a:schemeClr>
                    </a:gs>
                  </a:gsLst>
                  <a:lin ang="5400000"/>
                </a:gra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60000" endA="900" endPos="58000" dir="5400000" sy="-100000" algn="bl" rotWithShape="0"/>
                </a:effectLst>
                <a:latin typeface="Arial Black" pitchFamily="34" charset="0"/>
                <a:cs typeface="Andalus" pitchFamily="2" charset="-78"/>
              </a:rPr>
              <a:t>DEMO</a:t>
            </a:r>
            <a:endParaRPr lang="en-US" sz="14000" b="1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chemeClr val="tx1">
                      <a:lumMod val="40000"/>
                      <a:lumOff val="60000"/>
                    </a:schemeClr>
                  </a:gs>
                  <a:gs pos="9000">
                    <a:schemeClr val="tx1">
                      <a:lumMod val="60000"/>
                      <a:lumOff val="40000"/>
                    </a:schemeClr>
                  </a:gs>
                  <a:gs pos="50000">
                    <a:schemeClr val="tx1">
                      <a:lumMod val="50000"/>
                    </a:schemeClr>
                  </a:gs>
                  <a:gs pos="79000">
                    <a:schemeClr val="tx1">
                      <a:lumMod val="60000"/>
                      <a:lumOff val="40000"/>
                    </a:schemeClr>
                  </a:gs>
                  <a:gs pos="100000">
                    <a:schemeClr val="tx1">
                      <a:lumMod val="40000"/>
                      <a:lumOff val="60000"/>
                    </a:schemeClr>
                  </a:gs>
                </a:gsLst>
                <a:lin ang="5400000"/>
              </a:gra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  <a:reflection blurRad="6350" stA="60000" endA="900" endPos="58000" dir="5400000" sy="-100000" algn="bl" rotWithShape="0"/>
              </a:effectLst>
              <a:latin typeface="Arial Black" pitchFamily="34" charset="0"/>
              <a:cs typeface="Andalus" pitchFamily="2" charset="-78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>
                <a:solidFill>
                  <a:schemeClr val="bg1"/>
                </a:solidFill>
              </a:rPr>
              <a:t>Fazit</a:t>
            </a:r>
            <a:endParaRPr lang="de-DE" dirty="0">
              <a:solidFill>
                <a:schemeClr val="bg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214414" y="1159923"/>
            <a:ext cx="6643734" cy="4555093"/>
          </a:xfrm>
          <a:prstGeom prst="rect">
            <a:avLst/>
          </a:prstGeom>
          <a:noFill/>
          <a:effectLst/>
        </p:spPr>
        <p:txBody>
          <a:bodyPr wrap="square" lIns="91440" tIns="45720" rIns="91440" bIns="45720">
            <a:spAutoFit/>
            <a:scene3d>
              <a:camera prst="isometricOffAxis1Right"/>
              <a:lightRig rig="threePt" dir="t"/>
            </a:scene3d>
          </a:bodyPr>
          <a:lstStyle/>
          <a:p>
            <a:pPr algn="ctr"/>
            <a:r>
              <a:rPr lang="en-US" sz="290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chemeClr val="tx1">
                        <a:lumMod val="40000"/>
                        <a:lumOff val="60000"/>
                      </a:schemeClr>
                    </a:gs>
                    <a:gs pos="9000">
                      <a:schemeClr val="tx1">
                        <a:lumMod val="60000"/>
                        <a:lumOff val="40000"/>
                      </a:schemeClr>
                    </a:gs>
                    <a:gs pos="50000">
                      <a:schemeClr val="tx1">
                        <a:lumMod val="50000"/>
                      </a:schemeClr>
                    </a:gs>
                    <a:gs pos="79000">
                      <a:schemeClr val="tx1">
                        <a:lumMod val="60000"/>
                        <a:lumOff val="40000"/>
                      </a:schemeClr>
                    </a:gs>
                    <a:gs pos="100000">
                      <a:schemeClr val="tx1">
                        <a:lumMod val="40000"/>
                        <a:lumOff val="60000"/>
                      </a:schemeClr>
                    </a:gs>
                  </a:gsLst>
                  <a:lin ang="5400000"/>
                </a:gra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Arial Black" pitchFamily="34" charset="0"/>
                <a:cs typeface="Andalus" pitchFamily="2" charset="-78"/>
              </a:rPr>
              <a:t>?!</a:t>
            </a:r>
            <a:endParaRPr lang="en-US" sz="29000" b="1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chemeClr val="tx1">
                      <a:lumMod val="40000"/>
                      <a:lumOff val="60000"/>
                    </a:schemeClr>
                  </a:gs>
                  <a:gs pos="9000">
                    <a:schemeClr val="tx1">
                      <a:lumMod val="60000"/>
                      <a:lumOff val="40000"/>
                    </a:schemeClr>
                  </a:gs>
                  <a:gs pos="50000">
                    <a:schemeClr val="tx1">
                      <a:lumMod val="50000"/>
                    </a:schemeClr>
                  </a:gs>
                  <a:gs pos="79000">
                    <a:schemeClr val="tx1">
                      <a:lumMod val="60000"/>
                      <a:lumOff val="40000"/>
                    </a:schemeClr>
                  </a:gs>
                  <a:gs pos="100000">
                    <a:schemeClr val="tx1">
                      <a:lumMod val="40000"/>
                      <a:lumOff val="60000"/>
                    </a:schemeClr>
                  </a:gs>
                </a:gsLst>
                <a:lin ang="5400000"/>
              </a:gra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  <a:reflection blurRad="6350" stA="55000" endA="300" endPos="45500" dir="5400000" sy="-100000" algn="bl" rotWithShape="0"/>
              </a:effectLst>
              <a:latin typeface="Arial Black" pitchFamily="34" charset="0"/>
              <a:cs typeface="Andalus" pitchFamily="2" charset="-78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22" name="Rectangle 2"/>
          <p:cNvSpPr>
            <a:spLocks noGrp="1" noChangeArrowheads="1"/>
          </p:cNvSpPr>
          <p:nvPr>
            <p:ph type="title"/>
          </p:nvPr>
        </p:nvSpPr>
        <p:spPr>
          <a:xfrm>
            <a:off x="500034" y="928670"/>
            <a:ext cx="8870950" cy="695325"/>
          </a:xfrm>
        </p:spPr>
        <p:txBody>
          <a:bodyPr/>
          <a:lstStyle/>
          <a:p>
            <a:pPr>
              <a:defRPr/>
            </a:pPr>
            <a:r>
              <a:rPr lang="en-US" sz="4400" dirty="0" err="1"/>
              <a:t>Weitere</a:t>
            </a:r>
            <a:r>
              <a:rPr lang="en-US" sz="4400" dirty="0"/>
              <a:t> </a:t>
            </a:r>
            <a:r>
              <a:rPr lang="en-US" sz="4400" dirty="0" err="1"/>
              <a:t>Informationen</a:t>
            </a:r>
            <a:endParaRPr lang="en-US" sz="4400" dirty="0"/>
          </a:p>
        </p:txBody>
      </p:sp>
      <p:sp>
        <p:nvSpPr>
          <p:cNvPr id="440323" name="Rectangle 3"/>
          <p:cNvSpPr>
            <a:spLocks noGrp="1" noChangeArrowheads="1"/>
          </p:cNvSpPr>
          <p:nvPr>
            <p:ph idx="1"/>
          </p:nvPr>
        </p:nvSpPr>
        <p:spPr>
          <a:xfrm>
            <a:off x="436563" y="1928801"/>
            <a:ext cx="8570912" cy="4786347"/>
          </a:xfrm>
        </p:spPr>
        <p:txBody>
          <a:bodyPr/>
          <a:lstStyle/>
          <a:p>
            <a:pPr marL="342900" lvl="1" indent="-342900">
              <a:buFont typeface="Wingdings" pitchFamily="2" charset="2"/>
              <a:buChar char="§"/>
              <a:defRPr/>
            </a:pPr>
            <a:r>
              <a:rPr lang="en-US" dirty="0" err="1" smtClean="0"/>
              <a:t>CodePlex</a:t>
            </a:r>
            <a:r>
              <a:rPr lang="en-US" dirty="0" smtClean="0"/>
              <a:t> : </a:t>
            </a:r>
            <a:r>
              <a:rPr lang="en-US" dirty="0" err="1" smtClean="0"/>
              <a:t>TestCaseGenerator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>
                <a:hlinkClick r:id="rId3"/>
              </a:rPr>
              <a:t>http://www.codeplex.com/TestCaseGenerator</a:t>
            </a:r>
            <a:endParaRPr lang="en-US" dirty="0" smtClean="0"/>
          </a:p>
          <a:p>
            <a:pPr marL="342900" lvl="1" indent="-342900">
              <a:buFont typeface="Wingdings" pitchFamily="2" charset="2"/>
              <a:buChar char="§"/>
              <a:defRPr/>
            </a:pPr>
            <a:r>
              <a:rPr lang="en-US" dirty="0" smtClean="0"/>
              <a:t>Microsoft Research : PEX-Project</a:t>
            </a:r>
            <a:br>
              <a:rPr lang="en-US" dirty="0" smtClean="0"/>
            </a:br>
            <a:r>
              <a:rPr lang="en-US" dirty="0" smtClean="0">
                <a:hlinkClick r:id="rId4"/>
              </a:rPr>
              <a:t>http://research.microsoft.com/pex/?0sr=a</a:t>
            </a:r>
            <a:r>
              <a:rPr lang="en-US" dirty="0" smtClean="0"/>
              <a:t> 	 </a:t>
            </a:r>
          </a:p>
          <a:p>
            <a:pPr marL="342900" lvl="1" indent="-342900">
              <a:buFont typeface="Wingdings" pitchFamily="2" charset="2"/>
              <a:buChar char="§"/>
              <a:defRPr/>
            </a:pPr>
            <a:r>
              <a:rPr lang="en-US" dirty="0" smtClean="0"/>
              <a:t>Mein Blog</a:t>
            </a:r>
            <a:br>
              <a:rPr lang="en-US" dirty="0" smtClean="0"/>
            </a:br>
            <a:r>
              <a:rPr lang="en-US" dirty="0" smtClean="0">
                <a:hlinkClick r:id="rId5"/>
              </a:rPr>
              <a:t>http://www.artiso.com/problog</a:t>
            </a:r>
            <a:r>
              <a:rPr lang="en-US" dirty="0" smtClean="0"/>
              <a:t> </a:t>
            </a:r>
          </a:p>
          <a:p>
            <a:pPr marL="342900" lvl="1" indent="-342900">
              <a:buFont typeface="Wingdings" pitchFamily="2" charset="2"/>
              <a:buChar char="§"/>
              <a:defRPr/>
            </a:pPr>
            <a:r>
              <a:rPr lang="en-US" dirty="0" err="1" smtClean="0"/>
              <a:t>Meine</a:t>
            </a:r>
            <a:r>
              <a:rPr lang="en-US" dirty="0" smtClean="0"/>
              <a:t> E-Mail</a:t>
            </a:r>
            <a:br>
              <a:rPr lang="en-US" dirty="0" smtClean="0"/>
            </a:br>
            <a:r>
              <a:rPr lang="en-US" dirty="0" smtClean="0">
                <a:hlinkClick r:id="rId6"/>
              </a:rPr>
              <a:t>TSchissler@artiso.com</a:t>
            </a:r>
            <a:r>
              <a:rPr lang="en-US" dirty="0" smtClean="0"/>
              <a:t> </a:t>
            </a:r>
          </a:p>
          <a:p>
            <a:pPr marL="342900" lvl="1" indent="-342900">
              <a:buFont typeface="Wingdings" pitchFamily="2" charset="2"/>
              <a:buNone/>
              <a:defRPr/>
            </a:pPr>
            <a:endParaRPr lang="en-US" sz="2000" dirty="0" smtClean="0"/>
          </a:p>
          <a:p>
            <a:pPr marL="342900" lvl="1" indent="-342900">
              <a:buFont typeface="Wingdings" pitchFamily="2" charset="2"/>
              <a:buNone/>
              <a:defRPr/>
            </a:pP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de-DE" sz="2400" dirty="0" smtClean="0"/>
              <a:t/>
            </a:r>
            <a:br>
              <a:rPr lang="de-DE" sz="2400" dirty="0" smtClean="0"/>
            </a:br>
            <a:endParaRPr lang="de-DE" sz="2000" dirty="0" smtClean="0">
              <a:effectLst/>
            </a:endParaRPr>
          </a:p>
          <a:p>
            <a:pPr marL="342900" lvl="1" indent="-342900">
              <a:buFont typeface="Wingdings" pitchFamily="2" charset="2"/>
              <a:buNone/>
              <a:defRPr/>
            </a:pPr>
            <a:r>
              <a:rPr lang="de-DE" sz="2400" dirty="0" smtClean="0">
                <a:effectLst/>
              </a:rPr>
              <a:t/>
            </a:r>
            <a:br>
              <a:rPr lang="de-DE" sz="2400" dirty="0" smtClean="0">
                <a:effectLst/>
              </a:rPr>
            </a:br>
            <a:endParaRPr lang="de-DE" sz="2400" dirty="0" smtClean="0"/>
          </a:p>
          <a:p>
            <a:pPr marL="342900" lvl="1" indent="-342900">
              <a:buFont typeface="Wingdings" pitchFamily="2" charset="2"/>
              <a:buNone/>
              <a:defRPr/>
            </a:pPr>
            <a:r>
              <a:rPr lang="de-DE" sz="2400" dirty="0" smtClean="0">
                <a:effectLst/>
              </a:rPr>
              <a:t>	</a:t>
            </a:r>
            <a:endParaRPr lang="it-IT" sz="2400" dirty="0" smtClean="0">
              <a:effectLst/>
            </a:endParaRPr>
          </a:p>
          <a:p>
            <a:pPr marL="342900" lvl="1" indent="-342900">
              <a:defRPr/>
            </a:pPr>
            <a:endParaRPr lang="en-US" sz="2400" u="sng" dirty="0" smtClean="0">
              <a:effectLst/>
            </a:endParaRPr>
          </a:p>
          <a:p>
            <a:pPr marL="342900" lvl="1" indent="-342900">
              <a:buFont typeface="Wingdings" pitchFamily="2" charset="2"/>
              <a:buNone/>
              <a:defRPr/>
            </a:pPr>
            <a:endParaRPr lang="en-US" sz="2400" u="sng" dirty="0" smtClean="0">
              <a:effectLst/>
            </a:endParaRPr>
          </a:p>
          <a:p>
            <a:pPr marL="342900" lvl="1" indent="-342900">
              <a:defRPr/>
            </a:pPr>
            <a:endParaRPr lang="en-US" sz="2400" u="sng" dirty="0" smtClean="0">
              <a:effectLst/>
            </a:endParaRPr>
          </a:p>
          <a:p>
            <a:pPr>
              <a:defRPr/>
            </a:pPr>
            <a:endParaRPr lang="de-DE" sz="3600" b="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9"/>
          <p:cNvSpPr>
            <a:spLocks noGrp="1" noChangeArrowheads="1"/>
          </p:cNvSpPr>
          <p:nvPr>
            <p:ph type="title" idx="4294967295"/>
          </p:nvPr>
        </p:nvSpPr>
        <p:spPr>
          <a:xfrm>
            <a:off x="915988" y="1785938"/>
            <a:ext cx="6143625" cy="2428875"/>
          </a:xfrm>
        </p:spPr>
        <p:txBody>
          <a:bodyPr/>
          <a:lstStyle/>
          <a:p>
            <a:pPr algn="ctr"/>
            <a:r>
              <a:rPr sz="7200" smtClean="0">
                <a:solidFill>
                  <a:srgbClr val="F6DD98"/>
                </a:solidFill>
              </a:rPr>
              <a:t>FRAGEN</a:t>
            </a:r>
            <a:endParaRPr sz="20000" smtClean="0">
              <a:solidFill>
                <a:srgbClr val="F6DD98"/>
              </a:solidFill>
            </a:endParaRPr>
          </a:p>
        </p:txBody>
      </p:sp>
      <p:sp>
        <p:nvSpPr>
          <p:cNvPr id="36871" name="Rectangle 10"/>
          <p:cNvSpPr>
            <a:spLocks noGrp="1" noChangeArrowheads="1"/>
          </p:cNvSpPr>
          <p:nvPr>
            <p:ph type="body" idx="4294967295"/>
          </p:nvPr>
        </p:nvSpPr>
        <p:spPr>
          <a:xfrm>
            <a:off x="5988050" y="1285875"/>
            <a:ext cx="1727200" cy="2454275"/>
          </a:xfrm>
        </p:spPr>
        <p:txBody>
          <a:bodyPr/>
          <a:lstStyle/>
          <a:p>
            <a:pPr>
              <a:buFont typeface="Wingdings" pitchFamily="2" charset="2"/>
              <a:buNone/>
              <a:defRPr/>
            </a:pPr>
            <a:r>
              <a:rPr lang="en-US" sz="20000" dirty="0" smtClean="0">
                <a:solidFill>
                  <a:srgbClr val="FF66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Arial" pitchFamily="34" charset="0"/>
              </a:rPr>
              <a:t>?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9"/>
          <p:cNvSpPr>
            <a:spLocks noGrp="1" noChangeArrowheads="1"/>
          </p:cNvSpPr>
          <p:nvPr>
            <p:ph type="title" idx="4294967295"/>
          </p:nvPr>
        </p:nvSpPr>
        <p:spPr>
          <a:xfrm>
            <a:off x="1000125" y="1785938"/>
            <a:ext cx="6059488" cy="2428875"/>
          </a:xfrm>
        </p:spPr>
        <p:txBody>
          <a:bodyPr/>
          <a:lstStyle/>
          <a:p>
            <a:pPr algn="ctr"/>
            <a:r>
              <a:rPr sz="6200" smtClean="0">
                <a:solidFill>
                  <a:srgbClr val="F6DD98"/>
                </a:solidFill>
              </a:rPr>
              <a:t>VIELEN</a:t>
            </a:r>
            <a:r>
              <a:rPr sz="6200" smtClean="0"/>
              <a:t> </a:t>
            </a:r>
            <a:r>
              <a:rPr sz="6200" smtClean="0">
                <a:solidFill>
                  <a:srgbClr val="F6DD98"/>
                </a:solidFill>
              </a:rPr>
              <a:t>DANK</a:t>
            </a:r>
          </a:p>
        </p:txBody>
      </p:sp>
      <p:sp>
        <p:nvSpPr>
          <p:cNvPr id="36871" name="Rectangle 10"/>
          <p:cNvSpPr>
            <a:spLocks noGrp="1" noChangeArrowheads="1"/>
          </p:cNvSpPr>
          <p:nvPr>
            <p:ph type="body" idx="4294967295"/>
          </p:nvPr>
        </p:nvSpPr>
        <p:spPr>
          <a:xfrm>
            <a:off x="6858000" y="1214438"/>
            <a:ext cx="1727200" cy="2454275"/>
          </a:xfrm>
        </p:spPr>
        <p:txBody>
          <a:bodyPr/>
          <a:lstStyle/>
          <a:p>
            <a:pPr>
              <a:buFont typeface="Wingdings" pitchFamily="2" charset="2"/>
              <a:buNone/>
              <a:defRPr/>
            </a:pPr>
            <a:r>
              <a:rPr lang="en-US" sz="18000" dirty="0" smtClean="0">
                <a:solidFill>
                  <a:srgbClr val="FF66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Arial" pitchFamily="34" charset="0"/>
              </a:rPr>
              <a:t>!</a:t>
            </a:r>
          </a:p>
        </p:txBody>
      </p:sp>
      <p:sp>
        <p:nvSpPr>
          <p:cNvPr id="4" name="Rectangle 9"/>
          <p:cNvSpPr txBox="1">
            <a:spLocks noChangeArrowheads="1"/>
          </p:cNvSpPr>
          <p:nvPr/>
        </p:nvSpPr>
        <p:spPr bwMode="auto">
          <a:xfrm>
            <a:off x="1000125" y="5857875"/>
            <a:ext cx="7072313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lnSpc>
                <a:spcPct val="90000"/>
              </a:lnSpc>
              <a:defRPr/>
            </a:pPr>
            <a:r>
              <a:rPr lang="en-US" kern="0" dirty="0" smtClean="0">
                <a:solidFill>
                  <a:srgbClr val="F6DD98"/>
                </a:solidFill>
                <a:latin typeface="+mj-lt"/>
                <a:ea typeface="+mj-ea"/>
                <a:cs typeface="+mj-cs"/>
              </a:rPr>
              <a:t>Thomas Schissler</a:t>
            </a:r>
            <a:endParaRPr lang="en-US" kern="0" dirty="0">
              <a:solidFill>
                <a:srgbClr val="F6DD98"/>
              </a:solidFill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9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smtClean="0">
                <a:solidFill>
                  <a:schemeClr val="bg1"/>
                </a:solidFill>
              </a:rPr>
              <a:t>Agenda</a:t>
            </a:r>
          </a:p>
        </p:txBody>
      </p:sp>
      <p:sp>
        <p:nvSpPr>
          <p:cNvPr id="7171" name="Rectangle 10"/>
          <p:cNvSpPr>
            <a:spLocks noGrp="1" noChangeArrowheads="1"/>
          </p:cNvSpPr>
          <p:nvPr>
            <p:ph type="body" idx="4294967295"/>
          </p:nvPr>
        </p:nvSpPr>
        <p:spPr>
          <a:xfrm>
            <a:off x="685800" y="1785938"/>
            <a:ext cx="7848600" cy="4614862"/>
          </a:xfrm>
        </p:spPr>
        <p:txBody>
          <a:bodyPr/>
          <a:lstStyle/>
          <a:p>
            <a:r>
              <a:rPr lang="de-DE" dirty="0" smtClean="0"/>
              <a:t>Testziele</a:t>
            </a:r>
          </a:p>
          <a:p>
            <a:r>
              <a:rPr lang="de-DE" dirty="0" smtClean="0"/>
              <a:t>Testmethoden im Überblick</a:t>
            </a:r>
          </a:p>
          <a:p>
            <a:r>
              <a:rPr lang="de-DE" dirty="0" smtClean="0"/>
              <a:t>Beispiel für eine Test-Strategie</a:t>
            </a:r>
          </a:p>
          <a:p>
            <a:r>
              <a:rPr lang="de-DE" dirty="0" smtClean="0"/>
              <a:t>Methoden zur Testfallermittlung</a:t>
            </a:r>
          </a:p>
          <a:p>
            <a:r>
              <a:rPr lang="de-DE" dirty="0" smtClean="0"/>
              <a:t>Testing Practices</a:t>
            </a:r>
          </a:p>
          <a:p>
            <a:r>
              <a:rPr lang="de-DE" dirty="0" smtClean="0"/>
              <a:t>Fazit</a:t>
            </a:r>
          </a:p>
          <a:p>
            <a:endParaRPr lang="de-DE" dirty="0" smtClean="0">
              <a:solidFill>
                <a:srgbClr val="F6DD98"/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61" name="Rectangle 9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de-DE" dirty="0" smtClean="0"/>
              <a:t>Vorstellung</a:t>
            </a:r>
            <a:endParaRPr lang="en-US" dirty="0" smtClean="0"/>
          </a:p>
        </p:txBody>
      </p:sp>
      <p:sp>
        <p:nvSpPr>
          <p:cNvPr id="25605" name="Rectangle 10"/>
          <p:cNvSpPr>
            <a:spLocks noGrp="1" noChangeArrowheads="1"/>
          </p:cNvSpPr>
          <p:nvPr>
            <p:ph sz="quarter" idx="1"/>
          </p:nvPr>
        </p:nvSpPr>
        <p:spPr/>
        <p:txBody>
          <a:bodyPr/>
          <a:lstStyle/>
          <a:p>
            <a:r>
              <a:rPr lang="de-DE" dirty="0" smtClean="0"/>
              <a:t>Thomas </a:t>
            </a:r>
            <a:r>
              <a:rPr lang="de-DE" dirty="0" err="1" smtClean="0"/>
              <a:t>Schissler</a:t>
            </a:r>
            <a:endParaRPr lang="de-DE" dirty="0" smtClean="0"/>
          </a:p>
          <a:p>
            <a:pPr lvl="1"/>
            <a:r>
              <a:rPr lang="de-DE" dirty="0" smtClean="0"/>
              <a:t>Software-Architekt und Projektleiter </a:t>
            </a:r>
            <a:r>
              <a:rPr lang="de-DE" dirty="0" err="1" smtClean="0"/>
              <a:t>artiso</a:t>
            </a:r>
            <a:r>
              <a:rPr lang="de-DE" dirty="0" smtClean="0"/>
              <a:t> AG</a:t>
            </a:r>
          </a:p>
          <a:p>
            <a:pPr lvl="1"/>
            <a:r>
              <a:rPr lang="de-DE" dirty="0" smtClean="0"/>
              <a:t>Schwerpunkte sind </a:t>
            </a:r>
          </a:p>
          <a:p>
            <a:pPr lvl="2"/>
            <a:r>
              <a:rPr lang="de-DE" dirty="0" smtClean="0"/>
              <a:t>Team </a:t>
            </a:r>
            <a:r>
              <a:rPr lang="de-DE" dirty="0" err="1" smtClean="0"/>
              <a:t>Foundation</a:t>
            </a:r>
            <a:r>
              <a:rPr lang="de-DE" dirty="0" smtClean="0"/>
              <a:t> Server</a:t>
            </a:r>
          </a:p>
          <a:p>
            <a:pPr lvl="2"/>
            <a:r>
              <a:rPr lang="de-DE" dirty="0" smtClean="0"/>
              <a:t>Entwicklungsprozesse</a:t>
            </a:r>
          </a:p>
          <a:p>
            <a:pPr lvl="2"/>
            <a:r>
              <a:rPr lang="de-DE" dirty="0" smtClean="0"/>
              <a:t>Software-Architektur und Software Design</a:t>
            </a:r>
            <a:endParaRPr lang="de-DE" sz="1000" dirty="0" smtClean="0"/>
          </a:p>
          <a:p>
            <a:pPr lvl="1"/>
            <a:r>
              <a:rPr lang="de-DE" dirty="0" smtClean="0"/>
              <a:t>Leiter der .net </a:t>
            </a:r>
            <a:r>
              <a:rPr lang="de-DE" dirty="0" err="1" smtClean="0"/>
              <a:t>Developergroup</a:t>
            </a:r>
            <a:r>
              <a:rPr lang="de-DE" dirty="0" smtClean="0"/>
              <a:t> Ulm </a:t>
            </a:r>
            <a:br>
              <a:rPr lang="de-DE" dirty="0" smtClean="0"/>
            </a:br>
            <a:r>
              <a:rPr lang="de-DE" dirty="0" smtClean="0"/>
              <a:t>(</a:t>
            </a:r>
            <a:r>
              <a:rPr lang="de-DE" dirty="0" smtClean="0">
                <a:hlinkClick r:id="rId3"/>
              </a:rPr>
              <a:t>www.dotnet-ulm.de</a:t>
            </a:r>
            <a:r>
              <a:rPr lang="de-DE" dirty="0" smtClean="0"/>
              <a:t>) </a:t>
            </a:r>
          </a:p>
          <a:p>
            <a:pPr lvl="1"/>
            <a:r>
              <a:rPr lang="de-DE" dirty="0" smtClean="0"/>
              <a:t>Blog : </a:t>
            </a:r>
            <a:r>
              <a:rPr lang="de-DE" dirty="0" smtClean="0">
                <a:hlinkClick r:id="rId4"/>
              </a:rPr>
              <a:t>http://www.artiso.com/problog</a:t>
            </a:r>
            <a:r>
              <a:rPr lang="de-DE" dirty="0" smtClean="0"/>
              <a:t> </a:t>
            </a:r>
          </a:p>
        </p:txBody>
      </p:sp>
      <p:grpSp>
        <p:nvGrpSpPr>
          <p:cNvPr id="2" name="Group 5"/>
          <p:cNvGrpSpPr/>
          <p:nvPr/>
        </p:nvGrpSpPr>
        <p:grpSpPr>
          <a:xfrm>
            <a:off x="7858148" y="2214554"/>
            <a:ext cx="1071570" cy="1571660"/>
            <a:chOff x="7429520" y="2786058"/>
            <a:chExt cx="1571636" cy="2357454"/>
          </a:xfrm>
        </p:grpSpPr>
        <p:sp>
          <p:nvSpPr>
            <p:cNvPr id="5" name="Rounded Rectangle 4"/>
            <p:cNvSpPr/>
            <p:nvPr/>
          </p:nvSpPr>
          <p:spPr>
            <a:xfrm>
              <a:off x="7429520" y="2786058"/>
              <a:ext cx="1571636" cy="2357454"/>
            </a:xfrm>
            <a:prstGeom prst="roundRect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pic>
          <p:nvPicPr>
            <p:cNvPr id="4" name="Picture 3" descr="MVP_FullColor_ForScreen.png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7643834" y="3071810"/>
              <a:ext cx="1143008" cy="1793931"/>
            </a:xfrm>
            <a:prstGeom prst="rect">
              <a:avLst/>
            </a:prstGeom>
          </p:spPr>
        </p:pic>
      </p:grpSp>
      <p:sp>
        <p:nvSpPr>
          <p:cNvPr id="7" name="Footer Placeholder 3"/>
          <p:cNvSpPr>
            <a:spLocks noGrp="1"/>
          </p:cNvSpPr>
          <p:nvPr>
            <p:ph type="ftr" sz="quarter" idx="4294967295"/>
          </p:nvPr>
        </p:nvSpPr>
        <p:spPr>
          <a:xfrm>
            <a:off x="315913" y="6381750"/>
            <a:ext cx="5695950" cy="207963"/>
          </a:xfrm>
          <a:prstGeom prst="rect">
            <a:avLst/>
          </a:prstGeom>
        </p:spPr>
        <p:txBody>
          <a:bodyPr/>
          <a:lstStyle/>
          <a:p>
            <a:r>
              <a:rPr lang="de-DE" dirty="0" smtClean="0"/>
              <a:t>Thomas Schissler </a:t>
            </a:r>
            <a:r>
              <a:rPr lang="de-DE" dirty="0"/>
              <a:t>| </a:t>
            </a:r>
            <a:r>
              <a:rPr lang="de-DE" dirty="0" smtClean="0"/>
              <a:t>artiso AG</a:t>
            </a:r>
            <a:endParaRPr lang="de-DE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>
                <a:solidFill>
                  <a:schemeClr val="bg1"/>
                </a:solidFill>
              </a:rPr>
              <a:t>Test-Ziele</a:t>
            </a:r>
            <a:endParaRPr lang="de-DE" dirty="0">
              <a:solidFill>
                <a:schemeClr val="bg1"/>
              </a:solidFill>
            </a:endParaRPr>
          </a:p>
        </p:txBody>
      </p:sp>
      <p:grpSp>
        <p:nvGrpSpPr>
          <p:cNvPr id="2" name="Group 9"/>
          <p:cNvGrpSpPr/>
          <p:nvPr/>
        </p:nvGrpSpPr>
        <p:grpSpPr>
          <a:xfrm>
            <a:off x="2285984" y="1714488"/>
            <a:ext cx="4572032" cy="4414797"/>
            <a:chOff x="2343679" y="1698641"/>
            <a:chExt cx="4471873" cy="4471875"/>
          </a:xfrm>
        </p:grpSpPr>
        <p:sp>
          <p:nvSpPr>
            <p:cNvPr id="4" name="Oval 3"/>
            <p:cNvSpPr/>
            <p:nvPr/>
          </p:nvSpPr>
          <p:spPr bwMode="auto">
            <a:xfrm>
              <a:off x="3813698" y="3170763"/>
              <a:ext cx="1516606" cy="1516606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2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6" name="Down Arrow 5"/>
            <p:cNvSpPr/>
            <p:nvPr/>
          </p:nvSpPr>
          <p:spPr bwMode="auto">
            <a:xfrm rot="18900000">
              <a:off x="2843744" y="1698641"/>
              <a:ext cx="642942" cy="1643074"/>
            </a:xfrm>
            <a:prstGeom prst="downArrow">
              <a:avLst/>
            </a:prstGeom>
            <a:ln>
              <a:headEnd type="none" w="med" len="med"/>
              <a:tailEnd type="none" w="med" len="med"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2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7" name="Down Arrow 6"/>
            <p:cNvSpPr/>
            <p:nvPr/>
          </p:nvSpPr>
          <p:spPr bwMode="auto">
            <a:xfrm rot="2700000">
              <a:off x="5672544" y="1698641"/>
              <a:ext cx="642942" cy="1643074"/>
            </a:xfrm>
            <a:prstGeom prst="downArrow">
              <a:avLst/>
            </a:prstGeom>
            <a:ln>
              <a:headEnd type="none" w="med" len="med"/>
              <a:tailEnd type="none" w="med" len="med"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2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8" name="Down Arrow 7"/>
            <p:cNvSpPr/>
            <p:nvPr/>
          </p:nvSpPr>
          <p:spPr bwMode="auto">
            <a:xfrm rot="8100000">
              <a:off x="5672545" y="4527442"/>
              <a:ext cx="642942" cy="1643074"/>
            </a:xfrm>
            <a:prstGeom prst="downArrow">
              <a:avLst/>
            </a:prstGeom>
            <a:ln>
              <a:headEnd type="none" w="med" len="med"/>
              <a:tailEnd type="none" w="med" len="med"/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2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9" name="Down Arrow 8"/>
            <p:cNvSpPr/>
            <p:nvPr/>
          </p:nvSpPr>
          <p:spPr bwMode="auto">
            <a:xfrm rot="13500000">
              <a:off x="2843745" y="4527441"/>
              <a:ext cx="642942" cy="1643074"/>
            </a:xfrm>
            <a:prstGeom prst="downArrow">
              <a:avLst/>
            </a:prstGeom>
            <a:ln>
              <a:headEnd type="none" w="med" len="med"/>
              <a:tailEnd type="none" w="med" len="med"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2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1514" y="1908592"/>
            <a:ext cx="3143272" cy="42590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" name="Picture 12"/>
          <p:cNvPicPr>
            <a:picLocks noChangeAspect="1" noChangeArrowheads="1"/>
          </p:cNvPicPr>
          <p:nvPr/>
        </p:nvPicPr>
        <p:blipFill>
          <a:blip r:embed="rId2"/>
          <a:srcRect l="17272" t="70914" b="9425"/>
          <a:stretch>
            <a:fillRect/>
          </a:stretch>
        </p:blipFill>
        <p:spPr bwMode="auto">
          <a:xfrm>
            <a:off x="1214414" y="4929198"/>
            <a:ext cx="2600372" cy="8373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Test-Planung</a:t>
            </a:r>
            <a:endParaRPr lang="de-DE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13"/>
                                        </p:tgtEl>
                                      </p:cBhvr>
                                      <p:by x="200000" y="20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4757 -3.02498E-6 L 0.44913 -0.29371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1" y="-14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>
                <a:solidFill>
                  <a:schemeClr val="bg1"/>
                </a:solidFill>
              </a:rPr>
              <a:t>Testmethoden im Überblick</a:t>
            </a:r>
            <a:endParaRPr lang="de-DE" dirty="0">
              <a:solidFill>
                <a:schemeClr val="bg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928926" y="1785926"/>
            <a:ext cx="6643734" cy="224676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isometricOffAxis1Right"/>
              <a:lightRig rig="threePt" dir="t"/>
            </a:scene3d>
          </a:bodyPr>
          <a:lstStyle/>
          <a:p>
            <a:pPr algn="ctr"/>
            <a:r>
              <a:rPr lang="en-US" sz="140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chemeClr val="tx1">
                        <a:lumMod val="40000"/>
                        <a:lumOff val="60000"/>
                      </a:schemeClr>
                    </a:gs>
                    <a:gs pos="9000">
                      <a:schemeClr val="tx1">
                        <a:lumMod val="60000"/>
                        <a:lumOff val="40000"/>
                      </a:schemeClr>
                    </a:gs>
                    <a:gs pos="50000">
                      <a:schemeClr val="tx1">
                        <a:lumMod val="50000"/>
                      </a:schemeClr>
                    </a:gs>
                    <a:gs pos="79000">
                      <a:schemeClr val="tx1">
                        <a:lumMod val="60000"/>
                        <a:lumOff val="40000"/>
                      </a:schemeClr>
                    </a:gs>
                    <a:gs pos="100000">
                      <a:schemeClr val="tx1">
                        <a:lumMod val="40000"/>
                        <a:lumOff val="60000"/>
                      </a:schemeClr>
                    </a:gs>
                  </a:gsLst>
                  <a:lin ang="5400000"/>
                </a:gra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60000" endA="900" endPos="58000" dir="5400000" sy="-100000" algn="bl" rotWithShape="0"/>
                </a:effectLst>
                <a:latin typeface="Arial Black" pitchFamily="34" charset="0"/>
                <a:cs typeface="Andalus" pitchFamily="2" charset="-78"/>
              </a:rPr>
              <a:t>DEMO</a:t>
            </a:r>
            <a:endParaRPr lang="en-US" sz="14000" b="1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chemeClr val="tx1">
                      <a:lumMod val="40000"/>
                      <a:lumOff val="60000"/>
                    </a:schemeClr>
                  </a:gs>
                  <a:gs pos="9000">
                    <a:schemeClr val="tx1">
                      <a:lumMod val="60000"/>
                      <a:lumOff val="40000"/>
                    </a:schemeClr>
                  </a:gs>
                  <a:gs pos="50000">
                    <a:schemeClr val="tx1">
                      <a:lumMod val="50000"/>
                    </a:schemeClr>
                  </a:gs>
                  <a:gs pos="79000">
                    <a:schemeClr val="tx1">
                      <a:lumMod val="60000"/>
                      <a:lumOff val="40000"/>
                    </a:schemeClr>
                  </a:gs>
                  <a:gs pos="100000">
                    <a:schemeClr val="tx1">
                      <a:lumMod val="40000"/>
                      <a:lumOff val="60000"/>
                    </a:schemeClr>
                  </a:gs>
                </a:gsLst>
                <a:lin ang="5400000"/>
              </a:gra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  <a:reflection blurRad="6350" stA="60000" endA="900" endPos="58000" dir="5400000" sy="-100000" algn="bl" rotWithShape="0"/>
              </a:effectLst>
              <a:latin typeface="Arial Black" pitchFamily="34" charset="0"/>
              <a:cs typeface="Andalus" pitchFamily="2" charset="-78"/>
            </a:endParaRPr>
          </a:p>
        </p:txBody>
      </p:sp>
      <p:sp>
        <p:nvSpPr>
          <p:cNvPr id="4" name="Rectangle 10"/>
          <p:cNvSpPr txBox="1">
            <a:spLocks noChangeArrowheads="1"/>
          </p:cNvSpPr>
          <p:nvPr/>
        </p:nvSpPr>
        <p:spPr bwMode="auto">
          <a:xfrm>
            <a:off x="685800" y="2071678"/>
            <a:ext cx="7848600" cy="4614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130000"/>
              <a:buFont typeface="Wingdings" pitchFamily="2" charset="2"/>
              <a:buChar char="§"/>
              <a:tabLst/>
              <a:defRPr/>
            </a:pPr>
            <a:r>
              <a:rPr lang="de-DE" sz="2800" b="1" kern="0" dirty="0" smtClean="0">
                <a:latin typeface="+mn-lt"/>
              </a:rPr>
              <a:t>Unit-Tests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130000"/>
              <a:buFont typeface="Wingdings" pitchFamily="2" charset="2"/>
              <a:buChar char="§"/>
              <a:tabLst/>
              <a:defRPr/>
            </a:pPr>
            <a:r>
              <a:rPr kumimoji="0" lang="de-DE" sz="28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Web-Tests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130000"/>
              <a:buFont typeface="Wingdings" pitchFamily="2" charset="2"/>
              <a:buChar char="§"/>
              <a:tabLst/>
              <a:defRPr/>
            </a:pPr>
            <a:r>
              <a:rPr kumimoji="0" lang="de-DE" sz="28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UI Tests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130000"/>
              <a:buFont typeface="Wingdings" pitchFamily="2" charset="2"/>
              <a:buChar char="§"/>
              <a:tabLst/>
              <a:defRPr/>
            </a:pPr>
            <a:r>
              <a:rPr kumimoji="0" lang="de-DE" sz="2800" b="1" i="0" u="none" strike="noStrike" kern="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Load</a:t>
            </a:r>
            <a:r>
              <a:rPr kumimoji="0" lang="de-DE" sz="28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 Tests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130000"/>
              <a:buFont typeface="Wingdings" pitchFamily="2" charset="2"/>
              <a:buChar char="§"/>
              <a:tabLst/>
              <a:defRPr/>
            </a:pPr>
            <a:r>
              <a:rPr kumimoji="0" lang="de-DE" sz="28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Manual Tests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130000"/>
              <a:buFont typeface="Wingdings" pitchFamily="2" charset="2"/>
              <a:buChar char="§"/>
              <a:tabLst/>
              <a:defRPr/>
            </a:pPr>
            <a:r>
              <a:rPr lang="de-DE" sz="2800" b="1" kern="0" dirty="0" smtClean="0">
                <a:latin typeface="+mn-lt"/>
              </a:rPr>
              <a:t>Code Coverage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130000"/>
              <a:buFont typeface="Wingdings" pitchFamily="2" charset="2"/>
              <a:buChar char="§"/>
              <a:tabLst/>
              <a:defRPr/>
            </a:pPr>
            <a:r>
              <a:rPr lang="de-DE" sz="2800" b="1" kern="0" dirty="0" smtClean="0">
                <a:latin typeface="+mn-lt"/>
              </a:rPr>
              <a:t>Code Metriken</a:t>
            </a:r>
            <a:endParaRPr kumimoji="0" lang="de-DE" sz="2800" b="1" i="0" u="none" strike="noStrike" kern="0" cap="none" spc="0" normalizeH="0" baseline="0" noProof="0" dirty="0" smtClean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130000"/>
              <a:tabLst/>
              <a:defRPr/>
            </a:pPr>
            <a:endParaRPr kumimoji="0" lang="de-DE" sz="2800" b="1" i="0" u="none" strike="noStrike" kern="0" cap="none" spc="0" normalizeH="0" baseline="0" noProof="0" dirty="0" smtClean="0">
              <a:ln>
                <a:noFill/>
              </a:ln>
              <a:solidFill>
                <a:srgbClr val="F6DD98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Wann welche Test-Methode?</a:t>
            </a:r>
            <a:endParaRPr lang="de-DE" dirty="0"/>
          </a:p>
        </p:txBody>
      </p:sp>
      <p:graphicFrame>
        <p:nvGraphicFramePr>
          <p:cNvPr id="4" name="Diagram 3"/>
          <p:cNvGraphicFramePr/>
          <p:nvPr/>
        </p:nvGraphicFramePr>
        <p:xfrm>
          <a:off x="1464446" y="1857364"/>
          <a:ext cx="6250825" cy="42576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>
                <a:solidFill>
                  <a:schemeClr val="bg1"/>
                </a:solidFill>
              </a:rPr>
              <a:t>Test-Strategie</a:t>
            </a:r>
            <a:endParaRPr lang="de-DE" dirty="0">
              <a:solidFill>
                <a:schemeClr val="bg1"/>
              </a:solidFill>
            </a:endParaRP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500063" y="1714500"/>
            <a:ext cx="8186737" cy="4440238"/>
          </a:xfrm>
        </p:spPr>
        <p:txBody>
          <a:bodyPr/>
          <a:lstStyle/>
          <a:p>
            <a:r>
              <a:rPr lang="de-DE" dirty="0" smtClean="0"/>
              <a:t>Test-Planung</a:t>
            </a:r>
          </a:p>
          <a:p>
            <a:r>
              <a:rPr lang="de-DE" dirty="0" smtClean="0"/>
              <a:t>Testspezifikation</a:t>
            </a:r>
          </a:p>
          <a:p>
            <a:r>
              <a:rPr lang="de-DE" dirty="0" smtClean="0"/>
              <a:t>Team-Organisation</a:t>
            </a:r>
          </a:p>
          <a:p>
            <a:pPr lvl="1"/>
            <a:r>
              <a:rPr lang="de-DE" dirty="0" smtClean="0"/>
              <a:t>Wer soll testen?</a:t>
            </a:r>
          </a:p>
          <a:p>
            <a:pPr lvl="1"/>
            <a:r>
              <a:rPr lang="de-DE" dirty="0" smtClean="0"/>
              <a:t>Wann testen?</a:t>
            </a:r>
          </a:p>
          <a:p>
            <a:r>
              <a:rPr lang="de-DE" dirty="0" smtClean="0"/>
              <a:t>Architektur als Basis für Testability</a:t>
            </a:r>
          </a:p>
          <a:p>
            <a:pPr>
              <a:buNone/>
            </a:pPr>
            <a:endParaRPr lang="de-DE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>
                <a:solidFill>
                  <a:schemeClr val="bg1"/>
                </a:solidFill>
              </a:rPr>
              <a:t>Methoden zur Testfallermittlung</a:t>
            </a:r>
            <a:endParaRPr lang="de-DE" dirty="0">
              <a:solidFill>
                <a:schemeClr val="bg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357290" y="2253801"/>
            <a:ext cx="6643734" cy="224676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isometricOffAxis1Right"/>
              <a:lightRig rig="threePt" dir="t"/>
            </a:scene3d>
          </a:bodyPr>
          <a:lstStyle/>
          <a:p>
            <a:pPr algn="ctr"/>
            <a:r>
              <a:rPr lang="en-US" sz="140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chemeClr val="tx1">
                        <a:lumMod val="40000"/>
                        <a:lumOff val="60000"/>
                      </a:schemeClr>
                    </a:gs>
                    <a:gs pos="9000">
                      <a:schemeClr val="tx1">
                        <a:lumMod val="60000"/>
                        <a:lumOff val="40000"/>
                      </a:schemeClr>
                    </a:gs>
                    <a:gs pos="50000">
                      <a:schemeClr val="tx1">
                        <a:lumMod val="50000"/>
                      </a:schemeClr>
                    </a:gs>
                    <a:gs pos="79000">
                      <a:schemeClr val="tx1">
                        <a:lumMod val="60000"/>
                        <a:lumOff val="40000"/>
                      </a:schemeClr>
                    </a:gs>
                    <a:gs pos="100000">
                      <a:schemeClr val="tx1">
                        <a:lumMod val="40000"/>
                        <a:lumOff val="60000"/>
                      </a:schemeClr>
                    </a:gs>
                  </a:gsLst>
                  <a:lin ang="5400000"/>
                </a:gra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60000" endA="900" endPos="58000" dir="5400000" sy="-100000" algn="bl" rotWithShape="0"/>
                </a:effectLst>
                <a:latin typeface="Arial Black" pitchFamily="34" charset="0"/>
                <a:cs typeface="Andalus" pitchFamily="2" charset="-78"/>
              </a:rPr>
              <a:t>DEMO</a:t>
            </a:r>
            <a:endParaRPr lang="en-US" sz="14000" b="1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chemeClr val="tx1">
                      <a:lumMod val="40000"/>
                      <a:lumOff val="60000"/>
                    </a:schemeClr>
                  </a:gs>
                  <a:gs pos="9000">
                    <a:schemeClr val="tx1">
                      <a:lumMod val="60000"/>
                      <a:lumOff val="40000"/>
                    </a:schemeClr>
                  </a:gs>
                  <a:gs pos="50000">
                    <a:schemeClr val="tx1">
                      <a:lumMod val="50000"/>
                    </a:schemeClr>
                  </a:gs>
                  <a:gs pos="79000">
                    <a:schemeClr val="tx1">
                      <a:lumMod val="60000"/>
                      <a:lumOff val="40000"/>
                    </a:schemeClr>
                  </a:gs>
                  <a:gs pos="100000">
                    <a:schemeClr val="tx1">
                      <a:lumMod val="40000"/>
                      <a:lumOff val="60000"/>
                    </a:schemeClr>
                  </a:gs>
                </a:gsLst>
                <a:lin ang="5400000"/>
              </a:gra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  <a:reflection blurRad="6350" stA="60000" endA="900" endPos="58000" dir="5400000" sy="-100000" algn="bl" rotWithShape="0"/>
              </a:effectLst>
              <a:latin typeface="Arial Black" pitchFamily="34" charset="0"/>
              <a:cs typeface="Andalus" pitchFamily="2" charset="-78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sign1">
  <a:themeElements>
    <a:clrScheme name="1_artiso_master_vorlag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artiso_master_vorlage">
      <a:majorFont>
        <a:latin typeface="FrnkGothITC HvIt BT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artiso_master_vorlag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artiso_master_vorlag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artiso_master_vorlag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artiso_master_vorlag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artiso_master_vorlag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artiso_master_vorlag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artiso_master_vorlag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artiso_master_vorlag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artiso_master_vorlag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artiso_master_vorlag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artiso_master_vorlag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artiso_master_vorlag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413</Words>
  <Application>Microsoft Office PowerPoint</Application>
  <PresentationFormat>On-screen Show (4:3)</PresentationFormat>
  <Paragraphs>165</Paragraphs>
  <Slides>14</Slides>
  <Notes>10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6" baseType="lpstr">
      <vt:lpstr>Design1</vt:lpstr>
      <vt:lpstr>Image</vt:lpstr>
      <vt:lpstr>Software Test in der Praxis Bonn-to-Code.NET</vt:lpstr>
      <vt:lpstr>Agenda</vt:lpstr>
      <vt:lpstr>Vorstellung</vt:lpstr>
      <vt:lpstr>Test-Ziele</vt:lpstr>
      <vt:lpstr>Test-Planung</vt:lpstr>
      <vt:lpstr>Testmethoden im Überblick</vt:lpstr>
      <vt:lpstr>Wann welche Test-Methode?</vt:lpstr>
      <vt:lpstr>Test-Strategie</vt:lpstr>
      <vt:lpstr>Methoden zur Testfallermittlung</vt:lpstr>
      <vt:lpstr>Testing Practices</vt:lpstr>
      <vt:lpstr>Fazit</vt:lpstr>
      <vt:lpstr>Weitere Informationen</vt:lpstr>
      <vt:lpstr>FRAGEN</vt:lpstr>
      <vt:lpstr>VIELEN DANK</vt:lpstr>
    </vt:vector>
  </TitlesOfParts>
  <Company>Software &amp; Support Verlag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.NET, Visual Studio  &amp; MORE!</dc:title>
  <dc:creator>Thomas</dc:creator>
  <cp:lastModifiedBy>thomas</cp:lastModifiedBy>
  <cp:revision>197</cp:revision>
  <dcterms:created xsi:type="dcterms:W3CDTF">2007-11-30T13:29:19Z</dcterms:created>
  <dcterms:modified xsi:type="dcterms:W3CDTF">2008-12-01T08:19:22Z</dcterms:modified>
</cp:coreProperties>
</file>