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68" r:id="rId16"/>
    <p:sldId id="269" r:id="rId17"/>
    <p:sldId id="270" r:id="rId18"/>
    <p:sldId id="277" r:id="rId19"/>
    <p:sldId id="278" r:id="rId20"/>
    <p:sldId id="276" r:id="rId21"/>
    <p:sldId id="271" r:id="rId22"/>
    <p:sldId id="279" r:id="rId23"/>
    <p:sldId id="281" r:id="rId24"/>
    <p:sldId id="282" r:id="rId25"/>
    <p:sldId id="283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69696"/>
    <a:srgbClr val="EAEAEA"/>
    <a:srgbClr val="FFFF00"/>
    <a:srgbClr val="777777"/>
    <a:srgbClr val="FFCC00"/>
    <a:srgbClr val="292929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32" autoAdjust="0"/>
    <p:restoredTop sz="81445" autoAdjust="0"/>
  </p:normalViewPr>
  <p:slideViewPr>
    <p:cSldViewPr>
      <p:cViewPr varScale="1">
        <p:scale>
          <a:sx n="105" d="100"/>
          <a:sy n="105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A112FD-E12D-4EA1-83DE-CBD3AE48A5AC}" type="datetimeFigureOut">
              <a:rPr lang="de-DE"/>
              <a:pPr>
                <a:defRPr/>
              </a:pPr>
              <a:t>26.08.2008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9021D7-888B-4328-901C-915BD91AA3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E9FFF8-1EF8-4D2B-968F-217325D882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19925" y="188913"/>
            <a:ext cx="2124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bonn-to-code.net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 t="6755" r="16624" b="5673"/>
          <a:stretch>
            <a:fillRect/>
          </a:stretch>
        </p:blipFill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8313" y="285273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3600" b="1">
              <a:solidFill>
                <a:srgbClr val="F69200"/>
              </a:solidFill>
              <a:latin typeface="Verdan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19925" y="188913"/>
            <a:ext cx="2124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bonn-to-code.net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549275"/>
            <a:ext cx="9144000" cy="73025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7019925" y="188913"/>
            <a:ext cx="2124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bonn-to-code.net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/>
          <a:srcRect t="6755" r="16624" b="5673"/>
          <a:stretch>
            <a:fillRect/>
          </a:stretch>
        </p:blipFill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7019925" y="188913"/>
            <a:ext cx="2124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bonn-to-code.net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0" y="549275"/>
            <a:ext cx="9144000" cy="73025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143116"/>
            <a:ext cx="8713787" cy="14287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43314"/>
            <a:ext cx="6400800" cy="1500198"/>
          </a:xfrm>
        </p:spPr>
        <p:txBody>
          <a:bodyPr/>
          <a:lstStyle>
            <a:lvl1pPr marL="0" indent="0" algn="ctr">
              <a:buFont typeface="Franklin Gothic Medium" pitchFamily="34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85225" cy="950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43050"/>
            <a:ext cx="8785225" cy="52149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18DE-5458-40F2-9A8A-B284EBE4C9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24"/>
            <a:ext cx="7772400" cy="719133"/>
          </a:xfrm>
        </p:spPr>
        <p:txBody>
          <a:bodyPr anchor="t"/>
          <a:lstStyle>
            <a:lvl1pPr algn="ctr">
              <a:defRPr sz="32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1B33-9527-464B-BF72-7C373B17C2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327F-36ED-400F-A427-7BDA26A2CF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22B8-F07C-4626-A1EB-C0E461BC08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7122-8069-4F76-BE2A-55713D3E40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8"/>
          <a:srcRect t="6755" r="16624" b="5673"/>
          <a:stretch>
            <a:fillRect/>
          </a:stretch>
        </p:blipFill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43063"/>
            <a:ext cx="87852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92150"/>
            <a:ext cx="87852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7019925" y="188913"/>
            <a:ext cx="2124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bonn-to-code.net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549275"/>
            <a:ext cx="9144000" cy="73025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47ADFE-AADA-4956-897A-5C0EFE8AB1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9"/>
          <a:srcRect t="6755" r="16624" b="5673"/>
          <a:stretch>
            <a:fillRect/>
          </a:stretch>
        </p:blipFill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19925" y="188913"/>
            <a:ext cx="2124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bonn-to-code.net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549275"/>
            <a:ext cx="9144000" cy="73025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69200"/>
          </a:solidFill>
          <a:latin typeface="Verdana" pitchFamily="34" charset="0"/>
        </a:defRPr>
      </a:lvl9pPr>
    </p:titleStyle>
    <p:bodyStyle>
      <a:lvl1pPr marL="363538" indent="-363538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92175" indent="-349250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</a:defRPr>
      </a:lvl2pPr>
      <a:lvl3pPr marL="1344613" indent="-273050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3pPr>
      <a:lvl4pPr marL="1795463" indent="-271463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2236788" indent="-261938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522538" indent="-266700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Franklin Gothic Medium" pitchFamily="34" charset="0"/>
        <a:buChar char="▪"/>
        <a:defRPr>
          <a:solidFill>
            <a:schemeClr val="tx1"/>
          </a:solidFill>
          <a:latin typeface="+mn-lt"/>
        </a:defRPr>
      </a:lvl6pPr>
      <a:lvl7pPr marL="2979738" indent="-266700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Franklin Gothic Medium" pitchFamily="34" charset="0"/>
        <a:buChar char="▪"/>
        <a:defRPr>
          <a:solidFill>
            <a:schemeClr val="tx1"/>
          </a:solidFill>
          <a:latin typeface="+mn-lt"/>
        </a:defRPr>
      </a:lvl7pPr>
      <a:lvl8pPr marL="3436938" indent="-266700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Franklin Gothic Medium" pitchFamily="34" charset="0"/>
        <a:buChar char="▪"/>
        <a:defRPr>
          <a:solidFill>
            <a:schemeClr val="tx1"/>
          </a:solidFill>
          <a:latin typeface="+mn-lt"/>
        </a:defRPr>
      </a:lvl8pPr>
      <a:lvl9pPr marL="3894138" indent="-266700" algn="l" rtl="0" eaLnBrk="1" fontAlgn="base" hangingPunct="1">
        <a:spcBef>
          <a:spcPct val="20000"/>
        </a:spcBef>
        <a:spcAft>
          <a:spcPct val="0"/>
        </a:spcAft>
        <a:buClr>
          <a:srgbClr val="F69200"/>
        </a:buClr>
        <a:buFont typeface="Franklin Gothic Medium" pitchFamily="34" charset="0"/>
        <a:buChar char="▪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scha.lehmann@comma-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oakleafblog.blogspot.com/2007/03/third-party-linq-provider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snet.com/post/Free-E-Book-from-Microsoft-Press-Introducing-Microsoft-LINQ.aspx" TargetMode="External"/><Relationship Id="rId2" Type="http://schemas.openxmlformats.org/officeDocument/2006/relationships/hyperlink" Target="http://oakleafblog.blogspot.com/2007/03/third-party-linq-provider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143125"/>
            <a:ext cx="8713787" cy="142875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Motivating</a:t>
            </a:r>
            <a:r>
              <a:rPr lang="de-DE" dirty="0" smtClean="0"/>
              <a:t> LINQ</a:t>
            </a:r>
            <a:endParaRPr lang="en-US" dirty="0"/>
          </a:p>
        </p:txBody>
      </p:sp>
      <p:sp>
        <p:nvSpPr>
          <p:cNvPr id="1024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4113" y="3635375"/>
            <a:ext cx="6835775" cy="1457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>
                <a:solidFill>
                  <a:schemeClr val="tx1"/>
                </a:solidFill>
              </a:rPr>
              <a:t>24.08.2008</a:t>
            </a:r>
          </a:p>
          <a:p>
            <a:pPr>
              <a:buFont typeface="Wingdings" pitchFamily="2" charset="2"/>
              <a:buNone/>
            </a:pPr>
            <a:r>
              <a:rPr lang="de-DE" dirty="0" smtClean="0">
                <a:solidFill>
                  <a:schemeClr val="tx1"/>
                </a:solidFill>
              </a:rPr>
              <a:t>Sascha Lehmann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7950" y="5951538"/>
            <a:ext cx="88931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just" defTabSz="633413">
              <a:tabLst>
                <a:tab pos="722313" algn="l"/>
              </a:tabLst>
            </a:pPr>
            <a:r>
              <a:rPr lang="de-DE" sz="1400" i="1" dirty="0" err="1">
                <a:latin typeface="Verdana" pitchFamily="34" charset="0"/>
              </a:rPr>
              <a:t>EMail</a:t>
            </a:r>
            <a:r>
              <a:rPr lang="de-DE" sz="1400" i="1" dirty="0">
                <a:latin typeface="Verdana" pitchFamily="34" charset="0"/>
              </a:rPr>
              <a:t>:</a:t>
            </a:r>
            <a:r>
              <a:rPr lang="de-DE" sz="1400" b="1" dirty="0">
                <a:latin typeface="Verdana" pitchFamily="34" charset="0"/>
              </a:rPr>
              <a:t>		</a:t>
            </a:r>
            <a:r>
              <a:rPr lang="de-DE" sz="1400" dirty="0" smtClean="0">
                <a:latin typeface="Verdana" pitchFamily="34" charset="0"/>
                <a:hlinkClick r:id="rId2"/>
              </a:rPr>
              <a:t>sascha.lehmann@comma-soft.com</a:t>
            </a:r>
            <a:endParaRPr lang="de-DE" sz="1400" dirty="0">
              <a:solidFill>
                <a:schemeClr val="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Refactoring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 Klassen</a:t>
            </a:r>
          </a:p>
          <a:p>
            <a:pPr lvl="1"/>
            <a:r>
              <a:rPr lang="de-DE" dirty="0" err="1" smtClean="0"/>
              <a:t>CsvService</a:t>
            </a:r>
            <a:endParaRPr lang="de-DE" dirty="0" smtClean="0"/>
          </a:p>
          <a:p>
            <a:pPr lvl="2"/>
            <a:r>
              <a:rPr lang="de-DE" dirty="0" smtClean="0"/>
              <a:t>Physikalische Datei öffnen</a:t>
            </a:r>
          </a:p>
          <a:p>
            <a:pPr lvl="1"/>
            <a:r>
              <a:rPr lang="de-DE" dirty="0" err="1" smtClean="0"/>
              <a:t>CsvReader</a:t>
            </a:r>
            <a:endParaRPr lang="de-DE" dirty="0" smtClean="0"/>
          </a:p>
          <a:p>
            <a:pPr lvl="2"/>
            <a:r>
              <a:rPr lang="de-DE" dirty="0" err="1" smtClean="0"/>
              <a:t>TextStream</a:t>
            </a:r>
            <a:r>
              <a:rPr lang="de-DE" dirty="0" smtClean="0"/>
              <a:t> zeilenweise in Objekt wandeln</a:t>
            </a:r>
          </a:p>
          <a:p>
            <a:pPr lvl="1"/>
            <a:r>
              <a:rPr lang="de-DE" dirty="0" smtClean="0"/>
              <a:t>Filter</a:t>
            </a:r>
          </a:p>
          <a:p>
            <a:pPr lvl="1"/>
            <a:r>
              <a:rPr lang="de-DE" dirty="0" err="1" smtClean="0"/>
              <a:t>Projector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Verwendung von </a:t>
            </a:r>
            <a:r>
              <a:rPr lang="de-DE" i="1" dirty="0" err="1" smtClean="0"/>
              <a:t>delegates</a:t>
            </a:r>
            <a:r>
              <a:rPr lang="de-DE" i="1" dirty="0" smtClean="0"/>
              <a:t> </a:t>
            </a:r>
            <a:r>
              <a:rPr lang="de-DE" dirty="0" smtClean="0"/>
              <a:t>für Filter und Projektion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Refactored</a:t>
            </a:r>
            <a:r>
              <a:rPr lang="de-DE" dirty="0" smtClean="0"/>
              <a:t> Web Service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18" t="27397" r="36588" b="39726"/>
          <a:stretch>
            <a:fillRect/>
          </a:stretch>
        </p:blipFill>
        <p:spPr bwMode="auto">
          <a:xfrm>
            <a:off x="357158" y="1857364"/>
            <a:ext cx="85130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Refactored</a:t>
            </a:r>
            <a:r>
              <a:rPr lang="de-DE" dirty="0" smtClean="0"/>
              <a:t> Web Service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18" t="27397" r="36588" b="39726"/>
          <a:stretch>
            <a:fillRect/>
          </a:stretch>
        </p:blipFill>
        <p:spPr bwMode="auto">
          <a:xfrm>
            <a:off x="357158" y="1857364"/>
            <a:ext cx="85130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>
          <a:xfrm>
            <a:off x="3214678" y="2857496"/>
            <a:ext cx="1928826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786314" y="3500438"/>
            <a:ext cx="3286148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5357818" y="1643050"/>
            <a:ext cx="2214578" cy="714380"/>
          </a:xfrm>
          <a:prstGeom prst="wedgeRectCallout">
            <a:avLst>
              <a:gd name="adj1" fmla="val -60535"/>
              <a:gd name="adj2" fmla="val 1182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 smtClean="0"/>
              <a:t>CsvFileReader</a:t>
            </a:r>
            <a:r>
              <a:rPr lang="de-DE" sz="1400" dirty="0" smtClean="0"/>
              <a:t>&lt;&gt;.</a:t>
            </a:r>
            <a:r>
              <a:rPr lang="de-DE" sz="1400" dirty="0" err="1" smtClean="0"/>
              <a:t>Where</a:t>
            </a:r>
            <a:endParaRPr lang="de-DE" sz="1400" dirty="0"/>
          </a:p>
        </p:txBody>
      </p:sp>
      <p:sp>
        <p:nvSpPr>
          <p:cNvPr id="7" name="Rechteckige Legende 6"/>
          <p:cNvSpPr/>
          <p:nvPr/>
        </p:nvSpPr>
        <p:spPr>
          <a:xfrm>
            <a:off x="5429256" y="4572008"/>
            <a:ext cx="2214578" cy="714380"/>
          </a:xfrm>
          <a:prstGeom prst="wedgeRectCallout">
            <a:avLst>
              <a:gd name="adj1" fmla="val -21892"/>
              <a:gd name="adj2" fmla="val -1557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/>
              <a:t>Filter&lt;&gt;.Select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Refactored</a:t>
            </a:r>
            <a:r>
              <a:rPr lang="de-DE" dirty="0" smtClean="0"/>
              <a:t> Web Service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4" t="23077" r="40254" b="49231"/>
          <a:stretch>
            <a:fillRect/>
          </a:stretch>
        </p:blipFill>
        <p:spPr bwMode="auto">
          <a:xfrm>
            <a:off x="285720" y="1785926"/>
            <a:ext cx="8858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LINQ </a:t>
            </a:r>
            <a:r>
              <a:rPr lang="de-DE" dirty="0" err="1" smtClean="0"/>
              <a:t>keywords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86" t="26027" r="31945" b="36986"/>
          <a:stretch>
            <a:fillRect/>
          </a:stretch>
        </p:blipFill>
        <p:spPr bwMode="auto">
          <a:xfrm>
            <a:off x="285720" y="1785926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357158" y="1714488"/>
            <a:ext cx="8572560" cy="221457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LINQ-Essenz die Erste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Linq</a:t>
            </a:r>
            <a:r>
              <a:rPr lang="de-DE" dirty="0" smtClean="0"/>
              <a:t>-Syntax wird in eine Kette von Methodenaufrufen überführt.</a:t>
            </a:r>
          </a:p>
          <a:p>
            <a:r>
              <a:rPr lang="de-DE" dirty="0" smtClean="0"/>
              <a:t>Dabei werden Parameter z.T. übergreifend verwendet.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Alles umsonst !?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WebServices sollen nicht mehr nur hausintern eingesetzt werden, sondern auch im Extranet verfügbar sein.</a:t>
            </a:r>
          </a:p>
          <a:p>
            <a:r>
              <a:rPr lang="de-DE" dirty="0" smtClean="0"/>
              <a:t>Sicherheitsanforderungen an Webserver:</a:t>
            </a:r>
          </a:p>
          <a:p>
            <a:pPr lvl="1"/>
            <a:r>
              <a:rPr lang="de-DE" dirty="0" smtClean="0"/>
              <a:t>keine CSV-Dateien</a:t>
            </a:r>
          </a:p>
          <a:p>
            <a:pPr lvl="1"/>
            <a:r>
              <a:rPr lang="de-DE" dirty="0" smtClean="0"/>
              <a:t>Keine Datensätze, die nicht übertragen werden</a:t>
            </a:r>
          </a:p>
          <a:p>
            <a:r>
              <a:rPr lang="de-DE" dirty="0" smtClean="0"/>
              <a:t>Eine interne Entwicklungsabteilung hat bereits einen CSV-Service mit einfacher Filtermöglichkeit realisiert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CSV Service des Kunden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0" t="21918" r="53586" b="50685"/>
          <a:stretch>
            <a:fillRect/>
          </a:stretch>
        </p:blipFill>
        <p:spPr bwMode="auto">
          <a:xfrm>
            <a:off x="285720" y="1928802"/>
            <a:ext cx="52935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r="65249" b="57500"/>
          <a:stretch>
            <a:fillRect/>
          </a:stretch>
        </p:blipFill>
        <p:spPr bwMode="auto">
          <a:xfrm>
            <a:off x="5244326" y="2500306"/>
            <a:ext cx="38996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wäre zu tun?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86" t="26027" r="34080" b="56646"/>
          <a:stretch>
            <a:fillRect/>
          </a:stretch>
        </p:blipFill>
        <p:spPr bwMode="auto">
          <a:xfrm>
            <a:off x="285720" y="1714488"/>
            <a:ext cx="85725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22953" r="57485" b="53191"/>
          <a:stretch>
            <a:fillRect/>
          </a:stretch>
        </p:blipFill>
        <p:spPr bwMode="auto">
          <a:xfrm>
            <a:off x="1285852" y="4071942"/>
            <a:ext cx="57150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6072198" y="2000240"/>
            <a:ext cx="1500198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43174" y="5429264"/>
            <a:ext cx="1500198" cy="28575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571736" y="2643182"/>
            <a:ext cx="1500198" cy="214314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43174" y="6143644"/>
            <a:ext cx="1714512" cy="28575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357686" y="2857496"/>
            <a:ext cx="714380" cy="214314"/>
          </a:xfrm>
          <a:prstGeom prst="rect">
            <a:avLst/>
          </a:prstGeom>
          <a:noFill/>
          <a:ln w="3175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643173" y="5815010"/>
            <a:ext cx="144395" cy="216000"/>
          </a:xfrm>
          <a:prstGeom prst="rect">
            <a:avLst/>
          </a:prstGeom>
          <a:noFill/>
          <a:ln w="3175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643570" y="2857496"/>
            <a:ext cx="1143008" cy="21431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786050" y="5810518"/>
            <a:ext cx="142876" cy="21600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000992" y="2857496"/>
            <a:ext cx="500098" cy="214314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952990" y="5810518"/>
            <a:ext cx="142876" cy="214314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LINQ-Essenz die Zweite und Entscheidende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smtClean="0"/>
              <a:t>Durch Verwendung von</a:t>
            </a:r>
          </a:p>
          <a:p>
            <a:pPr lvl="1">
              <a:buNone/>
            </a:pPr>
            <a:r>
              <a:rPr lang="de-DE" sz="2400" dirty="0" smtClean="0"/>
              <a:t>Expression&lt; </a:t>
            </a:r>
            <a:r>
              <a:rPr lang="de-DE" sz="2400" i="1" dirty="0" err="1" smtClean="0"/>
              <a:t>delegate</a:t>
            </a:r>
            <a:r>
              <a:rPr lang="de-DE" sz="2400" i="1" dirty="0" smtClean="0"/>
              <a:t> type</a:t>
            </a:r>
            <a:r>
              <a:rPr lang="de-DE" sz="2400" dirty="0" smtClean="0"/>
              <a:t>&gt;</a:t>
            </a:r>
          </a:p>
          <a:p>
            <a:pPr>
              <a:buNone/>
            </a:pPr>
            <a:r>
              <a:rPr lang="de-DE" sz="2800" dirty="0" smtClean="0"/>
              <a:t>anstelle von </a:t>
            </a:r>
          </a:p>
          <a:p>
            <a:pPr>
              <a:buNone/>
            </a:pPr>
            <a:r>
              <a:rPr lang="de-DE" sz="2800" dirty="0" smtClean="0"/>
              <a:t>	</a:t>
            </a:r>
            <a:r>
              <a:rPr lang="de-DE" sz="2800" i="1" dirty="0" err="1" smtClean="0"/>
              <a:t>delegate</a:t>
            </a:r>
            <a:r>
              <a:rPr lang="de-DE" sz="2800" i="1" dirty="0" smtClean="0"/>
              <a:t> type</a:t>
            </a:r>
          </a:p>
          <a:p>
            <a:pPr marL="0" indent="14288">
              <a:buNone/>
            </a:pPr>
            <a:r>
              <a:rPr lang="de-DE" sz="2800" dirty="0" smtClean="0"/>
              <a:t>kann man den C# Compiler auffordern, </a:t>
            </a:r>
            <a:r>
              <a:rPr lang="de-DE" sz="2800" b="1" dirty="0" smtClean="0"/>
              <a:t>keinen</a:t>
            </a:r>
            <a:r>
              <a:rPr lang="de-DE" sz="2800" dirty="0" smtClean="0"/>
              <a:t> Code zu generieren sondern den Syntaxbaum als Datenstruktur zur Laufzeit zur Verfügung zu stellen.</a:t>
            </a:r>
          </a:p>
          <a:p>
            <a:pPr marL="0" indent="14288">
              <a:buNone/>
            </a:pPr>
            <a:r>
              <a:rPr lang="de-DE" sz="2800" dirty="0" smtClean="0"/>
              <a:t>Diesen kann man</a:t>
            </a:r>
          </a:p>
          <a:p>
            <a:pPr marL="0" indent="14288"/>
            <a:r>
              <a:rPr lang="de-DE" sz="2800" dirty="0" smtClean="0"/>
              <a:t> analysieren und transformieren</a:t>
            </a:r>
          </a:p>
          <a:p>
            <a:pPr marL="0" indent="14288"/>
            <a:r>
              <a:rPr lang="de-DE" sz="2800" dirty="0" smtClean="0"/>
              <a:t> zu gegebenem Zeitpunkt übersetzen lassen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85225" cy="95091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Anforderungen eines Kunden</a:t>
            </a:r>
            <a:endParaRPr lang="de-DE" dirty="0"/>
          </a:p>
        </p:txBody>
      </p:sp>
      <p:sp>
        <p:nvSpPr>
          <p:cNvPr id="11266" name="Inhaltsplatzhalter 2"/>
          <p:cNvSpPr>
            <a:spLocks noGrp="1"/>
          </p:cNvSpPr>
          <p:nvPr>
            <p:ph idx="1"/>
          </p:nvPr>
        </p:nvSpPr>
        <p:spPr>
          <a:xfrm>
            <a:off x="179388" y="1643063"/>
            <a:ext cx="8785225" cy="5214937"/>
          </a:xfrm>
        </p:spPr>
        <p:txBody>
          <a:bodyPr/>
          <a:lstStyle/>
          <a:p>
            <a:r>
              <a:rPr lang="de-DE" dirty="0" smtClean="0"/>
              <a:t>Eine CSV Datei mit Personendaten soll intern über einen WebService zur Verfügung gestellt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Rettung: Expression </a:t>
            </a:r>
            <a:r>
              <a:rPr lang="de-DE" dirty="0" err="1" smtClean="0"/>
              <a:t>Trees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5429288" cy="25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5667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2428860" y="6215082"/>
            <a:ext cx="2500330" cy="35719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71736" y="5072074"/>
            <a:ext cx="2000264" cy="28575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500298" y="3714752"/>
            <a:ext cx="1857388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43174" y="2571744"/>
            <a:ext cx="1500198" cy="35719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 Umbau dank LINQ!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986" t="26027" r="31945" b="36986"/>
          <a:stretch>
            <a:fillRect/>
          </a:stretch>
        </p:blipFill>
        <p:spPr bwMode="auto">
          <a:xfrm>
            <a:off x="285720" y="1785926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357158" y="1714488"/>
            <a:ext cx="8572560" cy="221457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Expression </a:t>
            </a:r>
            <a:r>
              <a:rPr lang="de-DE" dirty="0" err="1" smtClean="0"/>
              <a:t>Tree</a:t>
            </a:r>
            <a:r>
              <a:rPr lang="de-DE" dirty="0" smtClean="0"/>
              <a:t> im Debugger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1" t="29717" r="19232" b="5937"/>
          <a:stretch>
            <a:fillRect/>
          </a:stretch>
        </p:blipFill>
        <p:spPr bwMode="auto">
          <a:xfrm>
            <a:off x="422031" y="1571612"/>
            <a:ext cx="850768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LINQ ist im Kern eine Kombination aus</a:t>
            </a:r>
          </a:p>
          <a:p>
            <a:pPr lvl="1"/>
            <a:r>
              <a:rPr lang="de-DE" dirty="0" smtClean="0"/>
              <a:t>Neuen Schlüsselwörtern (</a:t>
            </a:r>
            <a:r>
              <a:rPr lang="de-DE" dirty="0" err="1" smtClean="0"/>
              <a:t>from</a:t>
            </a:r>
            <a:r>
              <a:rPr lang="de-DE" dirty="0" smtClean="0"/>
              <a:t>, </a:t>
            </a:r>
            <a:r>
              <a:rPr lang="de-DE" dirty="0" err="1" smtClean="0"/>
              <a:t>select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,…)</a:t>
            </a:r>
          </a:p>
          <a:p>
            <a:pPr lvl="1"/>
            <a:r>
              <a:rPr lang="de-DE" dirty="0" smtClean="0"/>
              <a:t>Lambda-</a:t>
            </a:r>
            <a:r>
              <a:rPr lang="de-DE" dirty="0" err="1" smtClean="0"/>
              <a:t>Expressions</a:t>
            </a:r>
            <a:endParaRPr lang="de-DE" dirty="0" smtClean="0"/>
          </a:p>
          <a:p>
            <a:pPr lvl="1"/>
            <a:r>
              <a:rPr lang="de-DE" u="sng" dirty="0" smtClean="0"/>
              <a:t>Expression </a:t>
            </a:r>
            <a:r>
              <a:rPr lang="de-DE" u="sng" dirty="0" err="1" smtClean="0"/>
              <a:t>Trees</a:t>
            </a:r>
            <a:endParaRPr lang="de-DE" u="sng" dirty="0" smtClean="0"/>
          </a:p>
          <a:p>
            <a:r>
              <a:rPr lang="de-DE" dirty="0" smtClean="0"/>
              <a:t>LINQ ermöglicht</a:t>
            </a:r>
          </a:p>
          <a:p>
            <a:pPr lvl="1"/>
            <a:r>
              <a:rPr lang="de-DE" dirty="0" smtClean="0"/>
              <a:t>Einheitlichen Zugriff auf unterschiedliche Datenquellen (</a:t>
            </a:r>
            <a:r>
              <a:rPr lang="de-DE" dirty="0" err="1" smtClean="0"/>
              <a:t>keywords</a:t>
            </a:r>
            <a:r>
              <a:rPr lang="de-DE" dirty="0" smtClean="0"/>
              <a:t>, </a:t>
            </a:r>
            <a:r>
              <a:rPr lang="de-DE" dirty="0" err="1" smtClean="0"/>
              <a:t>IQueryable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Syntaktische Prüfung von Abfragen durch den Compiler (zumindest teilweise)</a:t>
            </a:r>
          </a:p>
          <a:p>
            <a:pPr lvl="2"/>
            <a:r>
              <a:rPr lang="de-DE" dirty="0" smtClean="0"/>
              <a:t>falls das Datenschema durch Klassen repräsentiert 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gibt es noch?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Weitere </a:t>
            </a:r>
            <a:r>
              <a:rPr lang="de-DE" dirty="0" err="1" smtClean="0"/>
              <a:t>keywords</a:t>
            </a:r>
            <a:r>
              <a:rPr lang="de-DE" dirty="0" smtClean="0"/>
              <a:t> (order </a:t>
            </a:r>
            <a:r>
              <a:rPr lang="de-DE" dirty="0" err="1" smtClean="0"/>
              <a:t>by</a:t>
            </a:r>
            <a:r>
              <a:rPr lang="de-DE" dirty="0" smtClean="0"/>
              <a:t>, ….)</a:t>
            </a:r>
          </a:p>
          <a:p>
            <a:r>
              <a:rPr lang="de-DE" dirty="0" err="1" smtClean="0"/>
              <a:t>IQueryable</a:t>
            </a:r>
            <a:r>
              <a:rPr lang="de-DE" dirty="0" smtClean="0"/>
              <a:t>, </a:t>
            </a:r>
            <a:r>
              <a:rPr lang="de-DE" dirty="0" err="1" smtClean="0"/>
              <a:t>IQueryProvider</a:t>
            </a:r>
            <a:r>
              <a:rPr lang="de-DE" dirty="0" smtClean="0"/>
              <a:t>, ….</a:t>
            </a:r>
          </a:p>
          <a:p>
            <a:r>
              <a:rPr lang="de-DE" dirty="0" smtClean="0"/>
              <a:t>Standard Implementierungen</a:t>
            </a:r>
          </a:p>
          <a:p>
            <a:pPr lvl="1"/>
            <a:r>
              <a:rPr lang="de-DE" dirty="0" err="1" smtClean="0"/>
              <a:t>linq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endParaRPr lang="de-DE" dirty="0" smtClean="0"/>
          </a:p>
          <a:p>
            <a:pPr lvl="1"/>
            <a:r>
              <a:rPr lang="de-DE" dirty="0" err="1" smtClean="0"/>
              <a:t>linq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xml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linq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sql</a:t>
            </a:r>
            <a:r>
              <a:rPr lang="de-DE" dirty="0" smtClean="0"/>
              <a:t> (mehrere Varianten)</a:t>
            </a:r>
          </a:p>
          <a:p>
            <a:r>
              <a:rPr lang="de-DE" dirty="0" smtClean="0">
                <a:hlinkClick r:id="rId2"/>
              </a:rPr>
              <a:t>Im Web</a:t>
            </a:r>
            <a:endParaRPr lang="de-DE" dirty="0" smtClean="0"/>
          </a:p>
          <a:p>
            <a:pPr lvl="1"/>
            <a:r>
              <a:rPr lang="de-DE" dirty="0" err="1" smtClean="0"/>
              <a:t>linq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flickr</a:t>
            </a:r>
            <a:r>
              <a:rPr lang="de-DE" dirty="0" smtClean="0"/>
              <a:t>, </a:t>
            </a:r>
            <a:r>
              <a:rPr lang="de-DE" dirty="0" err="1" smtClean="0"/>
              <a:t>amazon</a:t>
            </a:r>
            <a:r>
              <a:rPr lang="de-DE" dirty="0" smtClean="0"/>
              <a:t>, </a:t>
            </a:r>
            <a:r>
              <a:rPr lang="de-DE" dirty="0" err="1" smtClean="0"/>
              <a:t>ldap</a:t>
            </a:r>
            <a:r>
              <a:rPr lang="de-DE" dirty="0" smtClean="0"/>
              <a:t>, </a:t>
            </a:r>
            <a:r>
              <a:rPr lang="de-DE" dirty="0" err="1" smtClean="0"/>
              <a:t>Nhibernate</a:t>
            </a:r>
            <a:r>
              <a:rPr lang="de-DE" dirty="0" smtClean="0"/>
              <a:t>,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Liste von LINQ Implementierungen im Web</a:t>
            </a:r>
          </a:p>
          <a:p>
            <a:pPr lvl="1"/>
            <a:r>
              <a:rPr lang="de-DE" dirty="0" smtClean="0">
                <a:hlinkClick r:id="rId2"/>
              </a:rPr>
              <a:t>http://oakleafblog.blogspot.com/2007/03/third-party-linq-providers.html</a:t>
            </a:r>
            <a:endParaRPr lang="de-DE" dirty="0" smtClean="0"/>
          </a:p>
          <a:p>
            <a:r>
              <a:rPr lang="de-DE" dirty="0" smtClean="0"/>
              <a:t>Kostenloses </a:t>
            </a:r>
            <a:r>
              <a:rPr lang="de-DE" dirty="0" err="1" smtClean="0"/>
              <a:t>eBook</a:t>
            </a:r>
            <a:r>
              <a:rPr lang="de-DE" dirty="0" smtClean="0"/>
              <a:t> von MS Press</a:t>
            </a:r>
          </a:p>
          <a:p>
            <a:pPr lvl="1"/>
            <a:r>
              <a:rPr lang="de-DE" smtClean="0">
                <a:hlinkClick r:id="rId3"/>
              </a:rPr>
              <a:t>http://www.learnmsnet.com/post/Free-E-Book-from-Microsoft-Press-Introducing-Microsoft-LINQ.aspx</a:t>
            </a:r>
            <a:endParaRPr lang="de-DE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Lösung</a:t>
            </a:r>
            <a:endParaRPr lang="de-DE" dirty="0"/>
          </a:p>
        </p:txBody>
      </p:sp>
      <p:pic>
        <p:nvPicPr>
          <p:cNvPr id="4" name="Grafik 3" descr="ClassDiagr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5558464" cy="4572032"/>
          </a:xfrm>
          <a:prstGeom prst="rect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132" t="10520" r="69602" b="80258"/>
          <a:stretch>
            <a:fillRect/>
          </a:stretch>
        </p:blipFill>
        <p:spPr bwMode="auto">
          <a:xfrm>
            <a:off x="4286248" y="1969477"/>
            <a:ext cx="4516469" cy="18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Lösung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48" t="16825" r="33493" b="34246"/>
          <a:stretch>
            <a:fillRect/>
          </a:stretch>
        </p:blipFill>
        <p:spPr bwMode="auto">
          <a:xfrm>
            <a:off x="214281" y="1857364"/>
            <a:ext cx="647615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Betriebsrat meldet sich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dürfen nur fest angestellte Mitarbeiter veröffentlicht werden!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Filter</a:t>
            </a:r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049" t="30985" r="55556" b="39508"/>
          <a:stretch>
            <a:fillRect/>
          </a:stretch>
        </p:blipFill>
        <p:spPr bwMode="auto">
          <a:xfrm>
            <a:off x="285720" y="1857364"/>
            <a:ext cx="6115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Betriebsrat meldet sich erneut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darf zwar das Alter, nicht aber das genaue Geburtsdatum veröffentlicht werden!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Projektion</a:t>
            </a:r>
            <a:endParaRPr lang="de-DE" dirty="0"/>
          </a:p>
        </p:txBody>
      </p:sp>
      <p:pic>
        <p:nvPicPr>
          <p:cNvPr id="4" name="Inhaltsplatzhalter 3" descr="ClassDiagram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785926"/>
            <a:ext cx="4190878" cy="328614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8080" t="29001" r="55823" b="36499"/>
          <a:stretch>
            <a:fillRect/>
          </a:stretch>
        </p:blipFill>
        <p:spPr bwMode="auto">
          <a:xfrm>
            <a:off x="4429124" y="1857364"/>
            <a:ext cx="4714876" cy="469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Kunde ist zufrieden…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 und möchte weitere 100 CSV Dateien über WebServices zur Verfügung stellen,</a:t>
            </a:r>
          </a:p>
          <a:p>
            <a:r>
              <a:rPr lang="de-DE" dirty="0" smtClean="0"/>
              <a:t>wobei meist sowohl Filter als auch Projektionen zum Einsatz kommen.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Aber bitte ohne </a:t>
            </a:r>
            <a:r>
              <a:rPr lang="de-DE" dirty="0" err="1" smtClean="0"/>
              <a:t>Copy&amp;Paste</a:t>
            </a:r>
            <a:r>
              <a:rPr lang="de-DE" dirty="0" smtClean="0"/>
              <a:t>-Programmierung!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nnToCode.Ne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BonnToCode.Net</Template>
  <TotalTime>0</TotalTime>
  <Words>357</Words>
  <Application>Microsoft Office PowerPoint</Application>
  <PresentationFormat>Bildschirmpräsentation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BonnToCode.Net</vt:lpstr>
      <vt:lpstr>Motivating LINQ</vt:lpstr>
      <vt:lpstr>Anforderungen eines Kunden</vt:lpstr>
      <vt:lpstr>Einfache Lösung</vt:lpstr>
      <vt:lpstr>Einfache Lösung</vt:lpstr>
      <vt:lpstr>Der Betriebsrat meldet sich</vt:lpstr>
      <vt:lpstr>Einfacher Filter</vt:lpstr>
      <vt:lpstr>Der Betriebsrat meldet sich erneut</vt:lpstr>
      <vt:lpstr>Projektion</vt:lpstr>
      <vt:lpstr>Der Kunde ist zufrieden…</vt:lpstr>
      <vt:lpstr>Refactoring</vt:lpstr>
      <vt:lpstr>Refactored Web Service</vt:lpstr>
      <vt:lpstr>Refactored Web Service</vt:lpstr>
      <vt:lpstr>Refactored Web Service</vt:lpstr>
      <vt:lpstr>Using the new LINQ keywords</vt:lpstr>
      <vt:lpstr>LINQ-Essenz die Erste</vt:lpstr>
      <vt:lpstr>Alles umsonst !?</vt:lpstr>
      <vt:lpstr>CSV Service des Kunden</vt:lpstr>
      <vt:lpstr>Was wäre zu tun?</vt:lpstr>
      <vt:lpstr>LINQ-Essenz die Zweite und Entscheidende</vt:lpstr>
      <vt:lpstr>Die Rettung: Expression Trees </vt:lpstr>
      <vt:lpstr>Kein Umbau dank LINQ!</vt:lpstr>
      <vt:lpstr>Expression Tree im Debugger</vt:lpstr>
      <vt:lpstr>Zusammenfassung </vt:lpstr>
      <vt:lpstr>Was gibt es noch?</vt:lpstr>
      <vt:lpstr>Referenzen</vt:lpstr>
      <vt:lpstr>Fragen?</vt:lpstr>
    </vt:vector>
  </TitlesOfParts>
  <Company>Comma Soft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LINQ</dc:title>
  <dc:creator>LehmannSaLc</dc:creator>
  <cp:lastModifiedBy>SL</cp:lastModifiedBy>
  <cp:revision>68</cp:revision>
  <dcterms:created xsi:type="dcterms:W3CDTF">2008-08-17T20:47:46Z</dcterms:created>
  <dcterms:modified xsi:type="dcterms:W3CDTF">2008-08-26T19:35:59Z</dcterms:modified>
</cp:coreProperties>
</file>