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76" r:id="rId1"/>
  </p:sldMasterIdLst>
  <p:notesMasterIdLst>
    <p:notesMasterId r:id="rId12"/>
  </p:notesMasterIdLst>
  <p:handoutMasterIdLst>
    <p:handoutMasterId r:id="rId13"/>
  </p:handoutMasterIdLst>
  <p:sldIdLst>
    <p:sldId id="258" r:id="rId2"/>
    <p:sldId id="259" r:id="rId3"/>
    <p:sldId id="273" r:id="rId4"/>
    <p:sldId id="274" r:id="rId5"/>
    <p:sldId id="276" r:id="rId6"/>
    <p:sldId id="275" r:id="rId7"/>
    <p:sldId id="277" r:id="rId8"/>
    <p:sldId id="278" r:id="rId9"/>
    <p:sldId id="279" r:id="rId10"/>
    <p:sldId id="272" r:id="rId1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969696"/>
    <a:srgbClr val="EAEAEA"/>
    <a:srgbClr val="FFFF00"/>
    <a:srgbClr val="777777"/>
    <a:srgbClr val="FFCC00"/>
    <a:srgbClr val="292929"/>
    <a:srgbClr val="33333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201" autoAdjust="0"/>
    <p:restoredTop sz="81445" autoAdjust="0"/>
  </p:normalViewPr>
  <p:slideViewPr>
    <p:cSldViewPr>
      <p:cViewPr varScale="1">
        <p:scale>
          <a:sx n="75" d="100"/>
          <a:sy n="75" d="100"/>
        </p:scale>
        <p:origin x="-142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notesViewPr>
    <p:cSldViewPr>
      <p:cViewPr varScale="1">
        <p:scale>
          <a:sx n="98" d="100"/>
          <a:sy n="98" d="100"/>
        </p:scale>
        <p:origin x="-3648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E0EDB382-EA0A-47B8-9239-C7A0EC911895}" type="datetimeFigureOut">
              <a:rPr lang="de-DE"/>
              <a:pPr>
                <a:defRPr/>
              </a:pPr>
              <a:t>23.06.2007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F5C20ED8-F2D5-4CE5-A0EE-F69544B3BD61}" type="slidenum">
              <a:rPr lang="de-DE"/>
              <a:pPr>
                <a:defRPr/>
              </a:pPr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80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86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880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880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80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2B58F8CB-2711-420D-BE34-BEA3454E5172}" type="slidenum">
              <a:rPr lang="en-US"/>
              <a:pPr>
                <a:defRPr/>
              </a:pPr>
              <a:t>‹Nr.›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B58F8CB-2711-420D-BE34-BEA3454E5172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B58F8CB-2711-420D-BE34-BEA3454E5172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B58F8CB-2711-420D-BE34-BEA3454E5172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B58F8CB-2711-420D-BE34-BEA3454E5172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5"/>
          <p:cNvSpPr txBox="1">
            <a:spLocks noChangeArrowheads="1"/>
          </p:cNvSpPr>
          <p:nvPr/>
        </p:nvSpPr>
        <p:spPr bwMode="auto">
          <a:xfrm>
            <a:off x="7019925" y="188913"/>
            <a:ext cx="2124075" cy="360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defRPr/>
            </a:pPr>
            <a:r>
              <a:rPr lang="de-DE" sz="1400" b="1">
                <a:solidFill>
                  <a:schemeClr val="bg1"/>
                </a:solidFill>
                <a:latin typeface="Verdana" pitchFamily="34" charset="0"/>
              </a:rPr>
              <a:t>bonn-to-code.net</a:t>
            </a:r>
            <a:endParaRPr lang="en-US" sz="1400" b="1">
              <a:solidFill>
                <a:schemeClr val="bg1"/>
              </a:solidFill>
              <a:latin typeface="Verdana" pitchFamily="34" charset="0"/>
            </a:endParaRPr>
          </a:p>
        </p:txBody>
      </p:sp>
      <p:pic>
        <p:nvPicPr>
          <p:cNvPr id="5" name="Picture 9"/>
          <p:cNvPicPr>
            <a:picLocks noChangeAspect="1" noChangeArrowheads="1"/>
          </p:cNvPicPr>
          <p:nvPr/>
        </p:nvPicPr>
        <p:blipFill>
          <a:blip r:embed="rId2"/>
          <a:srcRect t="6755" r="16624" b="5673"/>
          <a:stretch>
            <a:fillRect/>
          </a:stretch>
        </p:blipFill>
        <p:spPr bwMode="auto">
          <a:xfrm>
            <a:off x="0" y="0"/>
            <a:ext cx="9144000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Rectangle 11"/>
          <p:cNvSpPr>
            <a:spLocks noChangeArrowheads="1"/>
          </p:cNvSpPr>
          <p:nvPr/>
        </p:nvSpPr>
        <p:spPr bwMode="auto">
          <a:xfrm>
            <a:off x="468313" y="2852738"/>
            <a:ext cx="8229600" cy="576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chemeClr val="tx1">
                <a:alpha val="50000"/>
              </a:schemeClr>
            </a:outerShdw>
          </a:effectLst>
        </p:spPr>
        <p:txBody>
          <a:bodyPr anchor="ctr"/>
          <a:lstStyle/>
          <a:p>
            <a:pPr algn="ctr">
              <a:defRPr/>
            </a:pPr>
            <a:endParaRPr lang="de-DE" sz="3600" b="1">
              <a:solidFill>
                <a:srgbClr val="F69200"/>
              </a:solidFill>
              <a:latin typeface="Verdana" pitchFamily="34" charset="0"/>
            </a:endParaRPr>
          </a:p>
        </p:txBody>
      </p:sp>
      <p:sp>
        <p:nvSpPr>
          <p:cNvPr id="7" name="Text Box 12"/>
          <p:cNvSpPr txBox="1">
            <a:spLocks noChangeArrowheads="1"/>
          </p:cNvSpPr>
          <p:nvPr/>
        </p:nvSpPr>
        <p:spPr bwMode="auto">
          <a:xfrm>
            <a:off x="7019925" y="188913"/>
            <a:ext cx="2124075" cy="360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defRPr/>
            </a:pPr>
            <a:r>
              <a:rPr lang="de-DE" sz="1400" b="1">
                <a:solidFill>
                  <a:schemeClr val="bg1"/>
                </a:solidFill>
                <a:latin typeface="Verdana" pitchFamily="34" charset="0"/>
              </a:rPr>
              <a:t>bonn-to-code.net</a:t>
            </a:r>
            <a:endParaRPr lang="en-US" sz="1400" b="1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8" name="Rectangle 13"/>
          <p:cNvSpPr>
            <a:spLocks noChangeArrowheads="1"/>
          </p:cNvSpPr>
          <p:nvPr/>
        </p:nvSpPr>
        <p:spPr bwMode="auto">
          <a:xfrm>
            <a:off x="0" y="549275"/>
            <a:ext cx="9144000" cy="73025"/>
          </a:xfrm>
          <a:prstGeom prst="rect">
            <a:avLst/>
          </a:prstGeom>
          <a:gradFill rotWithShape="1">
            <a:gsLst>
              <a:gs pos="0">
                <a:srgbClr val="008000">
                  <a:gamma/>
                  <a:shade val="46275"/>
                  <a:invGamma/>
                </a:srgbClr>
              </a:gs>
              <a:gs pos="100000">
                <a:srgbClr val="008000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de-DE"/>
          </a:p>
        </p:txBody>
      </p:sp>
      <p:sp>
        <p:nvSpPr>
          <p:cNvPr id="32785" name="Rectangle 17"/>
          <p:cNvSpPr>
            <a:spLocks noGrp="1" noChangeArrowheads="1"/>
          </p:cNvSpPr>
          <p:nvPr>
            <p:ph type="ctrTitle" sz="quarter"/>
          </p:nvPr>
        </p:nvSpPr>
        <p:spPr>
          <a:xfrm>
            <a:off x="179388" y="2143116"/>
            <a:ext cx="8713787" cy="1428760"/>
          </a:xfrm>
        </p:spPr>
        <p:txBody>
          <a:bodyPr anchor="b"/>
          <a:lstStyle>
            <a:lvl1pPr algn="ctr">
              <a:defRPr sz="36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2786" name="Rectangle 1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643314"/>
            <a:ext cx="6400800" cy="1500198"/>
          </a:xfrm>
        </p:spPr>
        <p:txBody>
          <a:bodyPr/>
          <a:lstStyle>
            <a:lvl1pPr marL="0" indent="0" algn="ctr">
              <a:buFont typeface="Franklin Gothic Medium" pitchFamily="34" charset="0"/>
              <a:buNone/>
              <a:defRPr/>
            </a:lvl1pPr>
          </a:lstStyle>
          <a:p>
            <a:r>
              <a:rPr lang="de-DE" smtClean="0"/>
              <a:t>Formatvorlage des Untertitelmasters durch Klicken bearbeiten</a:t>
            </a:r>
            <a:endParaRPr lang="en-US"/>
          </a:p>
        </p:txBody>
      </p:sp>
      <p:sp>
        <p:nvSpPr>
          <p:cNvPr id="9" name="Text Box 5"/>
          <p:cNvSpPr txBox="1">
            <a:spLocks noChangeArrowheads="1"/>
          </p:cNvSpPr>
          <p:nvPr userDrawn="1"/>
        </p:nvSpPr>
        <p:spPr bwMode="auto">
          <a:xfrm>
            <a:off x="7019925" y="188913"/>
            <a:ext cx="2124075" cy="360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defRPr/>
            </a:pPr>
            <a:r>
              <a:rPr lang="de-DE" sz="1400" b="1">
                <a:solidFill>
                  <a:schemeClr val="bg1"/>
                </a:solidFill>
                <a:latin typeface="Verdana" pitchFamily="34" charset="0"/>
              </a:rPr>
              <a:t>bonn-to-code.net</a:t>
            </a:r>
            <a:endParaRPr lang="en-US" sz="1400" b="1">
              <a:solidFill>
                <a:schemeClr val="bg1"/>
              </a:solidFill>
              <a:latin typeface="Verdana" pitchFamily="34" charset="0"/>
            </a:endParaRPr>
          </a:p>
        </p:txBody>
      </p:sp>
      <p:pic>
        <p:nvPicPr>
          <p:cNvPr id="10" name="Picture 9"/>
          <p:cNvPicPr>
            <a:picLocks noChangeAspect="1" noChangeArrowheads="1"/>
          </p:cNvPicPr>
          <p:nvPr userDrawn="1"/>
        </p:nvPicPr>
        <p:blipFill>
          <a:blip r:embed="rId3"/>
          <a:srcRect t="6755" r="16624" b="5673"/>
          <a:stretch>
            <a:fillRect/>
          </a:stretch>
        </p:blipFill>
        <p:spPr bwMode="auto">
          <a:xfrm>
            <a:off x="0" y="0"/>
            <a:ext cx="9144000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1" name="Text Box 12"/>
          <p:cNvSpPr txBox="1">
            <a:spLocks noChangeArrowheads="1"/>
          </p:cNvSpPr>
          <p:nvPr userDrawn="1"/>
        </p:nvSpPr>
        <p:spPr bwMode="auto">
          <a:xfrm>
            <a:off x="7019925" y="188913"/>
            <a:ext cx="2124075" cy="360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defRPr/>
            </a:pPr>
            <a:r>
              <a:rPr lang="de-DE" sz="1400" b="1">
                <a:solidFill>
                  <a:schemeClr val="bg1"/>
                </a:solidFill>
                <a:latin typeface="Verdana" pitchFamily="34" charset="0"/>
              </a:rPr>
              <a:t>bonn-to-code.net</a:t>
            </a:r>
            <a:endParaRPr lang="en-US" sz="1400" b="1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12" name="Rectangle 13"/>
          <p:cNvSpPr>
            <a:spLocks noChangeArrowheads="1"/>
          </p:cNvSpPr>
          <p:nvPr userDrawn="1"/>
        </p:nvSpPr>
        <p:spPr bwMode="auto">
          <a:xfrm>
            <a:off x="0" y="549275"/>
            <a:ext cx="9144000" cy="73025"/>
          </a:xfrm>
          <a:prstGeom prst="rect">
            <a:avLst/>
          </a:prstGeom>
          <a:gradFill rotWithShape="1">
            <a:gsLst>
              <a:gs pos="0">
                <a:srgbClr val="008000">
                  <a:gamma/>
                  <a:shade val="46275"/>
                  <a:invGamma/>
                </a:srgbClr>
              </a:gs>
              <a:gs pos="100000">
                <a:srgbClr val="008000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de-DE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388" y="692150"/>
            <a:ext cx="8785225" cy="950900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388" y="1643050"/>
            <a:ext cx="8785225" cy="5214950"/>
          </a:xfrm>
        </p:spPr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Rectangle 20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735669-46D8-470F-8CBD-A0C1EC590AFC}" type="slidenum">
              <a:rPr lang="en-US" smtClean="0"/>
              <a:pPr>
                <a:defRPr/>
              </a:pPr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286124"/>
            <a:ext cx="7772400" cy="719133"/>
          </a:xfrm>
        </p:spPr>
        <p:txBody>
          <a:bodyPr anchor="t"/>
          <a:lstStyle>
            <a:lvl1pPr algn="ctr">
              <a:defRPr sz="3200" b="1" cap="none" baseline="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4" name="Rectangle 20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5376B2-91D1-4864-B18F-170D9FBB30BA}" type="slidenum">
              <a:rPr lang="en-US" smtClean="0"/>
              <a:pPr>
                <a:defRPr/>
              </a:pPr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28775"/>
            <a:ext cx="4038600" cy="50403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28775"/>
            <a:ext cx="4038600" cy="50403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Rectangle 20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B494EF-68C8-4151-925C-B72820D58082}" type="slidenum">
              <a:rPr lang="en-US" smtClean="0"/>
              <a:pPr>
                <a:defRPr/>
              </a:pPr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Rectangle 20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D81ED91-2EDA-4345-9714-69E00E9A95CB}" type="slidenum">
              <a:rPr lang="en-US" smtClean="0"/>
              <a:pPr>
                <a:defRPr/>
              </a:pPr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0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7698EA-36FE-496C-B069-E9C8854D964E}" type="slidenum">
              <a:rPr lang="en-US" smtClean="0"/>
              <a:pPr>
                <a:defRPr/>
              </a:pPr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2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2"/>
          <p:cNvPicPr>
            <a:picLocks noChangeAspect="1" noChangeArrowheads="1"/>
          </p:cNvPicPr>
          <p:nvPr/>
        </p:nvPicPr>
        <p:blipFill>
          <a:blip r:embed="rId8"/>
          <a:srcRect t="6755" r="16624" b="5673"/>
          <a:stretch>
            <a:fillRect/>
          </a:stretch>
        </p:blipFill>
        <p:spPr bwMode="auto">
          <a:xfrm>
            <a:off x="0" y="0"/>
            <a:ext cx="9144000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27" name="Rectangle 17"/>
          <p:cNvSpPr>
            <a:spLocks noGrp="1" noChangeArrowheads="1"/>
          </p:cNvSpPr>
          <p:nvPr>
            <p:ph type="body" idx="1"/>
          </p:nvPr>
        </p:nvSpPr>
        <p:spPr bwMode="auto">
          <a:xfrm>
            <a:off x="179388" y="1643050"/>
            <a:ext cx="8785225" cy="5214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79388" y="692150"/>
            <a:ext cx="8785225" cy="950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chemeClr val="tx1">
                <a:alpha val="50000"/>
              </a:schemeClr>
            </a:outerShdw>
          </a:effec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Titelmasterformat durch Klicken bearbeiten</a:t>
            </a:r>
            <a:endParaRPr lang="en-US" dirty="0" smtClean="0"/>
          </a:p>
        </p:txBody>
      </p:sp>
      <p:sp>
        <p:nvSpPr>
          <p:cNvPr id="1043" name="Text Box 19"/>
          <p:cNvSpPr txBox="1">
            <a:spLocks noChangeArrowheads="1"/>
          </p:cNvSpPr>
          <p:nvPr/>
        </p:nvSpPr>
        <p:spPr bwMode="auto">
          <a:xfrm>
            <a:off x="7019925" y="188913"/>
            <a:ext cx="2124075" cy="360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defRPr/>
            </a:pPr>
            <a:r>
              <a:rPr lang="de-DE" sz="1400" b="1">
                <a:solidFill>
                  <a:schemeClr val="bg1"/>
                </a:solidFill>
                <a:latin typeface="Verdana" pitchFamily="34" charset="0"/>
              </a:rPr>
              <a:t>bonn-to-code.net</a:t>
            </a:r>
            <a:endParaRPr lang="en-US" sz="1400" b="1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0" y="549275"/>
            <a:ext cx="9144000" cy="73025"/>
          </a:xfrm>
          <a:prstGeom prst="rect">
            <a:avLst/>
          </a:prstGeom>
          <a:gradFill rotWithShape="1">
            <a:gsLst>
              <a:gs pos="0">
                <a:srgbClr val="008000">
                  <a:gamma/>
                  <a:shade val="46275"/>
                  <a:invGamma/>
                </a:srgbClr>
              </a:gs>
              <a:gs pos="100000">
                <a:srgbClr val="008000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de-DE"/>
          </a:p>
        </p:txBody>
      </p:sp>
      <p:sp>
        <p:nvSpPr>
          <p:cNvPr id="1044" name="Rectangle 2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804025" y="6237288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CE5376B2-91D1-4864-B18F-170D9FBB30BA}" type="slidenum">
              <a:rPr lang="en-US" smtClean="0"/>
              <a:pPr>
                <a:defRPr/>
              </a:pPr>
              <a:t>‹Nr.›</a:t>
            </a:fld>
            <a:endParaRPr lang="en-US"/>
          </a:p>
        </p:txBody>
      </p:sp>
      <p:pic>
        <p:nvPicPr>
          <p:cNvPr id="8" name="Picture 12"/>
          <p:cNvPicPr>
            <a:picLocks noChangeAspect="1" noChangeArrowheads="1"/>
          </p:cNvPicPr>
          <p:nvPr/>
        </p:nvPicPr>
        <p:blipFill>
          <a:blip r:embed="rId9"/>
          <a:srcRect t="6755" r="16624" b="5673"/>
          <a:stretch>
            <a:fillRect/>
          </a:stretch>
        </p:blipFill>
        <p:spPr bwMode="auto">
          <a:xfrm>
            <a:off x="0" y="0"/>
            <a:ext cx="9144000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ext Box 19"/>
          <p:cNvSpPr txBox="1">
            <a:spLocks noChangeArrowheads="1"/>
          </p:cNvSpPr>
          <p:nvPr/>
        </p:nvSpPr>
        <p:spPr bwMode="auto">
          <a:xfrm>
            <a:off x="7019925" y="188913"/>
            <a:ext cx="2124075" cy="360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defRPr/>
            </a:pPr>
            <a:r>
              <a:rPr lang="de-DE" sz="1400" b="1">
                <a:solidFill>
                  <a:schemeClr val="bg1"/>
                </a:solidFill>
                <a:latin typeface="Verdana" pitchFamily="34" charset="0"/>
              </a:rPr>
              <a:t>bonn-to-code.net</a:t>
            </a:r>
            <a:endParaRPr lang="en-US" sz="1400" b="1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10" name="Rectangle 13"/>
          <p:cNvSpPr>
            <a:spLocks noChangeArrowheads="1"/>
          </p:cNvSpPr>
          <p:nvPr/>
        </p:nvSpPr>
        <p:spPr bwMode="auto">
          <a:xfrm>
            <a:off x="0" y="549275"/>
            <a:ext cx="9144000" cy="73025"/>
          </a:xfrm>
          <a:prstGeom prst="rect">
            <a:avLst/>
          </a:prstGeom>
          <a:gradFill rotWithShape="1">
            <a:gsLst>
              <a:gs pos="0">
                <a:srgbClr val="008000">
                  <a:gamma/>
                  <a:shade val="46275"/>
                  <a:invGamma/>
                </a:srgbClr>
              </a:gs>
              <a:gs pos="100000">
                <a:srgbClr val="008000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7" r:id="rId1"/>
    <p:sldLayoutId id="2147483778" r:id="rId2"/>
    <p:sldLayoutId id="2147483779" r:id="rId3"/>
    <p:sldLayoutId id="2147483780" r:id="rId4"/>
    <p:sldLayoutId id="2147483782" r:id="rId5"/>
    <p:sldLayoutId id="2147483783" r:id="rId6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F69200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F69200"/>
          </a:solidFill>
          <a:latin typeface="Verdana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F69200"/>
          </a:solidFill>
          <a:latin typeface="Verdana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F69200"/>
          </a:solidFill>
          <a:latin typeface="Verdana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F69200"/>
          </a:solidFill>
          <a:latin typeface="Verdana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F69200"/>
          </a:solidFill>
          <a:latin typeface="Verdana" pitchFamily="34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F69200"/>
          </a:solidFill>
          <a:latin typeface="Verdana" pitchFamily="34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F69200"/>
          </a:solidFill>
          <a:latin typeface="Verdana" pitchFamily="34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F69200"/>
          </a:solidFill>
          <a:latin typeface="Verdana" pitchFamily="34" charset="0"/>
        </a:defRPr>
      </a:lvl9pPr>
    </p:titleStyle>
    <p:bodyStyle>
      <a:lvl1pPr marL="363538" indent="-363538" algn="l" rtl="0" eaLnBrk="1" fontAlgn="base" hangingPunct="1">
        <a:spcBef>
          <a:spcPct val="20000"/>
        </a:spcBef>
        <a:spcAft>
          <a:spcPct val="0"/>
        </a:spcAft>
        <a:buClr>
          <a:srgbClr val="F69200"/>
        </a:buClr>
        <a:buFont typeface="Wingdings" pitchFamily="2" charset="2"/>
        <a:buChar char="§"/>
        <a:defRPr sz="3200">
          <a:solidFill>
            <a:srgbClr val="000000"/>
          </a:solidFill>
          <a:latin typeface="+mn-lt"/>
          <a:ea typeface="+mn-ea"/>
          <a:cs typeface="+mn-cs"/>
        </a:defRPr>
      </a:lvl1pPr>
      <a:lvl2pPr marL="892175" indent="-349250" algn="l" rtl="0" eaLnBrk="1" fontAlgn="base" hangingPunct="1">
        <a:spcBef>
          <a:spcPct val="20000"/>
        </a:spcBef>
        <a:spcAft>
          <a:spcPct val="0"/>
        </a:spcAft>
        <a:buClr>
          <a:srgbClr val="F69200"/>
        </a:buClr>
        <a:buFont typeface="Wingdings" pitchFamily="2" charset="2"/>
        <a:buChar char="§"/>
        <a:defRPr sz="2800">
          <a:solidFill>
            <a:srgbClr val="000000"/>
          </a:solidFill>
          <a:latin typeface="+mn-lt"/>
        </a:defRPr>
      </a:lvl2pPr>
      <a:lvl3pPr marL="1344613" indent="-273050" algn="l" rtl="0" eaLnBrk="1" fontAlgn="base" hangingPunct="1">
        <a:spcBef>
          <a:spcPct val="20000"/>
        </a:spcBef>
        <a:spcAft>
          <a:spcPct val="0"/>
        </a:spcAft>
        <a:buClr>
          <a:srgbClr val="F69200"/>
        </a:buClr>
        <a:buFont typeface="Wingdings" pitchFamily="2" charset="2"/>
        <a:buChar char="§"/>
        <a:defRPr sz="2400">
          <a:solidFill>
            <a:srgbClr val="000000"/>
          </a:solidFill>
          <a:latin typeface="+mn-lt"/>
        </a:defRPr>
      </a:lvl3pPr>
      <a:lvl4pPr marL="1795463" indent="-271463" algn="l" rtl="0" eaLnBrk="1" fontAlgn="base" hangingPunct="1">
        <a:spcBef>
          <a:spcPct val="20000"/>
        </a:spcBef>
        <a:spcAft>
          <a:spcPct val="0"/>
        </a:spcAft>
        <a:buClr>
          <a:srgbClr val="F69200"/>
        </a:buClr>
        <a:buFont typeface="Wingdings" pitchFamily="2" charset="2"/>
        <a:buChar char="§"/>
        <a:defRPr sz="2000">
          <a:solidFill>
            <a:srgbClr val="000000"/>
          </a:solidFill>
          <a:latin typeface="+mn-lt"/>
        </a:defRPr>
      </a:lvl4pPr>
      <a:lvl5pPr marL="2236788" indent="-261938" algn="l" rtl="0" eaLnBrk="1" fontAlgn="base" hangingPunct="1">
        <a:spcBef>
          <a:spcPct val="20000"/>
        </a:spcBef>
        <a:spcAft>
          <a:spcPct val="0"/>
        </a:spcAft>
        <a:buClr>
          <a:srgbClr val="F69200"/>
        </a:buClr>
        <a:buFont typeface="Wingdings" pitchFamily="2" charset="2"/>
        <a:buChar char="§"/>
        <a:defRPr sz="2000">
          <a:solidFill>
            <a:srgbClr val="000000"/>
          </a:solidFill>
          <a:latin typeface="+mn-lt"/>
        </a:defRPr>
      </a:lvl5pPr>
      <a:lvl6pPr marL="2522538" indent="-266700" algn="l" rtl="0" eaLnBrk="1" fontAlgn="base" hangingPunct="1">
        <a:spcBef>
          <a:spcPct val="20000"/>
        </a:spcBef>
        <a:spcAft>
          <a:spcPct val="0"/>
        </a:spcAft>
        <a:buClr>
          <a:srgbClr val="F69200"/>
        </a:buClr>
        <a:buFont typeface="Franklin Gothic Medium" pitchFamily="34" charset="0"/>
        <a:buChar char="▪"/>
        <a:defRPr>
          <a:solidFill>
            <a:schemeClr val="tx1"/>
          </a:solidFill>
          <a:latin typeface="+mn-lt"/>
        </a:defRPr>
      </a:lvl6pPr>
      <a:lvl7pPr marL="2979738" indent="-266700" algn="l" rtl="0" eaLnBrk="1" fontAlgn="base" hangingPunct="1">
        <a:spcBef>
          <a:spcPct val="20000"/>
        </a:spcBef>
        <a:spcAft>
          <a:spcPct val="0"/>
        </a:spcAft>
        <a:buClr>
          <a:srgbClr val="F69200"/>
        </a:buClr>
        <a:buFont typeface="Franklin Gothic Medium" pitchFamily="34" charset="0"/>
        <a:buChar char="▪"/>
        <a:defRPr>
          <a:solidFill>
            <a:schemeClr val="tx1"/>
          </a:solidFill>
          <a:latin typeface="+mn-lt"/>
        </a:defRPr>
      </a:lvl7pPr>
      <a:lvl8pPr marL="3436938" indent="-266700" algn="l" rtl="0" eaLnBrk="1" fontAlgn="base" hangingPunct="1">
        <a:spcBef>
          <a:spcPct val="20000"/>
        </a:spcBef>
        <a:spcAft>
          <a:spcPct val="0"/>
        </a:spcAft>
        <a:buClr>
          <a:srgbClr val="F69200"/>
        </a:buClr>
        <a:buFont typeface="Franklin Gothic Medium" pitchFamily="34" charset="0"/>
        <a:buChar char="▪"/>
        <a:defRPr>
          <a:solidFill>
            <a:schemeClr val="tx1"/>
          </a:solidFill>
          <a:latin typeface="+mn-lt"/>
        </a:defRPr>
      </a:lvl8pPr>
      <a:lvl9pPr marL="3894138" indent="-266700" algn="l" rtl="0" eaLnBrk="1" fontAlgn="base" hangingPunct="1">
        <a:spcBef>
          <a:spcPct val="20000"/>
        </a:spcBef>
        <a:spcAft>
          <a:spcPct val="0"/>
        </a:spcAft>
        <a:buClr>
          <a:srgbClr val="F69200"/>
        </a:buClr>
        <a:buFont typeface="Franklin Gothic Medium" pitchFamily="34" charset="0"/>
        <a:buChar char="▪"/>
        <a:defRPr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der-albert.com/" TargetMode="External"/><Relationship Id="rId2" Type="http://schemas.openxmlformats.org/officeDocument/2006/relationships/hyperlink" Target="mailto:info@der-albert.com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jetbrains.com/" TargetMode="External"/><Relationship Id="rId2" Type="http://schemas.openxmlformats.org/officeDocument/2006/relationships/hyperlink" Target="http://www.red-gate.com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62" name="Rectangle 6"/>
          <p:cNvSpPr>
            <a:spLocks noGrp="1" noChangeArrowheads="1"/>
          </p:cNvSpPr>
          <p:nvPr>
            <p:ph type="ctrTitle" sz="quarter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de-DE" dirty="0" err="1" smtClean="0"/>
              <a:t>Profiling</a:t>
            </a:r>
            <a:r>
              <a:rPr lang="de-DE" dirty="0" smtClean="0"/>
              <a:t> unter .NET</a:t>
            </a:r>
            <a:br>
              <a:rPr lang="de-DE" dirty="0" smtClean="0"/>
            </a:br>
            <a:r>
              <a:rPr lang="de-DE" dirty="0" smtClean="0"/>
              <a:t>mit ANTS und </a:t>
            </a:r>
            <a:r>
              <a:rPr lang="de-DE" dirty="0" err="1" smtClean="0"/>
              <a:t>dotTrace</a:t>
            </a:r>
            <a:endParaRPr lang="en-US" dirty="0"/>
          </a:p>
        </p:txBody>
      </p:sp>
      <p:sp>
        <p:nvSpPr>
          <p:cNvPr id="3075" name="Rectangle 7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154113" y="3635375"/>
            <a:ext cx="6835775" cy="1457325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de-DE" dirty="0" smtClean="0">
                <a:solidFill>
                  <a:schemeClr val="tx1"/>
                </a:solidFill>
              </a:rPr>
              <a:t>19.06.2007</a:t>
            </a:r>
          </a:p>
          <a:p>
            <a:pPr eaLnBrk="1" hangingPunct="1">
              <a:buFont typeface="Wingdings" pitchFamily="2" charset="2"/>
              <a:buNone/>
            </a:pPr>
            <a:r>
              <a:rPr lang="de-DE" dirty="0" smtClean="0">
                <a:solidFill>
                  <a:schemeClr val="tx1"/>
                </a:solidFill>
              </a:rPr>
              <a:t>Albert Weinert</a:t>
            </a:r>
            <a:r>
              <a:rPr lang="de-DE" sz="1600" dirty="0" smtClean="0">
                <a:solidFill>
                  <a:schemeClr val="tx1"/>
                </a:solidFill>
              </a:rPr>
              <a:t/>
            </a:r>
            <a:br>
              <a:rPr lang="de-DE" sz="1600" dirty="0" smtClean="0">
                <a:solidFill>
                  <a:schemeClr val="tx1"/>
                </a:solidFill>
              </a:rPr>
            </a:br>
            <a:r>
              <a:rPr lang="de-DE" sz="1600" dirty="0" smtClean="0">
                <a:solidFill>
                  <a:schemeClr val="tx1"/>
                </a:solidFill>
              </a:rPr>
              <a:t>MVP </a:t>
            </a:r>
            <a:r>
              <a:rPr lang="de-DE" sz="1600" dirty="0" err="1" smtClean="0">
                <a:solidFill>
                  <a:schemeClr val="tx1"/>
                </a:solidFill>
              </a:rPr>
              <a:t>VisualDeveloper</a:t>
            </a:r>
            <a:r>
              <a:rPr lang="de-DE" sz="1600" dirty="0" smtClean="0">
                <a:solidFill>
                  <a:schemeClr val="tx1"/>
                </a:solidFill>
              </a:rPr>
              <a:t> ASP.NET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3076" name="Rectangle 8"/>
          <p:cNvSpPr>
            <a:spLocks noChangeArrowheads="1"/>
          </p:cNvSpPr>
          <p:nvPr/>
        </p:nvSpPr>
        <p:spPr bwMode="auto">
          <a:xfrm>
            <a:off x="107950" y="5951538"/>
            <a:ext cx="8893175" cy="9064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b"/>
          <a:lstStyle/>
          <a:p>
            <a:pPr algn="just" defTabSz="633413">
              <a:tabLst>
                <a:tab pos="722313" algn="l"/>
              </a:tabLst>
            </a:pPr>
            <a:r>
              <a:rPr lang="de-DE" sz="1400" i="1" dirty="0" err="1" smtClean="0">
                <a:latin typeface="Verdana" pitchFamily="34" charset="0"/>
              </a:rPr>
              <a:t>EMail</a:t>
            </a:r>
            <a:r>
              <a:rPr lang="de-DE" sz="1400" i="1" dirty="0" smtClean="0">
                <a:latin typeface="Verdana" pitchFamily="34" charset="0"/>
              </a:rPr>
              <a:t>:</a:t>
            </a:r>
            <a:r>
              <a:rPr lang="de-DE" sz="1400" b="1" dirty="0" smtClean="0">
                <a:latin typeface="Verdana" pitchFamily="34" charset="0"/>
              </a:rPr>
              <a:t>		</a:t>
            </a:r>
            <a:r>
              <a:rPr lang="de-DE" sz="1400" dirty="0" smtClean="0">
                <a:latin typeface="Verdana" pitchFamily="34" charset="0"/>
                <a:hlinkClick r:id="rId2"/>
              </a:rPr>
              <a:t>info@der-albert.com</a:t>
            </a:r>
            <a:endParaRPr lang="de-DE" sz="1400" dirty="0" smtClean="0">
              <a:latin typeface="Verdana" pitchFamily="34" charset="0"/>
            </a:endParaRPr>
          </a:p>
          <a:p>
            <a:pPr algn="just" defTabSz="633413">
              <a:tabLst>
                <a:tab pos="722313" algn="l"/>
              </a:tabLst>
            </a:pPr>
            <a:r>
              <a:rPr lang="de-DE" sz="1400" i="1" dirty="0" smtClean="0">
                <a:latin typeface="Verdana" pitchFamily="34" charset="0"/>
              </a:rPr>
              <a:t>Website:</a:t>
            </a:r>
            <a:r>
              <a:rPr lang="de-DE" sz="1400" dirty="0">
                <a:latin typeface="Verdana" pitchFamily="34" charset="0"/>
              </a:rPr>
              <a:t>	</a:t>
            </a:r>
            <a:r>
              <a:rPr lang="de-DE" sz="1400" dirty="0">
                <a:latin typeface="Verdana" pitchFamily="34" charset="0"/>
                <a:hlinkClick r:id="rId3"/>
              </a:rPr>
              <a:t>http</a:t>
            </a:r>
            <a:r>
              <a:rPr lang="de-DE" sz="1400" dirty="0" smtClean="0">
                <a:latin typeface="Verdana" pitchFamily="34" charset="0"/>
                <a:hlinkClick r:id="rId3"/>
              </a:rPr>
              <a:t>://der-albert.com</a:t>
            </a:r>
            <a:endParaRPr lang="de-DE" sz="1400" dirty="0" smtClean="0">
              <a:latin typeface="Verdan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Links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/>
          <a:lstStyle/>
          <a:p>
            <a:r>
              <a:rPr lang="de-DE" sz="2000" dirty="0" smtClean="0">
                <a:hlinkClick r:id="rId2"/>
              </a:rPr>
              <a:t>http</a:t>
            </a:r>
            <a:r>
              <a:rPr lang="de-DE" sz="2000" smtClean="0">
                <a:hlinkClick r:id="rId2"/>
              </a:rPr>
              <a:t>://www.red-gate.com</a:t>
            </a:r>
            <a:endParaRPr lang="de-DE" sz="2000" dirty="0" smtClean="0"/>
          </a:p>
          <a:p>
            <a:r>
              <a:rPr lang="de-DE" sz="2000" dirty="0" smtClean="0">
                <a:hlinkClick r:id="rId3"/>
              </a:rPr>
              <a:t>http://www.jetbrains.com</a:t>
            </a:r>
            <a:endParaRPr lang="de-DE" sz="2000" dirty="0" smtClean="0"/>
          </a:p>
          <a:p>
            <a:endParaRPr lang="de-DE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Agenda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/>
          <a:lstStyle/>
          <a:p>
            <a:r>
              <a:rPr lang="de-DE" dirty="0" smtClean="0"/>
              <a:t>Warum </a:t>
            </a:r>
            <a:r>
              <a:rPr lang="de-DE" dirty="0" err="1" smtClean="0"/>
              <a:t>Profiling</a:t>
            </a:r>
            <a:r>
              <a:rPr lang="de-DE" dirty="0" smtClean="0"/>
              <a:t>?</a:t>
            </a:r>
          </a:p>
          <a:p>
            <a:r>
              <a:rPr lang="de-DE" dirty="0" smtClean="0"/>
              <a:t>Fehler beim Messen?</a:t>
            </a:r>
          </a:p>
          <a:p>
            <a:r>
              <a:rPr lang="de-DE" dirty="0" smtClean="0"/>
              <a:t>Einfaches </a:t>
            </a:r>
            <a:r>
              <a:rPr lang="de-DE" dirty="0" err="1" smtClean="0"/>
              <a:t>Profiling</a:t>
            </a:r>
            <a:endParaRPr lang="de-DE" dirty="0" smtClean="0"/>
          </a:p>
          <a:p>
            <a:r>
              <a:rPr lang="de-DE" dirty="0" smtClean="0"/>
              <a:t>ANTS &amp; </a:t>
            </a:r>
            <a:r>
              <a:rPr lang="de-DE" dirty="0" err="1" smtClean="0"/>
              <a:t>dotTrace</a:t>
            </a:r>
            <a:endParaRPr lang="de-DE" dirty="0" smtClean="0"/>
          </a:p>
          <a:p>
            <a:endParaRPr lang="de-DE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Warum </a:t>
            </a:r>
            <a:r>
              <a:rPr lang="de-DE" dirty="0" err="1" smtClean="0"/>
              <a:t>Profiling</a:t>
            </a:r>
            <a:r>
              <a:rPr lang="de-DE" dirty="0" smtClean="0"/>
              <a:t>?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/>
          <a:lstStyle/>
          <a:p>
            <a:r>
              <a:rPr lang="de-DE" dirty="0" smtClean="0"/>
              <a:t>Messen der </a:t>
            </a:r>
            <a:r>
              <a:rPr lang="de-DE" dirty="0" err="1" smtClean="0"/>
              <a:t>Perfomance</a:t>
            </a:r>
            <a:endParaRPr lang="de-DE" dirty="0" smtClean="0"/>
          </a:p>
          <a:p>
            <a:r>
              <a:rPr lang="de-DE" dirty="0" smtClean="0"/>
              <a:t>Ausführungszeiten</a:t>
            </a:r>
          </a:p>
          <a:p>
            <a:r>
              <a:rPr lang="de-DE" dirty="0" smtClean="0"/>
              <a:t>Speicherverbrauch</a:t>
            </a:r>
            <a:endParaRPr lang="de-DE" dirty="0"/>
          </a:p>
          <a:p>
            <a:r>
              <a:rPr lang="de-DE" dirty="0" smtClean="0"/>
              <a:t>Verschleierung des CPU Verbrauchs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Verschleierung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/>
          <a:lstStyle/>
          <a:p>
            <a:r>
              <a:rPr lang="de-DE" dirty="0" smtClean="0"/>
              <a:t>In C konnte man noch „sehen“ was langsam war.</a:t>
            </a:r>
          </a:p>
          <a:p>
            <a:r>
              <a:rPr lang="de-DE" dirty="0" smtClean="0"/>
              <a:t>Anweisung CPU Verhältnis in C ersichtlich</a:t>
            </a:r>
            <a:br>
              <a:rPr lang="de-DE" dirty="0" smtClean="0"/>
            </a:br>
            <a:endParaRPr lang="de-DE" dirty="0" smtClean="0"/>
          </a:p>
          <a:p>
            <a:r>
              <a:rPr lang="de-DE" dirty="0" smtClean="0"/>
              <a:t>Es ist in C#, VB, Java, C++ etc. nicht mehr unbedingt zu sehen was langsam ist.</a:t>
            </a:r>
          </a:p>
          <a:p>
            <a:r>
              <a:rPr lang="de-DE" dirty="0" smtClean="0"/>
              <a:t>Überladen von Operatoren</a:t>
            </a:r>
          </a:p>
          <a:p>
            <a:r>
              <a:rPr lang="de-DE" dirty="0" smtClean="0"/>
              <a:t>Getter/Setter Properties</a:t>
            </a:r>
          </a:p>
          <a:p>
            <a:r>
              <a:rPr lang="de-DE" dirty="0" err="1" smtClean="0"/>
              <a:t>Konstruktoren</a:t>
            </a:r>
            <a:endParaRPr lang="de-DE" dirty="0" smtClean="0"/>
          </a:p>
          <a:p>
            <a:endParaRPr lang="de-DE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Einfaches </a:t>
            </a:r>
            <a:r>
              <a:rPr lang="de-DE" dirty="0" err="1" smtClean="0"/>
              <a:t>Profiling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/>
          <a:lstStyle/>
          <a:p>
            <a:r>
              <a:rPr lang="de-DE" dirty="0" smtClean="0"/>
              <a:t>„Manuelles Messen“</a:t>
            </a:r>
          </a:p>
        </p:txBody>
      </p:sp>
      <p:sp>
        <p:nvSpPr>
          <p:cNvPr id="4" name="Textfeld 3"/>
          <p:cNvSpPr txBox="1"/>
          <p:nvPr/>
        </p:nvSpPr>
        <p:spPr>
          <a:xfrm>
            <a:off x="2428860" y="2333685"/>
            <a:ext cx="5715008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err="1" smtClean="0"/>
              <a:t>static</a:t>
            </a:r>
            <a:r>
              <a:rPr lang="de-DE" dirty="0" smtClean="0"/>
              <a:t> </a:t>
            </a:r>
            <a:r>
              <a:rPr lang="de-DE" dirty="0" err="1" smtClean="0"/>
              <a:t>void</a:t>
            </a:r>
            <a:r>
              <a:rPr lang="de-DE" dirty="0" smtClean="0"/>
              <a:t> Main(</a:t>
            </a:r>
            <a:r>
              <a:rPr lang="de-DE" dirty="0" err="1" smtClean="0"/>
              <a:t>string</a:t>
            </a:r>
            <a:r>
              <a:rPr lang="de-DE" dirty="0" smtClean="0"/>
              <a:t>[] </a:t>
            </a:r>
            <a:r>
              <a:rPr lang="de-DE" dirty="0" err="1" smtClean="0"/>
              <a:t>args</a:t>
            </a:r>
            <a:r>
              <a:rPr lang="de-DE" dirty="0" smtClean="0"/>
              <a:t>)</a:t>
            </a:r>
          </a:p>
          <a:p>
            <a:r>
              <a:rPr lang="de-DE" dirty="0" smtClean="0"/>
              <a:t> {</a:t>
            </a:r>
          </a:p>
          <a:p>
            <a:r>
              <a:rPr lang="de-DE" dirty="0" smtClean="0"/>
              <a:t>            </a:t>
            </a:r>
            <a:r>
              <a:rPr lang="de-DE" dirty="0" err="1" smtClean="0"/>
              <a:t>StringCounting</a:t>
            </a:r>
            <a:r>
              <a:rPr lang="de-DE" dirty="0" smtClean="0"/>
              <a:t> </a:t>
            </a:r>
            <a:r>
              <a:rPr lang="de-DE" dirty="0" err="1" smtClean="0"/>
              <a:t>sc</a:t>
            </a:r>
            <a:r>
              <a:rPr lang="de-DE" dirty="0" smtClean="0"/>
              <a:t> = </a:t>
            </a:r>
            <a:r>
              <a:rPr lang="de-DE" dirty="0" err="1" smtClean="0"/>
              <a:t>new</a:t>
            </a:r>
            <a:r>
              <a:rPr lang="de-DE" dirty="0" smtClean="0"/>
              <a:t> </a:t>
            </a:r>
            <a:r>
              <a:rPr lang="de-DE" dirty="0" err="1" smtClean="0"/>
              <a:t>StringCounting</a:t>
            </a:r>
            <a:r>
              <a:rPr lang="de-DE" dirty="0" smtClean="0"/>
              <a:t>();</a:t>
            </a:r>
          </a:p>
          <a:p>
            <a:endParaRPr lang="de-DE" dirty="0" smtClean="0"/>
          </a:p>
          <a:p>
            <a:r>
              <a:rPr lang="de-DE" b="1" dirty="0" smtClean="0"/>
              <a:t>            </a:t>
            </a:r>
            <a:r>
              <a:rPr lang="de-DE" b="1" dirty="0" err="1" smtClean="0"/>
              <a:t>DateTime</a:t>
            </a:r>
            <a:r>
              <a:rPr lang="de-DE" b="1" dirty="0" smtClean="0"/>
              <a:t> </a:t>
            </a:r>
            <a:r>
              <a:rPr lang="de-DE" b="1" dirty="0" err="1" smtClean="0"/>
              <a:t>start</a:t>
            </a:r>
            <a:r>
              <a:rPr lang="de-DE" b="1" dirty="0" smtClean="0"/>
              <a:t> = </a:t>
            </a:r>
            <a:r>
              <a:rPr lang="de-DE" b="1" dirty="0" err="1" smtClean="0"/>
              <a:t>DateTime.Now</a:t>
            </a:r>
            <a:r>
              <a:rPr lang="de-DE" b="1" dirty="0" smtClean="0"/>
              <a:t>;</a:t>
            </a:r>
          </a:p>
          <a:p>
            <a:r>
              <a:rPr lang="de-DE" dirty="0" smtClean="0"/>
              <a:t>            </a:t>
            </a:r>
            <a:r>
              <a:rPr lang="de-DE" dirty="0" err="1" smtClean="0"/>
              <a:t>string</a:t>
            </a:r>
            <a:r>
              <a:rPr lang="de-DE" dirty="0" smtClean="0"/>
              <a:t> </a:t>
            </a:r>
            <a:r>
              <a:rPr lang="de-DE" dirty="0" err="1" smtClean="0"/>
              <a:t>inhalt</a:t>
            </a:r>
            <a:r>
              <a:rPr lang="de-DE" dirty="0" smtClean="0"/>
              <a:t> = "</a:t>
            </a:r>
            <a:r>
              <a:rPr lang="de-DE" dirty="0" err="1" smtClean="0"/>
              <a:t>nactagddtes</a:t>
            </a:r>
            <a:r>
              <a:rPr lang="de-DE" dirty="0" smtClean="0"/>
              <a:t>. </a:t>
            </a:r>
            <a:r>
              <a:rPr lang="de-DE" dirty="0" err="1" smtClean="0"/>
              <a:t>gfaaadhdz</a:t>
            </a:r>
            <a:r>
              <a:rPr lang="de-DE" dirty="0" smtClean="0"/>
              <a:t>";</a:t>
            </a:r>
          </a:p>
          <a:p>
            <a:r>
              <a:rPr lang="de-DE" dirty="0" smtClean="0"/>
              <a:t>            </a:t>
            </a:r>
            <a:r>
              <a:rPr lang="de-DE" dirty="0" err="1" smtClean="0"/>
              <a:t>char</a:t>
            </a:r>
            <a:r>
              <a:rPr lang="de-DE" dirty="0" smtClean="0"/>
              <a:t> c = 'a';</a:t>
            </a:r>
          </a:p>
          <a:p>
            <a:r>
              <a:rPr lang="de-DE" dirty="0" smtClean="0"/>
              <a:t>            </a:t>
            </a:r>
            <a:r>
              <a:rPr lang="de-DE" dirty="0" err="1" smtClean="0"/>
              <a:t>int</a:t>
            </a:r>
            <a:r>
              <a:rPr lang="de-DE" dirty="0" smtClean="0"/>
              <a:t> </a:t>
            </a:r>
            <a:r>
              <a:rPr lang="de-DE" dirty="0" err="1" smtClean="0"/>
              <a:t>count</a:t>
            </a:r>
            <a:r>
              <a:rPr lang="de-DE" dirty="0" smtClean="0"/>
              <a:t> = 0;</a:t>
            </a:r>
          </a:p>
          <a:p>
            <a:r>
              <a:rPr lang="nn-NO" dirty="0" smtClean="0"/>
              <a:t>            for (int i = 0; i &lt; 500000; i++)</a:t>
            </a:r>
          </a:p>
          <a:p>
            <a:r>
              <a:rPr lang="de-DE" dirty="0" smtClean="0"/>
              <a:t>            {</a:t>
            </a:r>
          </a:p>
          <a:p>
            <a:r>
              <a:rPr lang="de-DE" dirty="0" smtClean="0"/>
              <a:t>                </a:t>
            </a:r>
            <a:r>
              <a:rPr lang="de-DE" dirty="0" err="1" smtClean="0"/>
              <a:t>count</a:t>
            </a:r>
            <a:r>
              <a:rPr lang="de-DE" dirty="0" smtClean="0"/>
              <a:t> = </a:t>
            </a:r>
            <a:r>
              <a:rPr lang="de-DE" dirty="0" err="1" smtClean="0"/>
              <a:t>sc.CountWithFor</a:t>
            </a:r>
            <a:r>
              <a:rPr lang="de-DE" dirty="0" smtClean="0"/>
              <a:t>(</a:t>
            </a:r>
            <a:r>
              <a:rPr lang="de-DE" dirty="0" err="1" smtClean="0"/>
              <a:t>inhalt</a:t>
            </a:r>
            <a:r>
              <a:rPr lang="de-DE" dirty="0" smtClean="0"/>
              <a:t>, c);</a:t>
            </a:r>
          </a:p>
          <a:p>
            <a:r>
              <a:rPr lang="de-DE" dirty="0" smtClean="0"/>
              <a:t>            }</a:t>
            </a:r>
          </a:p>
          <a:p>
            <a:r>
              <a:rPr lang="de-DE" b="1" dirty="0" smtClean="0"/>
              <a:t>            </a:t>
            </a:r>
            <a:r>
              <a:rPr lang="de-DE" b="1" dirty="0" err="1" smtClean="0"/>
              <a:t>DateTime</a:t>
            </a:r>
            <a:r>
              <a:rPr lang="de-DE" b="1" dirty="0" smtClean="0"/>
              <a:t> </a:t>
            </a:r>
            <a:r>
              <a:rPr lang="de-DE" b="1" dirty="0" err="1" smtClean="0"/>
              <a:t>second</a:t>
            </a:r>
            <a:r>
              <a:rPr lang="de-DE" b="1" dirty="0" smtClean="0"/>
              <a:t> = </a:t>
            </a:r>
            <a:r>
              <a:rPr lang="de-DE" b="1" dirty="0" err="1" smtClean="0"/>
              <a:t>DateTime.Now</a:t>
            </a:r>
            <a:r>
              <a:rPr lang="de-DE" dirty="0" smtClean="0"/>
              <a:t>;</a:t>
            </a:r>
          </a:p>
          <a:p>
            <a:r>
              <a:rPr lang="de-DE" dirty="0" smtClean="0"/>
              <a:t>            </a:t>
            </a:r>
            <a:r>
              <a:rPr lang="de-DE" b="1" dirty="0" err="1" smtClean="0"/>
              <a:t>Console.Out.WriteLine</a:t>
            </a:r>
            <a:r>
              <a:rPr lang="de-DE" b="1" dirty="0" smtClean="0"/>
              <a:t>(</a:t>
            </a:r>
            <a:r>
              <a:rPr lang="de-DE" b="1" dirty="0" err="1" smtClean="0"/>
              <a:t>second</a:t>
            </a:r>
            <a:r>
              <a:rPr lang="de-DE" b="1" dirty="0" smtClean="0"/>
              <a:t> - </a:t>
            </a:r>
            <a:r>
              <a:rPr lang="de-DE" b="1" dirty="0" err="1" smtClean="0"/>
              <a:t>start</a:t>
            </a:r>
            <a:r>
              <a:rPr lang="de-DE" b="1" dirty="0" smtClean="0"/>
              <a:t>);</a:t>
            </a:r>
          </a:p>
          <a:p>
            <a:r>
              <a:rPr lang="de-DE" dirty="0" smtClean="0"/>
              <a:t>            </a:t>
            </a:r>
            <a:r>
              <a:rPr lang="de-DE" dirty="0" err="1" smtClean="0"/>
              <a:t>Console.Out.WriteLine</a:t>
            </a:r>
            <a:r>
              <a:rPr lang="de-DE" dirty="0" smtClean="0"/>
              <a:t>(</a:t>
            </a:r>
            <a:r>
              <a:rPr lang="de-DE" dirty="0" err="1" smtClean="0"/>
              <a:t>count</a:t>
            </a:r>
            <a:r>
              <a:rPr lang="de-DE" dirty="0" smtClean="0"/>
              <a:t>);</a:t>
            </a:r>
          </a:p>
          <a:p>
            <a:r>
              <a:rPr lang="de-DE" dirty="0" smtClean="0"/>
              <a:t>}</a:t>
            </a:r>
            <a:endParaRPr lang="de-DE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Im Klaren sein was gemessen wird!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/>
          <a:lstStyle/>
          <a:p>
            <a:r>
              <a:rPr lang="de-DE" dirty="0" smtClean="0"/>
              <a:t>Man kann Fehler machen beim Messen</a:t>
            </a:r>
          </a:p>
          <a:p>
            <a:r>
              <a:rPr lang="de-DE" dirty="0" smtClean="0"/>
              <a:t>Falsche Annahmen über das Problem.</a:t>
            </a:r>
          </a:p>
          <a:p>
            <a:r>
              <a:rPr lang="de-DE" dirty="0" smtClean="0"/>
              <a:t>Falscher Testfall.</a:t>
            </a:r>
          </a:p>
          <a:p>
            <a:r>
              <a:rPr lang="de-DE" dirty="0" smtClean="0"/>
              <a:t>Verfälschung durch</a:t>
            </a:r>
          </a:p>
          <a:p>
            <a:pPr lvl="1"/>
            <a:r>
              <a:rPr lang="de-DE" dirty="0" smtClean="0"/>
              <a:t>Setup oder </a:t>
            </a:r>
            <a:r>
              <a:rPr lang="de-DE" dirty="0" err="1" smtClean="0"/>
              <a:t>Cleanup</a:t>
            </a:r>
            <a:r>
              <a:rPr lang="de-DE" dirty="0" smtClean="0"/>
              <a:t>.</a:t>
            </a:r>
          </a:p>
          <a:p>
            <a:pPr lvl="1"/>
            <a:r>
              <a:rPr lang="de-DE" dirty="0" smtClean="0"/>
              <a:t>Testdaten-Generierung.</a:t>
            </a:r>
          </a:p>
          <a:p>
            <a:pPr lvl="1"/>
            <a:r>
              <a:rPr lang="de-DE" dirty="0" err="1" smtClean="0"/>
              <a:t>Profiling</a:t>
            </a:r>
            <a:endParaRPr lang="de-DE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ANTS &amp; </a:t>
            </a:r>
            <a:r>
              <a:rPr lang="de-DE" dirty="0" err="1" smtClean="0"/>
              <a:t>dotTrace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 smtClean="0"/>
              <a:t>Perfomance</a:t>
            </a:r>
            <a:endParaRPr lang="de-DE" dirty="0" smtClean="0"/>
          </a:p>
          <a:p>
            <a:r>
              <a:rPr lang="de-DE" dirty="0" smtClean="0"/>
              <a:t>Memory</a:t>
            </a:r>
          </a:p>
          <a:p>
            <a:r>
              <a:rPr lang="de-DE" dirty="0" smtClean="0"/>
              <a:t>ASP.NET</a:t>
            </a:r>
          </a:p>
          <a:p>
            <a:r>
              <a:rPr lang="de-DE" dirty="0" smtClean="0"/>
              <a:t>.NET</a:t>
            </a:r>
          </a:p>
          <a:p>
            <a:r>
              <a:rPr lang="de-DE" dirty="0" smtClean="0"/>
              <a:t>Windows Service</a:t>
            </a:r>
          </a:p>
          <a:p>
            <a:r>
              <a:rPr lang="de-DE" dirty="0" smtClean="0"/>
              <a:t>Snapshot-Verfahren</a:t>
            </a:r>
          </a:p>
          <a:p>
            <a:endParaRPr lang="de-DE" dirty="0" smtClean="0"/>
          </a:p>
          <a:p>
            <a:endParaRPr lang="de-DE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ANTS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79388" y="1643050"/>
            <a:ext cx="8536015" cy="4786346"/>
          </a:xfrm>
        </p:spPr>
        <p:txBody>
          <a:bodyPr/>
          <a:lstStyle/>
          <a:p>
            <a:r>
              <a:rPr lang="de-DE" dirty="0" smtClean="0"/>
              <a:t>Vorteile</a:t>
            </a:r>
          </a:p>
          <a:p>
            <a:pPr lvl="1"/>
            <a:r>
              <a:rPr lang="de-DE" dirty="0" smtClean="0"/>
              <a:t>Zeilenweise auflisten</a:t>
            </a:r>
          </a:p>
          <a:p>
            <a:pPr lvl="1"/>
            <a:r>
              <a:rPr lang="de-DE" dirty="0" smtClean="0"/>
              <a:t>Visual Studio Integration</a:t>
            </a:r>
          </a:p>
          <a:p>
            <a:pPr lvl="1"/>
            <a:r>
              <a:rPr lang="de-DE" dirty="0" smtClean="0"/>
              <a:t>Preis</a:t>
            </a:r>
          </a:p>
          <a:p>
            <a:pPr lvl="1"/>
            <a:endParaRPr lang="de-DE" dirty="0" smtClean="0"/>
          </a:p>
          <a:p>
            <a:r>
              <a:rPr lang="de-DE" dirty="0" smtClean="0"/>
              <a:t>Nachteile</a:t>
            </a:r>
          </a:p>
          <a:p>
            <a:pPr lvl="1"/>
            <a:r>
              <a:rPr lang="de-DE" dirty="0" smtClean="0"/>
              <a:t>Langsamer</a:t>
            </a:r>
          </a:p>
          <a:p>
            <a:pPr lvl="1"/>
            <a:r>
              <a:rPr lang="de-DE" dirty="0" smtClean="0"/>
              <a:t>Teilweise unübersichtlich</a:t>
            </a:r>
          </a:p>
          <a:p>
            <a:pPr lvl="1"/>
            <a:r>
              <a:rPr lang="de-DE" dirty="0" smtClean="0"/>
              <a:t>Nur Online Hilfe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dotTrace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79388" y="1643050"/>
            <a:ext cx="8536015" cy="4786346"/>
          </a:xfrm>
        </p:spPr>
        <p:txBody>
          <a:bodyPr/>
          <a:lstStyle/>
          <a:p>
            <a:r>
              <a:rPr lang="de-DE" dirty="0" smtClean="0"/>
              <a:t>Vorteile</a:t>
            </a:r>
          </a:p>
          <a:p>
            <a:pPr lvl="1"/>
            <a:r>
              <a:rPr lang="de-DE" dirty="0" smtClean="0"/>
              <a:t>Schneller</a:t>
            </a:r>
          </a:p>
          <a:p>
            <a:pPr lvl="1"/>
            <a:r>
              <a:rPr lang="de-DE" dirty="0" smtClean="0"/>
              <a:t>Übersichtlicher</a:t>
            </a:r>
          </a:p>
          <a:p>
            <a:pPr lvl="1"/>
            <a:r>
              <a:rPr lang="de-DE" dirty="0" smtClean="0"/>
              <a:t>Delta-</a:t>
            </a:r>
            <a:r>
              <a:rPr lang="de-DE" dirty="0" err="1" smtClean="0"/>
              <a:t>Perfomance</a:t>
            </a:r>
            <a:r>
              <a:rPr lang="de-DE" dirty="0" smtClean="0"/>
              <a:t> Erfassung und Vergleich</a:t>
            </a:r>
          </a:p>
          <a:p>
            <a:pPr lvl="1"/>
            <a:endParaRPr lang="de-DE" dirty="0" smtClean="0"/>
          </a:p>
          <a:p>
            <a:r>
              <a:rPr lang="de-DE" dirty="0" smtClean="0"/>
              <a:t>Nachteile</a:t>
            </a:r>
          </a:p>
          <a:p>
            <a:pPr lvl="1"/>
            <a:r>
              <a:rPr lang="de-DE" dirty="0" smtClean="0"/>
              <a:t>Keine </a:t>
            </a:r>
            <a:r>
              <a:rPr lang="de-DE" dirty="0" smtClean="0"/>
              <a:t>zeilenweise </a:t>
            </a:r>
            <a:r>
              <a:rPr lang="de-DE" dirty="0" smtClean="0"/>
              <a:t>Auflistung</a:t>
            </a:r>
          </a:p>
          <a:p>
            <a:pPr lvl="1"/>
            <a:r>
              <a:rPr lang="de-DE" dirty="0" smtClean="0"/>
              <a:t>Preis</a:t>
            </a:r>
          </a:p>
          <a:p>
            <a:pPr lvl="1"/>
            <a:r>
              <a:rPr lang="de-DE" dirty="0" smtClean="0"/>
              <a:t>Angebliche Visual Studio Integration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onnToCode.Net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00FF"/>
      </a:hlink>
      <a:folHlink>
        <a:srgbClr val="0000FF"/>
      </a:folHlink>
    </a:clrScheme>
    <a:fontScheme name="Default Design">
      <a:majorFont>
        <a:latin typeface="Verdan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FF"/>
        </a:hlink>
        <a:folHlink>
          <a:srgbClr val="0000F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BonnToCode.Net</Template>
  <TotalTime>0</TotalTime>
  <Words>226</Words>
  <Application>Microsoft Office PowerPoint</Application>
  <PresentationFormat>Bildschirmpräsentation (4:3)</PresentationFormat>
  <Paragraphs>82</Paragraphs>
  <Slides>10</Slides>
  <Notes>4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10</vt:i4>
      </vt:variant>
    </vt:vector>
  </HeadingPairs>
  <TitlesOfParts>
    <vt:vector size="11" baseType="lpstr">
      <vt:lpstr>BonnToCode.Net</vt:lpstr>
      <vt:lpstr>Profiling unter .NET mit ANTS und dotTrace</vt:lpstr>
      <vt:lpstr>Agenda</vt:lpstr>
      <vt:lpstr>Warum Profiling?</vt:lpstr>
      <vt:lpstr>Verschleierung</vt:lpstr>
      <vt:lpstr>Einfaches Profiling</vt:lpstr>
      <vt:lpstr>Im Klaren sein was gemessen wird!</vt:lpstr>
      <vt:lpstr>ANTS &amp; dotTrace</vt:lpstr>
      <vt:lpstr>ANTS</vt:lpstr>
      <vt:lpstr>dotTrace</vt:lpstr>
      <vt:lpstr>Links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Microsoft Silverlight</dc:title>
  <dc:creator>Albert Weinert</dc:creator>
  <cp:lastModifiedBy>Albert Weinert</cp:lastModifiedBy>
  <cp:revision>42</cp:revision>
  <dcterms:created xsi:type="dcterms:W3CDTF">2007-05-20T15:25:21Z</dcterms:created>
  <dcterms:modified xsi:type="dcterms:W3CDTF">2007-06-23T11:08:00Z</dcterms:modified>
</cp:coreProperties>
</file>

<file path=docProps/thumbnail.jpeg>
</file>