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24"/>
  </p:notesMasterIdLst>
  <p:handoutMasterIdLst>
    <p:handoutMasterId r:id="rId25"/>
  </p:handoutMasterIdLst>
  <p:sldIdLst>
    <p:sldId id="258" r:id="rId2"/>
    <p:sldId id="259" r:id="rId3"/>
    <p:sldId id="260" r:id="rId4"/>
    <p:sldId id="262" r:id="rId5"/>
    <p:sldId id="271" r:id="rId6"/>
    <p:sldId id="272" r:id="rId7"/>
    <p:sldId id="273" r:id="rId8"/>
    <p:sldId id="275" r:id="rId9"/>
    <p:sldId id="276" r:id="rId10"/>
    <p:sldId id="274" r:id="rId11"/>
    <p:sldId id="279" r:id="rId12"/>
    <p:sldId id="277" r:id="rId13"/>
    <p:sldId id="263" r:id="rId14"/>
    <p:sldId id="265" r:id="rId15"/>
    <p:sldId id="268" r:id="rId16"/>
    <p:sldId id="270" r:id="rId17"/>
    <p:sldId id="280" r:id="rId18"/>
    <p:sldId id="281" r:id="rId19"/>
    <p:sldId id="282" r:id="rId20"/>
    <p:sldId id="283" r:id="rId21"/>
    <p:sldId id="269" r:id="rId22"/>
    <p:sldId id="26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81445" autoAdjust="0"/>
  </p:normalViewPr>
  <p:slideViewPr>
    <p:cSldViewPr>
      <p:cViewPr varScale="1">
        <p:scale>
          <a:sx n="56" d="100"/>
          <a:sy n="56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AEA4BDF-ED15-473C-8AAF-A01CC9E45114}" type="datetimeFigureOut">
              <a:rPr lang="de-DE"/>
              <a:pPr>
                <a:defRPr/>
              </a:pPr>
              <a:t>22.05.2007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C7A7909-CE54-45D9-A4F1-7E3683F45B6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334503-5560-4ACF-A4D0-2F79F77AF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334503-5560-4ACF-A4D0-2F79F77AF6C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334503-5560-4ACF-A4D0-2F79F77AF6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334503-5560-4ACF-A4D0-2F79F77AF6C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334503-5560-4ACF-A4D0-2F79F77AF6C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2CEC-D38E-4991-9B9A-77076D577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9A6F8-348E-4BBF-8ACA-91DCD2362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11FAF-96CD-482A-9E6B-C70E0FCD6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BD04A-0BFD-4CD1-BA12-7BB098247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A717B-5BA2-4581-B810-31C96B353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63"/>
            <a:ext cx="87852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81AEAED-5EB4-46BC-851B-13238D1E3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8" r:id="rId2"/>
    <p:sldLayoutId id="2147483779" r:id="rId3"/>
    <p:sldLayoutId id="2147483780" r:id="rId4"/>
    <p:sldLayoutId id="2147483781" r:id="rId5"/>
    <p:sldLayoutId id="2147483782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25"/>
            <a:ext cx="8713787" cy="14287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Service-orientierte Architektur für </a:t>
            </a:r>
            <a:r>
              <a:rPr lang="de-DE" dirty="0" err="1" smtClean="0"/>
              <a:t>Winforms</a:t>
            </a:r>
            <a:r>
              <a:rPr lang="de-DE" dirty="0" smtClean="0"/>
              <a:t>-Anwendungen</a:t>
            </a:r>
            <a:endParaRPr lang="en-US" dirty="0"/>
          </a:p>
        </p:txBody>
      </p:sp>
      <p:sp>
        <p:nvSpPr>
          <p:cNvPr id="10242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22.05.2007</a:t>
            </a:r>
          </a:p>
          <a:p>
            <a:pPr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Sascha Lehmann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 err="1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	</a:t>
            </a:r>
            <a:r>
              <a:rPr lang="de-DE" sz="1400" dirty="0" smtClean="0">
                <a:latin typeface="Verdana" pitchFamily="34" charset="0"/>
              </a:rPr>
              <a:t>Sascha.Lehmann@comma-soft.com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</a:t>
            </a:r>
            <a:r>
              <a:rPr lang="de-DE" dirty="0" err="1" smtClean="0"/>
              <a:t>Dependencies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Services können andere Services nutzen</a:t>
            </a:r>
          </a:p>
          <a:p>
            <a:pPr lvl="1"/>
            <a:r>
              <a:rPr lang="de-DE" dirty="0" smtClean="0"/>
              <a:t>Vermittlung über Service Broker</a:t>
            </a:r>
          </a:p>
          <a:p>
            <a:pPr lvl="1"/>
            <a:r>
              <a:rPr lang="de-DE" dirty="0" smtClean="0"/>
              <a:t>Event </a:t>
            </a:r>
            <a:r>
              <a:rPr lang="de-DE" dirty="0" err="1" smtClean="0"/>
              <a:t>Subscriptions</a:t>
            </a:r>
            <a:endParaRPr lang="de-DE" dirty="0" smtClean="0"/>
          </a:p>
          <a:p>
            <a:pPr lvl="1"/>
            <a:r>
              <a:rPr lang="de-DE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</a:t>
            </a:r>
            <a:r>
              <a:rPr lang="de-DE" dirty="0" err="1" smtClean="0"/>
              <a:t>Dependencies</a:t>
            </a:r>
            <a:r>
              <a:rPr lang="de-DE" dirty="0" smtClean="0"/>
              <a:t> -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Bsp</a:t>
            </a:r>
            <a:r>
              <a:rPr lang="de-DE" dirty="0" smtClean="0"/>
              <a:t> </a:t>
            </a:r>
            <a:r>
              <a:rPr lang="de-DE" dirty="0" err="1" smtClean="0"/>
              <a:t>Selection</a:t>
            </a:r>
            <a:r>
              <a:rPr lang="de-DE" dirty="0" smtClean="0"/>
              <a:t> Service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lvl="1" indent="-363538"/>
            <a:r>
              <a:rPr lang="de-DE" dirty="0" smtClean="0"/>
              <a:t>Nutzt Event </a:t>
            </a:r>
            <a:r>
              <a:rPr lang="de-DE" dirty="0" err="1" smtClean="0"/>
              <a:t>IModelService.OnModelChanged</a:t>
            </a:r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endParaRPr lang="de-DE" dirty="0" smtClean="0"/>
          </a:p>
          <a:p>
            <a:pPr marL="363538" lvl="1" indent="-363538"/>
            <a:r>
              <a:rPr lang="de-DE" dirty="0" smtClean="0"/>
              <a:t>Ändert sich das Modell, so wird die Selektion gelöscht</a:t>
            </a:r>
          </a:p>
          <a:p>
            <a:pPr marL="363538" lvl="1" indent="-363538"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42910" y="2357430"/>
            <a:ext cx="622247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60000"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public</a:t>
            </a:r>
            <a:r>
              <a:rPr lang="en-GB" sz="1200" dirty="0" smtClean="0">
                <a:latin typeface="Verdana"/>
                <a:ea typeface="Times New Roman"/>
              </a:rPr>
              <a:t> </a:t>
            </a: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void</a:t>
            </a:r>
            <a:r>
              <a:rPr lang="en-GB" sz="1200" dirty="0" smtClean="0">
                <a:latin typeface="Verdana"/>
                <a:ea typeface="Times New Roman"/>
              </a:rPr>
              <a:t> </a:t>
            </a:r>
            <a:r>
              <a:rPr lang="en-GB" sz="1200" dirty="0" err="1" smtClean="0">
                <a:latin typeface="Verdana"/>
                <a:ea typeface="Times New Roman"/>
              </a:rPr>
              <a:t>IService.OnServiceAvailable</a:t>
            </a:r>
            <a:r>
              <a:rPr lang="en-GB" sz="1200" dirty="0" smtClean="0">
                <a:latin typeface="Verdana"/>
                <a:ea typeface="Times New Roman"/>
              </a:rPr>
              <a:t>(Type </a:t>
            </a:r>
            <a:r>
              <a:rPr lang="en-GB" sz="1200" dirty="0" err="1" smtClean="0">
                <a:latin typeface="Verdana"/>
                <a:ea typeface="Times New Roman"/>
              </a:rPr>
              <a:t>serviceType</a:t>
            </a:r>
            <a:r>
              <a:rPr lang="en-GB" sz="1200" dirty="0" smtClean="0">
                <a:latin typeface="Verdana"/>
                <a:ea typeface="Times New Roman"/>
              </a:rPr>
              <a:t>)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{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</a:t>
            </a: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if</a:t>
            </a:r>
            <a:r>
              <a:rPr lang="en-GB" sz="1200" dirty="0" smtClean="0">
                <a:latin typeface="Verdana"/>
                <a:ea typeface="Times New Roman"/>
              </a:rPr>
              <a:t> (</a:t>
            </a:r>
            <a:r>
              <a:rPr lang="en-GB" sz="1200" dirty="0" err="1" smtClean="0">
                <a:latin typeface="Verdana"/>
                <a:ea typeface="Times New Roman"/>
              </a:rPr>
              <a:t>serviceType.Equals</a:t>
            </a:r>
            <a:r>
              <a:rPr lang="en-GB" sz="1200" dirty="0" smtClean="0">
                <a:latin typeface="Verdana"/>
                <a:ea typeface="Times New Roman"/>
              </a:rPr>
              <a:t>(</a:t>
            </a:r>
            <a:r>
              <a:rPr lang="en-GB" sz="1200" dirty="0" err="1" smtClean="0">
                <a:solidFill>
                  <a:srgbClr val="0000FF"/>
                </a:solidFill>
                <a:latin typeface="Verdana"/>
                <a:ea typeface="Times New Roman"/>
              </a:rPr>
              <a:t>typeof</a:t>
            </a:r>
            <a:r>
              <a:rPr lang="en-GB" sz="1200" dirty="0" smtClean="0">
                <a:latin typeface="Verdana"/>
                <a:ea typeface="Times New Roman"/>
              </a:rPr>
              <a:t>(</a:t>
            </a:r>
            <a:r>
              <a:rPr lang="en-GB" sz="1200" dirty="0" err="1" smtClean="0">
                <a:latin typeface="Verdana"/>
                <a:ea typeface="Times New Roman"/>
              </a:rPr>
              <a:t>IModelService</a:t>
            </a:r>
            <a:r>
              <a:rPr lang="en-GB" sz="1200" dirty="0" smtClean="0">
                <a:latin typeface="Verdana"/>
                <a:ea typeface="Times New Roman"/>
              </a:rPr>
              <a:t>)))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{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	</a:t>
            </a:r>
            <a:r>
              <a:rPr lang="en-GB" sz="1200" dirty="0" err="1" smtClean="0">
                <a:latin typeface="Verdana"/>
                <a:ea typeface="Times New Roman"/>
              </a:rPr>
              <a:t>ServiceBroker.GetService</a:t>
            </a:r>
            <a:r>
              <a:rPr lang="en-GB" sz="1200" dirty="0" smtClean="0">
                <a:latin typeface="Verdana"/>
                <a:ea typeface="Times New Roman"/>
              </a:rPr>
              <a:t>&lt;</a:t>
            </a:r>
            <a:r>
              <a:rPr lang="en-GB" sz="1200" dirty="0" err="1" smtClean="0">
                <a:latin typeface="Verdana"/>
                <a:ea typeface="Times New Roman"/>
              </a:rPr>
              <a:t>IModelService</a:t>
            </a:r>
            <a:r>
              <a:rPr lang="en-GB" sz="1200" dirty="0" smtClean="0">
                <a:latin typeface="Verdana"/>
                <a:ea typeface="Times New Roman"/>
              </a:rPr>
              <a:t>&gt;().</a:t>
            </a:r>
            <a:r>
              <a:rPr lang="en-GB" sz="1200" dirty="0" err="1" smtClean="0">
                <a:latin typeface="Verdana"/>
                <a:ea typeface="Times New Roman"/>
              </a:rPr>
              <a:t>OnModelChanged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		+= </a:t>
            </a: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new</a:t>
            </a:r>
            <a:r>
              <a:rPr lang="en-GB" sz="1200" dirty="0" smtClean="0">
                <a:latin typeface="Verdana"/>
                <a:ea typeface="Times New Roman"/>
              </a:rPr>
              <a:t> </a:t>
            </a:r>
            <a:r>
              <a:rPr lang="en-GB" sz="1200" dirty="0" err="1" smtClean="0">
                <a:latin typeface="Verdana"/>
                <a:ea typeface="Times New Roman"/>
              </a:rPr>
              <a:t>ModelChangedEvent</a:t>
            </a:r>
            <a:r>
              <a:rPr lang="en-GB" sz="1200" dirty="0" smtClean="0">
                <a:latin typeface="Verdana"/>
                <a:ea typeface="Times New Roman"/>
              </a:rPr>
              <a:t>(</a:t>
            </a:r>
            <a:r>
              <a:rPr lang="en-GB" sz="1200" dirty="0" err="1" smtClean="0">
                <a:latin typeface="Verdana"/>
                <a:ea typeface="Times New Roman"/>
              </a:rPr>
              <a:t>modelSerivce_OnModelChanged</a:t>
            </a:r>
            <a:r>
              <a:rPr lang="en-GB" sz="1200" dirty="0" smtClean="0">
                <a:latin typeface="Verdana"/>
                <a:ea typeface="Times New Roman"/>
              </a:rPr>
              <a:t>);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}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}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endParaRPr lang="en-GB" sz="1200" dirty="0" smtClean="0">
              <a:latin typeface="Verdana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… </a:t>
            </a:r>
          </a:p>
          <a:p>
            <a:pPr defTabSz="360000">
              <a:spcAft>
                <a:spcPts val="0"/>
              </a:spcAft>
            </a:pP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void</a:t>
            </a:r>
            <a:r>
              <a:rPr lang="en-GB" sz="1200" dirty="0" smtClean="0">
                <a:latin typeface="Verdana"/>
                <a:ea typeface="Times New Roman"/>
              </a:rPr>
              <a:t> </a:t>
            </a:r>
            <a:r>
              <a:rPr lang="en-GB" sz="1200" dirty="0" err="1" smtClean="0">
                <a:latin typeface="Verdana"/>
                <a:ea typeface="Times New Roman"/>
              </a:rPr>
              <a:t>modelSerivce_OnModelChanged</a:t>
            </a:r>
            <a:r>
              <a:rPr lang="en-GB" sz="1200" dirty="0" smtClean="0">
                <a:latin typeface="Verdana"/>
                <a:ea typeface="Times New Roman"/>
              </a:rPr>
              <a:t>()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{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en-GB" sz="1200" dirty="0" smtClean="0">
                <a:latin typeface="Verdana"/>
                <a:ea typeface="Times New Roman"/>
              </a:rPr>
              <a:t>	Select(</a:t>
            </a:r>
            <a:r>
              <a:rPr lang="en-GB" sz="1200" dirty="0" smtClean="0">
                <a:solidFill>
                  <a:srgbClr val="0000FF"/>
                </a:solidFill>
                <a:latin typeface="Verdana"/>
                <a:ea typeface="Times New Roman"/>
              </a:rPr>
              <a:t>null</a:t>
            </a:r>
            <a:r>
              <a:rPr lang="en-GB" sz="1200" dirty="0" smtClean="0">
                <a:latin typeface="Verdana"/>
                <a:ea typeface="Times New Roman"/>
              </a:rPr>
              <a:t>);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>
              <a:spcAft>
                <a:spcPts val="0"/>
              </a:spcAft>
            </a:pPr>
            <a:r>
              <a:rPr lang="de-DE" sz="1200" dirty="0" smtClean="0">
                <a:latin typeface="Verdana"/>
                <a:ea typeface="Times New Roman"/>
              </a:rPr>
              <a:t>}</a:t>
            </a:r>
            <a:endParaRPr lang="de-DE" sz="1200" dirty="0" smtClean="0">
              <a:latin typeface="Times New Roman"/>
              <a:ea typeface="Times New Roman"/>
            </a:endParaRPr>
          </a:p>
          <a:p>
            <a:pPr defTabSz="360000"/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</a:t>
            </a:r>
            <a:r>
              <a:rPr lang="de-DE" dirty="0" err="1" smtClean="0"/>
              <a:t>Dependencies</a:t>
            </a:r>
            <a:r>
              <a:rPr lang="de-DE" dirty="0" smtClean="0"/>
              <a:t> - </a:t>
            </a:r>
            <a:br>
              <a:rPr lang="de-DE" dirty="0" smtClean="0"/>
            </a:br>
            <a:r>
              <a:rPr lang="de-DE" dirty="0" smtClean="0"/>
              <a:t>	Bsp. </a:t>
            </a:r>
            <a:r>
              <a:rPr lang="de-DE" dirty="0" err="1" smtClean="0"/>
              <a:t>Selection</a:t>
            </a:r>
            <a:r>
              <a:rPr lang="de-DE" dirty="0" smtClean="0"/>
              <a:t> Service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214282" y="1643050"/>
            <a:ext cx="8785225" cy="5214950"/>
          </a:xfrm>
        </p:spPr>
        <p:txBody>
          <a:bodyPr/>
          <a:lstStyle/>
          <a:p>
            <a:r>
              <a:rPr lang="de-DE" dirty="0" smtClean="0"/>
              <a:t>Vorteil: </a:t>
            </a:r>
            <a:r>
              <a:rPr lang="de-DE" dirty="0" err="1" smtClean="0"/>
              <a:t>SelectionService</a:t>
            </a:r>
            <a:r>
              <a:rPr lang="de-DE" dirty="0" smtClean="0"/>
              <a:t> Subscriber reagieren automatisch auf Änderungen des Modells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14282" y="1571612"/>
            <a:ext cx="8572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42910" y="2857496"/>
            <a:ext cx="78581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60000"/>
            <a:r>
              <a:rPr lang="en-US" sz="1200" dirty="0" smtClean="0">
                <a:solidFill>
                  <a:srgbClr val="0000FF"/>
                </a:solidFill>
              </a:rPr>
              <a:t>public partial class </a:t>
            </a:r>
            <a:r>
              <a:rPr lang="en-US" sz="1200" dirty="0" err="1" smtClean="0">
                <a:solidFill>
                  <a:srgbClr val="2B91AF"/>
                </a:solidFill>
              </a:rPr>
              <a:t>BreadCrumbs</a:t>
            </a:r>
            <a:r>
              <a:rPr lang="en-US" sz="1200" dirty="0" smtClean="0">
                <a:solidFill>
                  <a:srgbClr val="2B91AF"/>
                </a:solidFill>
              </a:rPr>
              <a:t> : </a:t>
            </a:r>
            <a:r>
              <a:rPr lang="en-US" sz="1200" dirty="0" err="1" smtClean="0">
                <a:solidFill>
                  <a:srgbClr val="2B91AF"/>
                </a:solidFill>
              </a:rPr>
              <a:t>UserControl</a:t>
            </a:r>
            <a:endParaRPr lang="en-US" sz="1200" dirty="0" smtClean="0">
              <a:solidFill>
                <a:srgbClr val="2B91A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{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…</a:t>
            </a:r>
          </a:p>
          <a:p>
            <a:pPr defTabSz="360000"/>
            <a:endParaRPr lang="de-DE" sz="1200" dirty="0" smtClean="0">
              <a:solidFill>
                <a:srgbClr val="2B91A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</a:t>
            </a:r>
            <a:r>
              <a:rPr lang="de-DE" sz="1200" dirty="0" err="1" smtClean="0">
                <a:solidFill>
                  <a:srgbClr val="0000FF"/>
                </a:solidFill>
              </a:rPr>
              <a:t>void</a:t>
            </a:r>
            <a:r>
              <a:rPr lang="de-DE" sz="1200" dirty="0" smtClean="0">
                <a:solidFill>
                  <a:srgbClr val="0000FF"/>
                </a:solidFill>
              </a:rPr>
              <a:t> </a:t>
            </a:r>
            <a:r>
              <a:rPr lang="de-DE" sz="1200" dirty="0" err="1" smtClean="0">
                <a:solidFill>
                  <a:srgbClr val="0000FF"/>
                </a:solidFill>
              </a:rPr>
              <a:t>selectionService_OnSelectionChanged</a:t>
            </a:r>
            <a:r>
              <a:rPr lang="de-DE" sz="1200" dirty="0" smtClean="0">
                <a:solidFill>
                  <a:srgbClr val="0000FF"/>
                </a:solidFill>
              </a:rPr>
              <a:t>(</a:t>
            </a:r>
            <a:r>
              <a:rPr lang="de-DE" sz="1200" dirty="0" err="1" smtClean="0">
                <a:solidFill>
                  <a:srgbClr val="2B91AF"/>
                </a:solidFill>
              </a:rPr>
              <a:t>XmlElement</a:t>
            </a:r>
            <a:r>
              <a:rPr lang="de-DE" sz="1200" dirty="0" smtClean="0">
                <a:solidFill>
                  <a:srgbClr val="2B91AF"/>
                </a:solidFill>
              </a:rPr>
              <a:t> </a:t>
            </a:r>
            <a:r>
              <a:rPr lang="de-DE" sz="1200" dirty="0" err="1" smtClean="0">
                <a:solidFill>
                  <a:srgbClr val="2B91AF"/>
                </a:solidFill>
              </a:rPr>
              <a:t>newSelection</a:t>
            </a:r>
            <a:r>
              <a:rPr lang="de-DE" sz="1200" dirty="0" smtClean="0">
                <a:solidFill>
                  <a:srgbClr val="2B91AF"/>
                </a:solidFill>
              </a:rPr>
              <a:t>)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{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</a:t>
            </a:r>
            <a:r>
              <a:rPr lang="de-DE" sz="1200" dirty="0" err="1" smtClean="0">
                <a:solidFill>
                  <a:srgbClr val="0000FF"/>
                </a:solidFill>
              </a:rPr>
              <a:t>if</a:t>
            </a:r>
            <a:r>
              <a:rPr lang="de-DE" sz="1200" dirty="0" smtClean="0">
                <a:solidFill>
                  <a:srgbClr val="0000FF"/>
                </a:solidFill>
              </a:rPr>
              <a:t> (</a:t>
            </a:r>
            <a:r>
              <a:rPr lang="de-DE" sz="1200" dirty="0" err="1" smtClean="0">
                <a:solidFill>
                  <a:srgbClr val="0000FF"/>
                </a:solidFill>
              </a:rPr>
              <a:t>newSelection</a:t>
            </a:r>
            <a:r>
              <a:rPr lang="de-DE" sz="1200" dirty="0" smtClean="0">
                <a:solidFill>
                  <a:srgbClr val="0000FF"/>
                </a:solidFill>
              </a:rPr>
              <a:t> == null)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	Clear();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</a:t>
            </a:r>
            <a:r>
              <a:rPr lang="de-DE" sz="1200" dirty="0" err="1" smtClean="0">
                <a:solidFill>
                  <a:srgbClr val="0000FF"/>
                </a:solidFill>
              </a:rPr>
              <a:t>else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	</a:t>
            </a:r>
            <a:r>
              <a:rPr lang="de-DE" sz="1200" dirty="0" err="1" smtClean="0">
                <a:solidFill>
                  <a:srgbClr val="0000FF"/>
                </a:solidFill>
              </a:rPr>
              <a:t>BuildBreadCrumb</a:t>
            </a:r>
            <a:r>
              <a:rPr lang="de-DE" sz="1200" dirty="0" smtClean="0">
                <a:solidFill>
                  <a:srgbClr val="0000FF"/>
                </a:solidFill>
              </a:rPr>
              <a:t>(</a:t>
            </a:r>
            <a:r>
              <a:rPr lang="de-DE" sz="1200" dirty="0" err="1" smtClean="0">
                <a:solidFill>
                  <a:srgbClr val="0000FF"/>
                </a:solidFill>
              </a:rPr>
              <a:t>newSelection</a:t>
            </a:r>
            <a:r>
              <a:rPr lang="de-DE" sz="1200" dirty="0" smtClean="0">
                <a:solidFill>
                  <a:srgbClr val="0000FF"/>
                </a:solidFill>
              </a:rPr>
              <a:t>);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}</a:t>
            </a:r>
          </a:p>
          <a:p>
            <a:pPr defTabSz="360000"/>
            <a:endParaRPr lang="de-DE" sz="1200" dirty="0" smtClean="0">
              <a:solidFill>
                <a:srgbClr val="0000F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5857884" y="1500174"/>
            <a:ext cx="2571768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(private)</a:t>
            </a:r>
          </a:p>
        </p:txBody>
      </p:sp>
      <p:sp>
        <p:nvSpPr>
          <p:cNvPr id="7" name="Rechteck 6"/>
          <p:cNvSpPr/>
          <p:nvPr/>
        </p:nvSpPr>
        <p:spPr>
          <a:xfrm>
            <a:off x="3428992" y="1500174"/>
            <a:ext cx="235745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</a:t>
            </a:r>
            <a:r>
              <a:rPr lang="de-DE" dirty="0" err="1" smtClean="0"/>
              <a:t>public</a:t>
            </a:r>
            <a:r>
              <a:rPr lang="de-DE" dirty="0" smtClean="0"/>
              <a:t>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Überblick: Service Broker / Services</a:t>
            </a:r>
            <a:endParaRPr lang="de-DE" dirty="0"/>
          </a:p>
        </p:txBody>
      </p:sp>
      <p:pic>
        <p:nvPicPr>
          <p:cNvPr id="5" name="Grafik 4" descr="classDiagram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170"/>
          <a:stretch>
            <a:fillRect/>
          </a:stretch>
        </p:blipFill>
        <p:spPr>
          <a:xfrm>
            <a:off x="3428992" y="1473340"/>
            <a:ext cx="4286281" cy="4921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5857884" y="1500174"/>
            <a:ext cx="2571768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(private)</a:t>
            </a:r>
          </a:p>
        </p:txBody>
      </p:sp>
      <p:sp>
        <p:nvSpPr>
          <p:cNvPr id="7" name="Rechteck 6"/>
          <p:cNvSpPr/>
          <p:nvPr/>
        </p:nvSpPr>
        <p:spPr>
          <a:xfrm>
            <a:off x="3428992" y="1500174"/>
            <a:ext cx="235745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</a:t>
            </a:r>
            <a:r>
              <a:rPr lang="de-DE" dirty="0" err="1" smtClean="0"/>
              <a:t>public</a:t>
            </a:r>
            <a:r>
              <a:rPr lang="de-DE" dirty="0" smtClean="0"/>
              <a:t>)</a:t>
            </a:r>
          </a:p>
        </p:txBody>
      </p:sp>
      <p:sp>
        <p:nvSpPr>
          <p:cNvPr id="6" name="Rechteck 5"/>
          <p:cNvSpPr/>
          <p:nvPr/>
        </p:nvSpPr>
        <p:spPr>
          <a:xfrm>
            <a:off x="714348" y="1500174"/>
            <a:ext cx="2143140" cy="51435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View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View-Controller-Abhängigkeiten</a:t>
            </a:r>
            <a:endParaRPr lang="de-DE" dirty="0"/>
          </a:p>
        </p:txBody>
      </p:sp>
      <p:pic>
        <p:nvPicPr>
          <p:cNvPr id="5" name="Grafik 4" descr="classDiagram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1" y="1473340"/>
            <a:ext cx="6715172" cy="4921329"/>
          </a:xfrm>
          <a:prstGeom prst="rect">
            <a:avLst/>
          </a:prstGeom>
        </p:spPr>
      </p:pic>
      <p:cxnSp>
        <p:nvCxnSpPr>
          <p:cNvPr id="12" name="Gerade Verbindung mit Pfeil 11"/>
          <p:cNvCxnSpPr/>
          <p:nvPr/>
        </p:nvCxnSpPr>
        <p:spPr>
          <a:xfrm>
            <a:off x="2428860" y="2000240"/>
            <a:ext cx="1571636" cy="1588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2428860" y="2071678"/>
            <a:ext cx="1571636" cy="50006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2428860" y="2143116"/>
            <a:ext cx="1571636" cy="1071570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5400000" flipH="1" flipV="1">
            <a:off x="2393141" y="2250273"/>
            <a:ext cx="1643074" cy="157163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rot="5400000" flipH="1" flipV="1">
            <a:off x="2071670" y="2643182"/>
            <a:ext cx="2286016" cy="157163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5400000" flipH="1" flipV="1">
            <a:off x="1785918" y="3071810"/>
            <a:ext cx="2857520" cy="157163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5857884" y="1500174"/>
            <a:ext cx="2571768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(private)</a:t>
            </a:r>
          </a:p>
        </p:txBody>
      </p:sp>
      <p:sp>
        <p:nvSpPr>
          <p:cNvPr id="7" name="Rechteck 6"/>
          <p:cNvSpPr/>
          <p:nvPr/>
        </p:nvSpPr>
        <p:spPr>
          <a:xfrm>
            <a:off x="3428992" y="1500174"/>
            <a:ext cx="235745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</a:t>
            </a:r>
            <a:r>
              <a:rPr lang="de-DE" dirty="0" err="1" smtClean="0"/>
              <a:t>public</a:t>
            </a:r>
            <a:r>
              <a:rPr lang="de-DE" dirty="0" smtClean="0"/>
              <a:t>)</a:t>
            </a:r>
          </a:p>
        </p:txBody>
      </p:sp>
      <p:sp>
        <p:nvSpPr>
          <p:cNvPr id="6" name="Rechteck 5"/>
          <p:cNvSpPr/>
          <p:nvPr/>
        </p:nvSpPr>
        <p:spPr>
          <a:xfrm>
            <a:off x="714348" y="1500174"/>
            <a:ext cx="2143140" cy="51435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View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View-Controller-Abhängigkeiten</a:t>
            </a:r>
            <a:endParaRPr lang="de-DE" dirty="0"/>
          </a:p>
        </p:txBody>
      </p:sp>
      <p:pic>
        <p:nvPicPr>
          <p:cNvPr id="5" name="Grafik 4" descr="classDiagram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1" y="1473340"/>
            <a:ext cx="6715172" cy="4921329"/>
          </a:xfrm>
          <a:prstGeom prst="rect">
            <a:avLst/>
          </a:prstGeom>
        </p:spPr>
      </p:pic>
      <p:cxnSp>
        <p:nvCxnSpPr>
          <p:cNvPr id="9" name="Gerade Verbindung mit Pfeil 8"/>
          <p:cNvCxnSpPr/>
          <p:nvPr/>
        </p:nvCxnSpPr>
        <p:spPr>
          <a:xfrm rot="16200000" flipH="1">
            <a:off x="1250133" y="3036091"/>
            <a:ext cx="4000528" cy="1643074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2428860" y="2500306"/>
            <a:ext cx="1571636" cy="85725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2428860" y="3214686"/>
            <a:ext cx="1571636" cy="1071570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16200000" flipH="1">
            <a:off x="2285984" y="3357562"/>
            <a:ext cx="1857388" cy="157163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2428860" y="3857628"/>
            <a:ext cx="1571636" cy="428628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2428860" y="4572008"/>
            <a:ext cx="1571636" cy="500066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>
            <a:off x="2428860" y="5286388"/>
            <a:ext cx="1571636" cy="571504"/>
          </a:xfrm>
          <a:prstGeom prst="straightConnector1">
            <a:avLst/>
          </a:prstGeom>
          <a:ln cmpd="sng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Bewertung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Bewertung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Views kommunizieren nie direkt miteinander!</a:t>
            </a:r>
          </a:p>
          <a:p>
            <a:pPr lvl="1"/>
            <a:r>
              <a:rPr lang="de-DE" dirty="0" smtClean="0"/>
              <a:t>Keine Abhängigkeiten zwischen Views.</a:t>
            </a:r>
          </a:p>
          <a:p>
            <a:pPr lvl="1"/>
            <a:r>
              <a:rPr lang="de-DE" dirty="0" smtClean="0"/>
              <a:t>Views können einfach ausgetauscht werden.</a:t>
            </a:r>
          </a:p>
          <a:p>
            <a:pPr lvl="1"/>
            <a:r>
              <a:rPr lang="de-DE" dirty="0" smtClean="0"/>
              <a:t>Einfacher Umbau des User Interfaces.</a:t>
            </a:r>
          </a:p>
          <a:p>
            <a:pPr lvl="1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Aufteilung „verführt</a:t>
            </a:r>
            <a:r>
              <a:rPr lang="de-DE" smtClean="0"/>
              <a:t>“ dazu, den </a:t>
            </a:r>
            <a:r>
              <a:rPr lang="de-DE" dirty="0" smtClean="0"/>
              <a:t>Code in Services zu packen und nicht in die Event-Handler der Controls!</a:t>
            </a:r>
          </a:p>
          <a:p>
            <a:r>
              <a:rPr lang="de-DE" dirty="0" smtClean="0"/>
              <a:t>Services können gut automatisiert getestet werden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Unschön: Direkte Verwendung des </a:t>
            </a:r>
            <a:r>
              <a:rPr lang="de-DE" i="1" dirty="0" smtClean="0"/>
              <a:t>ServiceBrokers </a:t>
            </a:r>
            <a:r>
              <a:rPr lang="de-DE" dirty="0" smtClean="0"/>
              <a:t>verletzt OO-Prinzip „Keine Annahmen über die Umgebung zu treffen“.</a:t>
            </a:r>
            <a:endParaRPr lang="de-DE" i="1" dirty="0" smtClean="0"/>
          </a:p>
          <a:p>
            <a:r>
              <a:rPr lang="de-DE" dirty="0" smtClean="0"/>
              <a:t>Aber:</a:t>
            </a:r>
          </a:p>
          <a:p>
            <a:pPr lvl="1"/>
            <a:r>
              <a:rPr lang="de-DE" dirty="0" smtClean="0"/>
              <a:t>Mit Nichtverfügbarkeit von Services rechnen (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Testbarkeit</a:t>
            </a:r>
            <a:r>
              <a:rPr lang="de-DE" dirty="0" smtClean="0">
                <a:sym typeface="Wingdings" pitchFamily="2" charset="2"/>
              </a:rPr>
              <a:t>)</a:t>
            </a:r>
            <a:endParaRPr lang="de-DE" dirty="0" smtClean="0"/>
          </a:p>
          <a:p>
            <a:pPr lvl="1"/>
            <a:r>
              <a:rPr lang="de-DE" dirty="0" smtClean="0"/>
              <a:t>Erspart durchreichen über viele Ebenen (vgl. </a:t>
            </a:r>
            <a:r>
              <a:rPr lang="de-DE" i="1" dirty="0" smtClean="0"/>
              <a:t>ElementLabel  </a:t>
            </a:r>
            <a:r>
              <a:rPr lang="de-DE" dirty="0" smtClean="0"/>
              <a:t>in </a:t>
            </a:r>
            <a:r>
              <a:rPr lang="de-DE" i="1" dirty="0" err="1" smtClean="0"/>
              <a:t>BreadCrumbView</a:t>
            </a:r>
            <a:r>
              <a:rPr lang="de-DE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Demo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Bsp. </a:t>
            </a:r>
            <a:r>
              <a:rPr lang="de-DE" dirty="0" err="1" smtClean="0"/>
              <a:t>Bread</a:t>
            </a:r>
            <a:r>
              <a:rPr lang="de-DE" dirty="0" smtClean="0"/>
              <a:t> Crumb View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Zugriff auf Service Broker in </a:t>
            </a:r>
            <a:r>
              <a:rPr lang="de-DE" i="1" dirty="0" smtClean="0"/>
              <a:t>ElementLabel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14282" y="1571612"/>
            <a:ext cx="8572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42910" y="2857496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60000"/>
            <a:r>
              <a:rPr lang="en-US" sz="1200" dirty="0" smtClean="0">
                <a:solidFill>
                  <a:srgbClr val="0000FF"/>
                </a:solidFill>
              </a:rPr>
              <a:t>public partial class </a:t>
            </a:r>
            <a:r>
              <a:rPr lang="en-US" sz="1200" dirty="0" err="1" smtClean="0">
                <a:solidFill>
                  <a:srgbClr val="2B91AF"/>
                </a:solidFill>
              </a:rPr>
              <a:t>BreadCrumbs</a:t>
            </a:r>
            <a:r>
              <a:rPr lang="en-US" sz="1200" dirty="0" smtClean="0">
                <a:solidFill>
                  <a:srgbClr val="2B91AF"/>
                </a:solidFill>
              </a:rPr>
              <a:t> : </a:t>
            </a:r>
            <a:r>
              <a:rPr lang="en-US" sz="1200" dirty="0" err="1" smtClean="0">
                <a:solidFill>
                  <a:srgbClr val="2B91AF"/>
                </a:solidFill>
              </a:rPr>
              <a:t>UserControl</a:t>
            </a:r>
            <a:endParaRPr lang="en-US" sz="1200" dirty="0" smtClean="0">
              <a:solidFill>
                <a:srgbClr val="2B91A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{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</a:t>
            </a:r>
            <a:r>
              <a:rPr lang="de-DE" sz="1200" dirty="0" smtClean="0">
                <a:solidFill>
                  <a:srgbClr val="0000FF"/>
                </a:solidFill>
              </a:rPr>
              <a:t>private </a:t>
            </a:r>
            <a:r>
              <a:rPr lang="de-DE" sz="1200" dirty="0" err="1" smtClean="0">
                <a:solidFill>
                  <a:srgbClr val="0000FF"/>
                </a:solidFill>
              </a:rPr>
              <a:t>class</a:t>
            </a:r>
            <a:r>
              <a:rPr lang="de-DE" sz="1200" dirty="0" smtClean="0">
                <a:solidFill>
                  <a:srgbClr val="0000FF"/>
                </a:solidFill>
              </a:rPr>
              <a:t> </a:t>
            </a:r>
            <a:r>
              <a:rPr lang="de-DE" sz="1200" dirty="0" smtClean="0">
                <a:solidFill>
                  <a:srgbClr val="2B91AF"/>
                </a:solidFill>
              </a:rPr>
              <a:t>ElementLabel : LinkLabel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{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…</a:t>
            </a:r>
          </a:p>
          <a:p>
            <a:pPr defTabSz="360000"/>
            <a:r>
              <a:rPr lang="en-US" sz="1200" dirty="0" smtClean="0">
                <a:solidFill>
                  <a:srgbClr val="0000FF"/>
                </a:solidFill>
              </a:rPr>
              <a:t>		protected override void </a:t>
            </a:r>
            <a:r>
              <a:rPr lang="en-US" sz="1200" dirty="0" err="1" smtClean="0">
                <a:solidFill>
                  <a:srgbClr val="0000FF"/>
                </a:solidFill>
              </a:rPr>
              <a:t>OnClick</a:t>
            </a:r>
            <a:r>
              <a:rPr lang="en-US" sz="1200" dirty="0" smtClean="0">
                <a:solidFill>
                  <a:srgbClr val="0000FF"/>
                </a:solidFill>
              </a:rPr>
              <a:t>(</a:t>
            </a:r>
            <a:r>
              <a:rPr lang="en-US" sz="1200" dirty="0" err="1" smtClean="0">
                <a:solidFill>
                  <a:srgbClr val="2B91AF"/>
                </a:solidFill>
              </a:rPr>
              <a:t>EventArgs</a:t>
            </a:r>
            <a:r>
              <a:rPr lang="en-US" sz="1200" dirty="0" smtClean="0">
                <a:solidFill>
                  <a:srgbClr val="2B91AF"/>
                </a:solidFill>
              </a:rPr>
              <a:t> e)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{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	</a:t>
            </a:r>
            <a:r>
              <a:rPr lang="de-DE" sz="1200" dirty="0" err="1" smtClean="0">
                <a:solidFill>
                  <a:srgbClr val="2B91AF"/>
                </a:solidFill>
              </a:rPr>
              <a:t>ServiceBroker.GetService</a:t>
            </a:r>
            <a:r>
              <a:rPr lang="de-DE" sz="1200" dirty="0" smtClean="0">
                <a:solidFill>
                  <a:srgbClr val="2B91AF"/>
                </a:solidFill>
              </a:rPr>
              <a:t>&lt;</a:t>
            </a:r>
            <a:r>
              <a:rPr lang="de-DE" sz="1200" dirty="0" err="1" smtClean="0">
                <a:solidFill>
                  <a:srgbClr val="2B91AF"/>
                </a:solidFill>
              </a:rPr>
              <a:t>ISelectionService</a:t>
            </a:r>
            <a:r>
              <a:rPr lang="de-DE" sz="1200" dirty="0" smtClean="0">
                <a:solidFill>
                  <a:srgbClr val="2B91AF"/>
                </a:solidFill>
              </a:rPr>
              <a:t>&gt;().Select(</a:t>
            </a:r>
            <a:r>
              <a:rPr lang="de-DE" sz="1200" dirty="0" err="1" smtClean="0">
                <a:solidFill>
                  <a:srgbClr val="2B91AF"/>
                </a:solidFill>
              </a:rPr>
              <a:t>m_element</a:t>
            </a:r>
            <a:r>
              <a:rPr lang="de-DE" sz="1200" dirty="0" smtClean="0">
                <a:solidFill>
                  <a:srgbClr val="2B91AF"/>
                </a:solidFill>
              </a:rPr>
              <a:t>);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}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}</a:t>
            </a:r>
          </a:p>
          <a:p>
            <a:pPr defTabSz="360000"/>
            <a:endParaRPr lang="de-DE" sz="1200" dirty="0" smtClean="0">
              <a:solidFill>
                <a:srgbClr val="2B91A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</a:t>
            </a:r>
            <a:r>
              <a:rPr lang="de-DE" sz="1200" dirty="0" err="1" smtClean="0">
                <a:solidFill>
                  <a:srgbClr val="0000FF"/>
                </a:solidFill>
              </a:rPr>
              <a:t>void</a:t>
            </a:r>
            <a:r>
              <a:rPr lang="de-DE" sz="1200" dirty="0" smtClean="0">
                <a:solidFill>
                  <a:srgbClr val="0000FF"/>
                </a:solidFill>
              </a:rPr>
              <a:t> </a:t>
            </a:r>
            <a:r>
              <a:rPr lang="de-DE" sz="1200" dirty="0" err="1" smtClean="0">
                <a:solidFill>
                  <a:srgbClr val="0000FF"/>
                </a:solidFill>
              </a:rPr>
              <a:t>selectionService_OnSelectionChanged</a:t>
            </a:r>
            <a:r>
              <a:rPr lang="de-DE" sz="1200" dirty="0" smtClean="0">
                <a:solidFill>
                  <a:srgbClr val="0000FF"/>
                </a:solidFill>
              </a:rPr>
              <a:t>(</a:t>
            </a:r>
            <a:r>
              <a:rPr lang="de-DE" sz="1200" dirty="0" err="1" smtClean="0">
                <a:solidFill>
                  <a:srgbClr val="2B91AF"/>
                </a:solidFill>
              </a:rPr>
              <a:t>XmlElement</a:t>
            </a:r>
            <a:r>
              <a:rPr lang="de-DE" sz="1200" dirty="0" smtClean="0">
                <a:solidFill>
                  <a:srgbClr val="2B91AF"/>
                </a:solidFill>
              </a:rPr>
              <a:t> </a:t>
            </a:r>
            <a:r>
              <a:rPr lang="de-DE" sz="1200" dirty="0" err="1" smtClean="0">
                <a:solidFill>
                  <a:srgbClr val="2B91AF"/>
                </a:solidFill>
              </a:rPr>
              <a:t>newSelection</a:t>
            </a:r>
            <a:r>
              <a:rPr lang="de-DE" sz="1200" dirty="0" smtClean="0">
                <a:solidFill>
                  <a:srgbClr val="2B91AF"/>
                </a:solidFill>
              </a:rPr>
              <a:t>)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{</a:t>
            </a:r>
          </a:p>
          <a:p>
            <a:pPr defTabSz="360000"/>
            <a:r>
              <a:rPr lang="de-DE" sz="1200" dirty="0" smtClean="0">
                <a:solidFill>
                  <a:srgbClr val="2B91AF"/>
                </a:solidFill>
              </a:rPr>
              <a:t>		</a:t>
            </a:r>
            <a:r>
              <a:rPr lang="de-DE" sz="1200" dirty="0" err="1" smtClean="0">
                <a:solidFill>
                  <a:srgbClr val="0000FF"/>
                </a:solidFill>
              </a:rPr>
              <a:t>if</a:t>
            </a:r>
            <a:r>
              <a:rPr lang="de-DE" sz="1200" dirty="0" smtClean="0">
                <a:solidFill>
                  <a:srgbClr val="0000FF"/>
                </a:solidFill>
              </a:rPr>
              <a:t> (</a:t>
            </a:r>
            <a:r>
              <a:rPr lang="de-DE" sz="1200" dirty="0" err="1" smtClean="0">
                <a:solidFill>
                  <a:srgbClr val="0000FF"/>
                </a:solidFill>
              </a:rPr>
              <a:t>newSelection</a:t>
            </a:r>
            <a:r>
              <a:rPr lang="de-DE" sz="1200" dirty="0" smtClean="0">
                <a:solidFill>
                  <a:srgbClr val="0000FF"/>
                </a:solidFill>
              </a:rPr>
              <a:t> == null)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	Clear();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</a:t>
            </a:r>
            <a:r>
              <a:rPr lang="de-DE" sz="1200" dirty="0" err="1" smtClean="0">
                <a:solidFill>
                  <a:srgbClr val="0000FF"/>
                </a:solidFill>
              </a:rPr>
              <a:t>else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		</a:t>
            </a:r>
            <a:r>
              <a:rPr lang="de-DE" sz="1200" dirty="0" err="1" smtClean="0">
                <a:solidFill>
                  <a:srgbClr val="0000FF"/>
                </a:solidFill>
              </a:rPr>
              <a:t>BuildBreadCrumb</a:t>
            </a:r>
            <a:r>
              <a:rPr lang="de-DE" sz="1200" dirty="0" smtClean="0">
                <a:solidFill>
                  <a:srgbClr val="0000FF"/>
                </a:solidFill>
              </a:rPr>
              <a:t>(</a:t>
            </a:r>
            <a:r>
              <a:rPr lang="de-DE" sz="1200" dirty="0" err="1" smtClean="0">
                <a:solidFill>
                  <a:srgbClr val="0000FF"/>
                </a:solidFill>
              </a:rPr>
              <a:t>newSelection</a:t>
            </a:r>
            <a:r>
              <a:rPr lang="de-DE" sz="1200" dirty="0" smtClean="0">
                <a:solidFill>
                  <a:srgbClr val="0000FF"/>
                </a:solidFill>
              </a:rPr>
              <a:t>);</a:t>
            </a: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}</a:t>
            </a:r>
          </a:p>
          <a:p>
            <a:pPr defTabSz="360000"/>
            <a:endParaRPr lang="de-DE" sz="1200" dirty="0" smtClean="0">
              <a:solidFill>
                <a:srgbClr val="0000FF"/>
              </a:solidFill>
            </a:endParaRPr>
          </a:p>
          <a:p>
            <a:pPr defTabSz="360000"/>
            <a:r>
              <a:rPr lang="de-DE" sz="1200" dirty="0" smtClean="0">
                <a:solidFill>
                  <a:srgbClr val="0000FF"/>
                </a:solidFill>
              </a:rPr>
              <a:t>	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5857884" y="1500174"/>
            <a:ext cx="2571768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(private)</a:t>
            </a:r>
          </a:p>
        </p:txBody>
      </p:sp>
      <p:sp>
        <p:nvSpPr>
          <p:cNvPr id="7" name="Rechteck 6"/>
          <p:cNvSpPr/>
          <p:nvPr/>
        </p:nvSpPr>
        <p:spPr>
          <a:xfrm>
            <a:off x="3428992" y="1500174"/>
            <a:ext cx="235745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Controller (</a:t>
            </a:r>
            <a:r>
              <a:rPr lang="de-DE" dirty="0" err="1" smtClean="0"/>
              <a:t>public</a:t>
            </a:r>
            <a:r>
              <a:rPr lang="de-DE" dirty="0" smtClean="0"/>
              <a:t>)</a:t>
            </a:r>
          </a:p>
        </p:txBody>
      </p:sp>
      <p:sp>
        <p:nvSpPr>
          <p:cNvPr id="6" name="Rechteck 5"/>
          <p:cNvSpPr/>
          <p:nvPr/>
        </p:nvSpPr>
        <p:spPr>
          <a:xfrm>
            <a:off x="714348" y="1500174"/>
            <a:ext cx="2143140" cy="51435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/>
              <a:t>View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Broker und Services</a:t>
            </a:r>
            <a:endParaRPr lang="de-DE" dirty="0"/>
          </a:p>
        </p:txBody>
      </p:sp>
      <p:pic>
        <p:nvPicPr>
          <p:cNvPr id="5" name="Grafik 4" descr="classDiagram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1" y="1473340"/>
            <a:ext cx="6715172" cy="4921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6643702" y="2214554"/>
            <a:ext cx="2143140" cy="4000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de-DE" dirty="0" smtClean="0"/>
              <a:t>Model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4286248" y="2214554"/>
            <a:ext cx="2143140" cy="4000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de-DE" dirty="0" smtClean="0"/>
              <a:t>Controller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142844" y="2214554"/>
            <a:ext cx="4000528" cy="4000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de-DE" dirty="0" smtClean="0"/>
              <a:t>View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Anwendungsarchitektur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714380"/>
          </a:xfrm>
        </p:spPr>
        <p:txBody>
          <a:bodyPr/>
          <a:lstStyle/>
          <a:p>
            <a:r>
              <a:rPr lang="de-DE" dirty="0" smtClean="0"/>
              <a:t>Basis ist Model-View-Controller</a:t>
            </a:r>
            <a:endParaRPr lang="de-DE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28934"/>
            <a:ext cx="3373112" cy="236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0430"/>
          <a:stretch>
            <a:fillRect/>
          </a:stretch>
        </p:blipFill>
        <p:spPr bwMode="auto">
          <a:xfrm>
            <a:off x="6858015" y="3733805"/>
            <a:ext cx="171451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hteck 16"/>
          <p:cNvSpPr/>
          <p:nvPr/>
        </p:nvSpPr>
        <p:spPr>
          <a:xfrm>
            <a:off x="4786314" y="3448320"/>
            <a:ext cx="12144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de-DE" sz="8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Controller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Implementiert durch</a:t>
            </a:r>
          </a:p>
          <a:p>
            <a:pPr lvl="1"/>
            <a:r>
              <a:rPr lang="de-DE" dirty="0" smtClean="0"/>
              <a:t>mehrere dedizierte Services</a:t>
            </a:r>
          </a:p>
          <a:p>
            <a:pPr lvl="2"/>
            <a:r>
              <a:rPr lang="de-DE" dirty="0" smtClean="0"/>
              <a:t>ModelService</a:t>
            </a:r>
          </a:p>
          <a:p>
            <a:pPr lvl="2"/>
            <a:r>
              <a:rPr lang="de-DE" dirty="0" err="1" smtClean="0"/>
              <a:t>Selection</a:t>
            </a:r>
            <a:r>
              <a:rPr lang="de-DE" dirty="0" smtClean="0"/>
              <a:t> Service</a:t>
            </a:r>
          </a:p>
          <a:p>
            <a:pPr lvl="2"/>
            <a:r>
              <a:rPr lang="de-DE" dirty="0" err="1" smtClean="0"/>
              <a:t>History</a:t>
            </a:r>
            <a:r>
              <a:rPr lang="de-DE" dirty="0" smtClean="0"/>
              <a:t> Service</a:t>
            </a:r>
          </a:p>
          <a:p>
            <a:pPr lvl="2"/>
            <a:r>
              <a:rPr lang="de-DE" dirty="0" smtClean="0"/>
              <a:t>Most-</a:t>
            </a:r>
            <a:r>
              <a:rPr lang="de-DE" dirty="0" err="1" smtClean="0"/>
              <a:t>Often</a:t>
            </a:r>
            <a:r>
              <a:rPr lang="de-DE" dirty="0" smtClean="0"/>
              <a:t>-</a:t>
            </a:r>
            <a:r>
              <a:rPr lang="de-DE" dirty="0" err="1" smtClean="0"/>
              <a:t>Used</a:t>
            </a:r>
            <a:r>
              <a:rPr lang="de-DE" dirty="0" smtClean="0"/>
              <a:t> Service</a:t>
            </a:r>
          </a:p>
          <a:p>
            <a:pPr lvl="1"/>
            <a:r>
              <a:rPr lang="de-DE" dirty="0" smtClean="0"/>
              <a:t>Service Broker / Service Bus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Broker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1571636"/>
          </a:xfrm>
        </p:spPr>
        <p:txBody>
          <a:bodyPr/>
          <a:lstStyle/>
          <a:p>
            <a:r>
              <a:rPr lang="de-DE" dirty="0" smtClean="0"/>
              <a:t>Verwaltet eine Liste der verfügbaren Services</a:t>
            </a:r>
          </a:p>
          <a:p>
            <a:r>
              <a:rPr lang="de-DE" dirty="0" smtClean="0"/>
              <a:t>Vermittelt Zugriff auf einen Service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803594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Implementiert eine bestimmte Funktionalität der Anwendung und stellt diese über eine oder mehrere Schnittstellen zur Verfügung.</a:t>
            </a:r>
          </a:p>
          <a:p>
            <a:pPr lvl="1"/>
            <a:r>
              <a:rPr lang="de-DE" dirty="0" smtClean="0"/>
              <a:t>Properties</a:t>
            </a:r>
          </a:p>
          <a:p>
            <a:pPr lvl="1"/>
            <a:r>
              <a:rPr lang="de-DE" dirty="0" err="1" smtClean="0"/>
              <a:t>Methods</a:t>
            </a:r>
            <a:endParaRPr lang="de-DE" dirty="0" smtClean="0"/>
          </a:p>
          <a:p>
            <a:pPr lvl="1"/>
            <a:r>
              <a:rPr lang="de-DE" dirty="0" smtClean="0"/>
              <a:t>Events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Bsp. </a:t>
            </a:r>
            <a:r>
              <a:rPr lang="de-DE" dirty="0" err="1" smtClean="0"/>
              <a:t>IModelService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Verwaltet das aktuell geladene Modell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49895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Service-Nutzung</a:t>
            </a:r>
            <a:endParaRPr lang="de-DE" dirty="0"/>
          </a:p>
        </p:txBody>
      </p:sp>
      <p:pic>
        <p:nvPicPr>
          <p:cNvPr id="5" name="Inhaltsplatzhalter 3" descr="Fig2.gif"/>
          <p:cNvPicPr>
            <a:picLocks noChangeAspect="1"/>
          </p:cNvPicPr>
          <p:nvPr/>
        </p:nvPicPr>
        <p:blipFill>
          <a:blip r:embed="rId2"/>
          <a:srcRect l="1471" t="2000" r="1435" b="2000"/>
          <a:stretch>
            <a:fillRect/>
          </a:stretch>
        </p:blipFill>
        <p:spPr>
          <a:xfrm>
            <a:off x="2285984" y="2285992"/>
            <a:ext cx="4714908" cy="3429024"/>
          </a:xfrm>
          <a:prstGeom prst="rect">
            <a:avLst/>
          </a:prstGeom>
        </p:spPr>
      </p:pic>
      <p:sp>
        <p:nvSpPr>
          <p:cNvPr id="6" name="Achteck 5"/>
          <p:cNvSpPr/>
          <p:nvPr/>
        </p:nvSpPr>
        <p:spPr>
          <a:xfrm>
            <a:off x="3071802" y="3357562"/>
            <a:ext cx="428628" cy="428628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7" name="Achteck 6"/>
          <p:cNvSpPr/>
          <p:nvPr/>
        </p:nvSpPr>
        <p:spPr>
          <a:xfrm>
            <a:off x="4429124" y="5286388"/>
            <a:ext cx="428628" cy="428628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8" name="Achteck 7"/>
          <p:cNvSpPr/>
          <p:nvPr/>
        </p:nvSpPr>
        <p:spPr>
          <a:xfrm>
            <a:off x="5857884" y="3357562"/>
            <a:ext cx="428628" cy="428628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285720" y="1851149"/>
            <a:ext cx="8429684" cy="5078313"/>
            <a:chOff x="285720" y="1571612"/>
            <a:chExt cx="8429684" cy="5078313"/>
          </a:xfrm>
        </p:grpSpPr>
        <p:sp>
          <p:nvSpPr>
            <p:cNvPr id="8" name="Rechteck 7"/>
            <p:cNvSpPr/>
            <p:nvPr/>
          </p:nvSpPr>
          <p:spPr>
            <a:xfrm>
              <a:off x="714348" y="4286256"/>
              <a:ext cx="800105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r"/>
              <a:r>
                <a:rPr lang="de-DE" dirty="0" err="1" smtClean="0"/>
                <a:t>Use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714348" y="2714620"/>
              <a:ext cx="800105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r"/>
              <a:r>
                <a:rPr lang="de-DE" dirty="0" smtClean="0"/>
                <a:t>Bind</a:t>
              </a:r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714348" y="2285992"/>
              <a:ext cx="800105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r"/>
              <a:r>
                <a:rPr lang="de-DE" dirty="0" smtClean="0"/>
                <a:t>Find</a:t>
              </a:r>
              <a:endParaRPr lang="de-DE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85720" y="1571612"/>
              <a:ext cx="7715304" cy="5078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40000">
                <a:spcAft>
                  <a:spcPts val="0"/>
                </a:spcAft>
              </a:pPr>
              <a:r>
                <a:rPr lang="en-GB" sz="1200" dirty="0" err="1" smtClean="0">
                  <a:solidFill>
                    <a:srgbClr val="2B91AF"/>
                  </a:solidFill>
                  <a:latin typeface="Verdana"/>
                  <a:ea typeface="Times New Roman"/>
                </a:rPr>
                <a:t>IModelService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r>
                <a:rPr lang="en-GB" sz="1200" dirty="0" err="1" smtClean="0">
                  <a:latin typeface="Verdana"/>
                  <a:ea typeface="Times New Roman"/>
                </a:rPr>
                <a:t>m_modelService</a:t>
              </a:r>
              <a:r>
                <a:rPr lang="en-GB" sz="1200" dirty="0" smtClean="0">
                  <a:latin typeface="Verdana"/>
                  <a:ea typeface="Times New Roman"/>
                </a:rPr>
                <a:t> = 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null</a:t>
              </a:r>
              <a:r>
                <a:rPr lang="en-GB" sz="1200" dirty="0" smtClean="0">
                  <a:latin typeface="Verdana"/>
                  <a:ea typeface="Times New Roman"/>
                </a:rPr>
                <a:t>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 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private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void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r>
                <a:rPr lang="en-GB" sz="1200" dirty="0" err="1" smtClean="0">
                  <a:latin typeface="Verdana"/>
                  <a:ea typeface="Times New Roman"/>
                </a:rPr>
                <a:t>ConnectToServices</a:t>
              </a:r>
              <a:r>
                <a:rPr lang="en-GB" sz="1200" dirty="0" smtClean="0">
                  <a:latin typeface="Verdana"/>
                  <a:ea typeface="Times New Roman"/>
                </a:rPr>
                <a:t>()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{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  <a:r>
                <a:rPr lang="en-GB" sz="1200" dirty="0" err="1" smtClean="0">
                  <a:latin typeface="Verdana"/>
                  <a:ea typeface="Times New Roman"/>
                </a:rPr>
                <a:t>m_modelService</a:t>
              </a:r>
              <a:r>
                <a:rPr lang="en-GB" sz="1200" dirty="0" smtClean="0">
                  <a:latin typeface="Verdana"/>
                  <a:ea typeface="Times New Roman"/>
                </a:rPr>
                <a:t> = </a:t>
              </a:r>
              <a:r>
                <a:rPr lang="en-GB" sz="1200" dirty="0" err="1" smtClean="0">
                  <a:solidFill>
                    <a:srgbClr val="2B91AF"/>
                  </a:solidFill>
                  <a:latin typeface="Verdana"/>
                  <a:ea typeface="Times New Roman"/>
                </a:rPr>
                <a:t>ServiceBroker</a:t>
              </a:r>
              <a:r>
                <a:rPr lang="en-GB" sz="1200" dirty="0" err="1" smtClean="0">
                  <a:latin typeface="Verdana"/>
                  <a:ea typeface="Times New Roman"/>
                </a:rPr>
                <a:t>.GetService</a:t>
              </a:r>
              <a:r>
                <a:rPr lang="en-GB" sz="1200" dirty="0" smtClean="0">
                  <a:latin typeface="Verdana"/>
                  <a:ea typeface="Times New Roman"/>
                </a:rPr>
                <a:t>&lt;</a:t>
              </a:r>
              <a:r>
                <a:rPr lang="en-GB" sz="1200" dirty="0" err="1" smtClean="0">
                  <a:solidFill>
                    <a:srgbClr val="2B91AF"/>
                  </a:solidFill>
                  <a:latin typeface="Verdana"/>
                  <a:ea typeface="Times New Roman"/>
                </a:rPr>
                <a:t>IModelService</a:t>
              </a:r>
              <a:r>
                <a:rPr lang="en-GB" sz="1200" dirty="0" smtClean="0">
                  <a:latin typeface="Verdana"/>
                  <a:ea typeface="Times New Roman"/>
                </a:rPr>
                <a:t>&gt;();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endParaRPr lang="en-GB" sz="1200" dirty="0" smtClean="0">
                <a:latin typeface="Verdana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if</a:t>
              </a:r>
              <a:r>
                <a:rPr lang="en-GB" sz="1200" dirty="0" smtClean="0">
                  <a:latin typeface="Verdana"/>
                  <a:ea typeface="Times New Roman"/>
                </a:rPr>
                <a:t> (</a:t>
              </a:r>
              <a:r>
                <a:rPr lang="en-GB" sz="1200" dirty="0" err="1" smtClean="0">
                  <a:latin typeface="Verdana"/>
                  <a:ea typeface="Times New Roman"/>
                </a:rPr>
                <a:t>m_modelService</a:t>
              </a:r>
              <a:r>
                <a:rPr lang="en-GB" sz="1200" dirty="0" smtClean="0">
                  <a:latin typeface="Verdana"/>
                  <a:ea typeface="Times New Roman"/>
                </a:rPr>
                <a:t> != 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null</a:t>
              </a:r>
              <a:r>
                <a:rPr lang="en-GB" sz="1200" dirty="0" smtClean="0">
                  <a:latin typeface="Verdana"/>
                  <a:ea typeface="Times New Roman"/>
                </a:rPr>
                <a:t>)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{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	</a:t>
              </a:r>
              <a:r>
                <a:rPr lang="en-GB" sz="1200" dirty="0" err="1" smtClean="0">
                  <a:latin typeface="Verdana"/>
                  <a:ea typeface="Times New Roman"/>
                </a:rPr>
                <a:t>m_modelService.OnModelChanged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marL="899160" indent="449580"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+= 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new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r>
                <a:rPr lang="en-GB" sz="1200" dirty="0" err="1" smtClean="0">
                  <a:solidFill>
                    <a:srgbClr val="2B91AF"/>
                  </a:solidFill>
                  <a:latin typeface="Verdana"/>
                  <a:ea typeface="Times New Roman"/>
                </a:rPr>
                <a:t>ModelChangedEvent</a:t>
              </a:r>
              <a:r>
                <a:rPr lang="en-GB" sz="1200" dirty="0" smtClean="0">
                  <a:latin typeface="Verdana"/>
                  <a:ea typeface="Times New Roman"/>
                </a:rPr>
                <a:t>(</a:t>
              </a:r>
              <a:r>
                <a:rPr lang="en-GB" sz="1200" dirty="0" err="1" smtClean="0">
                  <a:latin typeface="Verdana"/>
                  <a:ea typeface="Times New Roman"/>
                </a:rPr>
                <a:t>modelService_OnModelChanged</a:t>
              </a:r>
              <a:r>
                <a:rPr lang="en-GB" sz="1200" dirty="0" smtClean="0">
                  <a:latin typeface="Verdana"/>
                  <a:ea typeface="Times New Roman"/>
                </a:rPr>
                <a:t>);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}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}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 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void</a:t>
              </a:r>
              <a:r>
                <a:rPr lang="en-GB" sz="1200" dirty="0" smtClean="0">
                  <a:latin typeface="Verdana"/>
                  <a:ea typeface="Times New Roman"/>
                </a:rPr>
                <a:t> </a:t>
              </a:r>
              <a:r>
                <a:rPr lang="en-GB" sz="1200" dirty="0" err="1" smtClean="0">
                  <a:latin typeface="Verdana"/>
                  <a:ea typeface="Times New Roman"/>
                </a:rPr>
                <a:t>modelService_OnModelChanged</a:t>
              </a:r>
              <a:r>
                <a:rPr lang="en-GB" sz="1200" dirty="0" smtClean="0">
                  <a:latin typeface="Verdana"/>
                  <a:ea typeface="Times New Roman"/>
                </a:rPr>
                <a:t>()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{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string</a:t>
              </a:r>
              <a:r>
                <a:rPr lang="en-GB" sz="1200" dirty="0" smtClean="0">
                  <a:latin typeface="Verdana"/>
                  <a:ea typeface="Times New Roman"/>
                </a:rPr>
                <a:t> filename = </a:t>
              </a:r>
              <a:r>
                <a:rPr lang="en-GB" sz="1200" dirty="0" err="1" smtClean="0">
                  <a:latin typeface="Verdana"/>
                  <a:ea typeface="Times New Roman"/>
                </a:rPr>
                <a:t>m_modelService.CurrentFilename</a:t>
              </a:r>
              <a:r>
                <a:rPr lang="en-GB" sz="1200" dirty="0" smtClean="0">
                  <a:latin typeface="Verdana"/>
                  <a:ea typeface="Times New Roman"/>
                </a:rPr>
                <a:t>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	if</a:t>
              </a:r>
              <a:r>
                <a:rPr lang="en-GB" sz="1200" dirty="0" smtClean="0">
                  <a:latin typeface="Verdana"/>
                  <a:ea typeface="Times New Roman"/>
                </a:rPr>
                <a:t> (filename == 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null</a:t>
              </a:r>
              <a:r>
                <a:rPr lang="en-GB" sz="1200" dirty="0" smtClean="0">
                  <a:latin typeface="Verdana"/>
                  <a:ea typeface="Times New Roman"/>
                </a:rPr>
                <a:t>)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{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	</a:t>
              </a:r>
              <a:r>
                <a:rPr lang="en-GB" sz="1200" dirty="0" err="1" smtClean="0">
                  <a:solidFill>
                    <a:srgbClr val="0000FF"/>
                  </a:solidFill>
                  <a:latin typeface="Verdana"/>
                  <a:ea typeface="Times New Roman"/>
                </a:rPr>
                <a:t>this</a:t>
              </a:r>
              <a:r>
                <a:rPr lang="en-GB" sz="1200" dirty="0" err="1" smtClean="0">
                  <a:latin typeface="Verdana"/>
                  <a:ea typeface="Times New Roman"/>
                </a:rPr>
                <a:t>.Text</a:t>
              </a:r>
              <a:r>
                <a:rPr lang="en-GB" sz="1200" dirty="0" smtClean="0">
                  <a:latin typeface="Verdana"/>
                  <a:ea typeface="Times New Roman"/>
                </a:rPr>
                <a:t> = </a:t>
              </a:r>
              <a:r>
                <a:rPr lang="en-GB" sz="1200" dirty="0" smtClean="0">
                  <a:solidFill>
                    <a:srgbClr val="A31515"/>
                  </a:solidFill>
                  <a:latin typeface="Verdana"/>
                  <a:ea typeface="Times New Roman"/>
                </a:rPr>
                <a:t>"SOA Sample Application"</a:t>
              </a:r>
              <a:r>
                <a:rPr lang="en-GB" sz="1200" dirty="0" smtClean="0">
                  <a:latin typeface="Verdana"/>
                  <a:ea typeface="Times New Roman"/>
                </a:rPr>
                <a:t>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}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  <a:r>
                <a:rPr lang="en-GB" sz="1200" dirty="0" smtClean="0">
                  <a:solidFill>
                    <a:srgbClr val="0000FF"/>
                  </a:solidFill>
                  <a:latin typeface="Verdana"/>
                  <a:ea typeface="Times New Roman"/>
                </a:rPr>
                <a:t>else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{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	</a:t>
              </a:r>
              <a:r>
                <a:rPr lang="en-GB" sz="1200" dirty="0" err="1" smtClean="0">
                  <a:solidFill>
                    <a:srgbClr val="0000FF"/>
                  </a:solidFill>
                  <a:latin typeface="Verdana"/>
                  <a:ea typeface="Times New Roman"/>
                </a:rPr>
                <a:t>this</a:t>
              </a:r>
              <a:r>
                <a:rPr lang="en-GB" sz="1200" dirty="0" err="1" smtClean="0">
                  <a:latin typeface="Verdana"/>
                  <a:ea typeface="Times New Roman"/>
                </a:rPr>
                <a:t>.Text</a:t>
              </a:r>
              <a:r>
                <a:rPr lang="en-GB" sz="1200" dirty="0" smtClean="0">
                  <a:latin typeface="Verdana"/>
                  <a:ea typeface="Times New Roman"/>
                </a:rPr>
                <a:t> = </a:t>
              </a:r>
              <a:r>
                <a:rPr lang="en-GB" sz="1200" dirty="0" smtClean="0">
                  <a:solidFill>
                    <a:srgbClr val="A31515"/>
                  </a:solidFill>
                  <a:latin typeface="Verdana"/>
                  <a:ea typeface="Times New Roman"/>
                </a:rPr>
                <a:t>"SOA Sample Application - "</a:t>
              </a:r>
              <a:r>
                <a:rPr lang="en-GB" sz="1200" dirty="0" smtClean="0">
                  <a:latin typeface="Verdana"/>
                  <a:ea typeface="Times New Roman"/>
                </a:rPr>
                <a:t> + filename;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en-GB" sz="1200" dirty="0" smtClean="0">
                  <a:latin typeface="Verdana"/>
                  <a:ea typeface="Times New Roman"/>
                </a:rPr>
                <a:t>	</a:t>
              </a:r>
              <a:r>
                <a:rPr lang="de-DE" sz="1200" dirty="0" smtClean="0">
                  <a:latin typeface="Verdana"/>
                  <a:ea typeface="Times New Roman"/>
                </a:rPr>
                <a:t>}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pPr defTabSz="540000">
                <a:spcAft>
                  <a:spcPts val="0"/>
                </a:spcAft>
              </a:pPr>
              <a:r>
                <a:rPr lang="de-DE" sz="1200" dirty="0" smtClean="0">
                  <a:latin typeface="Verdana"/>
                  <a:ea typeface="Times New Roman"/>
                </a:rPr>
                <a:t>}</a:t>
              </a:r>
              <a:endParaRPr lang="de-DE" sz="2400" dirty="0" smtClean="0">
                <a:latin typeface="Times New Roman"/>
                <a:ea typeface="Times New Roman"/>
              </a:endParaRPr>
            </a:p>
            <a:p>
              <a:endParaRPr lang="de-DE" sz="1200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692150"/>
            <a:ext cx="8785225" cy="950913"/>
          </a:xfrm>
        </p:spPr>
        <p:txBody>
          <a:bodyPr/>
          <a:lstStyle/>
          <a:p>
            <a:r>
              <a:rPr lang="de-DE" dirty="0" smtClean="0"/>
              <a:t>Service-Nutzung durch Views – 	</a:t>
            </a:r>
            <a:br>
              <a:rPr lang="de-DE" dirty="0" smtClean="0"/>
            </a:br>
            <a:r>
              <a:rPr lang="de-DE" dirty="0" smtClean="0"/>
              <a:t>	Bsp. </a:t>
            </a:r>
            <a:r>
              <a:rPr lang="de-DE" dirty="0" err="1" smtClean="0"/>
              <a:t>MainForm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14282" y="1571612"/>
            <a:ext cx="8572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314</Words>
  <Application>Microsoft Office PowerPoint</Application>
  <PresentationFormat>On-screen Show (4:3)</PresentationFormat>
  <Paragraphs>164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BonnToCode.Net</vt:lpstr>
      <vt:lpstr>Service-orientierte Architektur für Winforms-Anwendungen</vt:lpstr>
      <vt:lpstr>Demo</vt:lpstr>
      <vt:lpstr>Anwendungsarchitektur</vt:lpstr>
      <vt:lpstr>Controller</vt:lpstr>
      <vt:lpstr>Service Broker</vt:lpstr>
      <vt:lpstr>Service</vt:lpstr>
      <vt:lpstr>Bsp. IModelService</vt:lpstr>
      <vt:lpstr>Service-Nutzung</vt:lpstr>
      <vt:lpstr>Service-Nutzung durch Views –    Bsp. MainForm</vt:lpstr>
      <vt:lpstr>Service Dependencies</vt:lpstr>
      <vt:lpstr>Service Dependencies -   Bsp Selection Service</vt:lpstr>
      <vt:lpstr>Service Dependencies -   Bsp. Selection Service</vt:lpstr>
      <vt:lpstr>Überblick: Service Broker / Services</vt:lpstr>
      <vt:lpstr>View-Controller-Abhängigkeiten</vt:lpstr>
      <vt:lpstr>View-Controller-Abhängigkeiten</vt:lpstr>
      <vt:lpstr>Bewertung</vt:lpstr>
      <vt:lpstr>Bewertung</vt:lpstr>
      <vt:lpstr>Bewertung</vt:lpstr>
      <vt:lpstr>Bewertung</vt:lpstr>
      <vt:lpstr>Bsp. Bread Crumb View</vt:lpstr>
      <vt:lpstr>Fragen?</vt:lpstr>
      <vt:lpstr>Service Broker und Services</vt:lpstr>
    </vt:vector>
  </TitlesOfParts>
  <Company>Comma Soft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Service-Orientierte Architektur für Winforms-Anwendungen</dc:title>
  <dc:creator>LehmannSaLc</dc:creator>
  <cp:lastModifiedBy>Roland Weigelt</cp:lastModifiedBy>
  <cp:revision>39</cp:revision>
  <dcterms:created xsi:type="dcterms:W3CDTF">2007-05-10T16:00:35Z</dcterms:created>
  <dcterms:modified xsi:type="dcterms:W3CDTF">2007-05-22T11:42:07Z</dcterms:modified>
</cp:coreProperties>
</file>