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5"/>
  </p:notes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11" r:id="rId51"/>
    <p:sldId id="335" r:id="rId52"/>
    <p:sldId id="330" r:id="rId53"/>
    <p:sldId id="331" r:id="rId54"/>
    <p:sldId id="332" r:id="rId55"/>
    <p:sldId id="333" r:id="rId56"/>
    <p:sldId id="334" r:id="rId57"/>
    <p:sldId id="328" r:id="rId58"/>
    <p:sldId id="312" r:id="rId59"/>
    <p:sldId id="313" r:id="rId60"/>
    <p:sldId id="324" r:id="rId61"/>
    <p:sldId id="314" r:id="rId62"/>
    <p:sldId id="315" r:id="rId63"/>
    <p:sldId id="316" r:id="rId64"/>
    <p:sldId id="317" r:id="rId65"/>
    <p:sldId id="318" r:id="rId66"/>
    <p:sldId id="320" r:id="rId67"/>
    <p:sldId id="321" r:id="rId68"/>
    <p:sldId id="322" r:id="rId69"/>
    <p:sldId id="323" r:id="rId70"/>
    <p:sldId id="329" r:id="rId71"/>
    <p:sldId id="310" r:id="rId72"/>
    <p:sldId id="257" r:id="rId73"/>
    <p:sldId id="260" r:id="rId7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6367" autoAdjust="0"/>
  </p:normalViewPr>
  <p:slideViewPr>
    <p:cSldViewPr>
      <p:cViewPr varScale="1">
        <p:scale>
          <a:sx n="52" d="100"/>
          <a:sy n="52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E4E04-D056-43DB-AC2D-0D0C18546C46}" type="doc">
      <dgm:prSet loTypeId="urn:microsoft.com/office/officeart/2005/8/layout/arrow2" loCatId="process" qsTypeId="urn:microsoft.com/office/officeart/2005/8/quickstyle/simple2" qsCatId="simple" csTypeId="urn:microsoft.com/office/officeart/2005/8/colors/accent1_3" csCatId="accent1" phldr="1"/>
      <dgm:spPr/>
    </dgm:pt>
    <dgm:pt modelId="{1F38DE37-0249-4503-83A2-7ED7C1E12FB1}">
      <dgm:prSet phldrT="[Text]" custT="1"/>
      <dgm:spPr/>
      <dgm:t>
        <a:bodyPr anchor="b" anchorCtr="0"/>
        <a:lstStyle/>
        <a:p>
          <a:pPr algn="ctr"/>
          <a:r>
            <a:rPr lang="de-DE" sz="1800" dirty="0" smtClean="0">
              <a:solidFill>
                <a:schemeClr val="tx1">
                  <a:lumMod val="50000"/>
                  <a:lumOff val="50000"/>
                </a:schemeClr>
              </a:solidFill>
            </a:rPr>
            <a:t>Code </a:t>
          </a:r>
          <a:r>
            <a:rPr lang="de-DE" sz="18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Snippets</a:t>
          </a:r>
          <a:r>
            <a:rPr lang="de-DE" sz="1800" dirty="0" smtClean="0">
              <a:solidFill>
                <a:schemeClr val="tx1">
                  <a:lumMod val="50000"/>
                  <a:lumOff val="50000"/>
                </a:schemeClr>
              </a:solidFill>
            </a:rPr>
            <a:t>,</a:t>
          </a:r>
          <a:br>
            <a:rPr lang="de-DE" sz="1800" dirty="0" smtClean="0">
              <a:solidFill>
                <a:schemeClr val="tx1">
                  <a:lumMod val="50000"/>
                  <a:lumOff val="50000"/>
                </a:schemeClr>
              </a:solidFill>
            </a:rPr>
          </a:br>
          <a:r>
            <a:rPr lang="de-DE" sz="1800" dirty="0" smtClean="0">
              <a:solidFill>
                <a:schemeClr val="tx1">
                  <a:lumMod val="50000"/>
                  <a:lumOff val="50000"/>
                </a:schemeClr>
              </a:solidFill>
            </a:rPr>
            <a:t>Templates</a:t>
          </a:r>
        </a:p>
      </dgm:t>
    </dgm:pt>
    <dgm:pt modelId="{AF74955B-54F5-4D02-9EAA-6303D6F219E5}" type="parTrans" cxnId="{F8127C69-A2C0-4B23-B8E3-FAA1B200AC04}">
      <dgm:prSet/>
      <dgm:spPr/>
      <dgm:t>
        <a:bodyPr/>
        <a:lstStyle/>
        <a:p>
          <a:endParaRPr lang="de-DE"/>
        </a:p>
      </dgm:t>
    </dgm:pt>
    <dgm:pt modelId="{DFA791A9-0D40-4C28-B75E-876EFDB03063}" type="sibTrans" cxnId="{F8127C69-A2C0-4B23-B8E3-FAA1B200AC04}">
      <dgm:prSet/>
      <dgm:spPr/>
      <dgm:t>
        <a:bodyPr/>
        <a:lstStyle/>
        <a:p>
          <a:endParaRPr lang="de-DE"/>
        </a:p>
      </dgm:t>
    </dgm:pt>
    <dgm:pt modelId="{C71EC41D-8746-451C-89E8-C498CF58832F}">
      <dgm:prSet phldrT="[Text]" custT="1"/>
      <dgm:spPr/>
      <dgm:t>
        <a:bodyPr anchor="b" anchorCtr="0"/>
        <a:lstStyle/>
        <a:p>
          <a:pPr algn="ctr"/>
          <a:r>
            <a:rPr lang="de-DE" sz="2800" dirty="0" smtClean="0"/>
            <a:t>Add-ins</a:t>
          </a:r>
          <a:endParaRPr lang="de-DE" sz="2800" dirty="0"/>
        </a:p>
      </dgm:t>
    </dgm:pt>
    <dgm:pt modelId="{08B2A8AC-EA8C-4F98-B31A-AC0BA4C74E75}" type="parTrans" cxnId="{CB94AD60-4DA1-40AA-AFB9-B360F7FED55B}">
      <dgm:prSet/>
      <dgm:spPr/>
      <dgm:t>
        <a:bodyPr/>
        <a:lstStyle/>
        <a:p>
          <a:endParaRPr lang="de-DE"/>
        </a:p>
      </dgm:t>
    </dgm:pt>
    <dgm:pt modelId="{A393DDEB-4C51-4380-B7EC-3F1E5ADD1BAE}" type="sibTrans" cxnId="{CB94AD60-4DA1-40AA-AFB9-B360F7FED55B}">
      <dgm:prSet/>
      <dgm:spPr/>
      <dgm:t>
        <a:bodyPr/>
        <a:lstStyle/>
        <a:p>
          <a:endParaRPr lang="de-DE"/>
        </a:p>
      </dgm:t>
    </dgm:pt>
    <dgm:pt modelId="{7286B26A-7B78-48EB-BE17-8D9431355A7B}">
      <dgm:prSet phldrT="[Text]" custT="1"/>
      <dgm:spPr/>
      <dgm:t>
        <a:bodyPr anchor="t" anchorCtr="0"/>
        <a:lstStyle/>
        <a:p>
          <a:r>
            <a:rPr lang="de-DE" sz="1800" dirty="0" smtClean="0">
              <a:solidFill>
                <a:schemeClr val="tx1">
                  <a:lumMod val="50000"/>
                  <a:lumOff val="50000"/>
                </a:schemeClr>
              </a:solidFill>
            </a:rPr>
            <a:t>Options, </a:t>
          </a:r>
          <a:r>
            <a:rPr lang="de-DE" sz="18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Customize</a:t>
          </a:r>
          <a:endParaRPr lang="de-DE" sz="1800" dirty="0" smtClean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D9A701D-28FA-4AAA-8921-5911F3328AAA}" type="parTrans" cxnId="{C07C93DB-9478-4131-8662-462854FC7837}">
      <dgm:prSet/>
      <dgm:spPr/>
      <dgm:t>
        <a:bodyPr/>
        <a:lstStyle/>
        <a:p>
          <a:endParaRPr lang="de-DE"/>
        </a:p>
      </dgm:t>
    </dgm:pt>
    <dgm:pt modelId="{1AC96A3B-8B96-4D65-9767-16DBC89418BD}" type="sibTrans" cxnId="{C07C93DB-9478-4131-8662-462854FC7837}">
      <dgm:prSet/>
      <dgm:spPr/>
      <dgm:t>
        <a:bodyPr/>
        <a:lstStyle/>
        <a:p>
          <a:endParaRPr lang="de-DE"/>
        </a:p>
      </dgm:t>
    </dgm:pt>
    <dgm:pt modelId="{D32CE701-17AF-4462-8051-75016CCC3A89}">
      <dgm:prSet phldrT="[Text]" custT="1"/>
      <dgm:spPr/>
      <dgm:t>
        <a:bodyPr anchor="b" anchorCtr="0"/>
        <a:lstStyle/>
        <a:p>
          <a:r>
            <a:rPr lang="de-DE" sz="2800" dirty="0" smtClean="0"/>
            <a:t>Visual Studio </a:t>
          </a:r>
          <a:r>
            <a:rPr lang="de-DE" sz="2800" dirty="0" err="1" smtClean="0"/>
            <a:t>Packages</a:t>
          </a:r>
          <a:endParaRPr lang="de-DE" sz="2800" dirty="0"/>
        </a:p>
      </dgm:t>
    </dgm:pt>
    <dgm:pt modelId="{05B425D9-8AB1-4D0A-9AAF-FBC44C743443}" type="parTrans" cxnId="{1EC70AEB-A8DB-4CEC-A970-8B16B313AECA}">
      <dgm:prSet/>
      <dgm:spPr/>
      <dgm:t>
        <a:bodyPr/>
        <a:lstStyle/>
        <a:p>
          <a:endParaRPr lang="de-DE"/>
        </a:p>
      </dgm:t>
    </dgm:pt>
    <dgm:pt modelId="{B6365E2F-892F-4AA3-A21D-BA7FA4872EDB}" type="sibTrans" cxnId="{1EC70AEB-A8DB-4CEC-A970-8B16B313AECA}">
      <dgm:prSet/>
      <dgm:spPr/>
      <dgm:t>
        <a:bodyPr/>
        <a:lstStyle/>
        <a:p>
          <a:endParaRPr lang="de-DE"/>
        </a:p>
      </dgm:t>
    </dgm:pt>
    <dgm:pt modelId="{07FAA70B-CB75-4388-AFD8-DC44450D1BDD}">
      <dgm:prSet phldrT="[Text]" custT="1"/>
      <dgm:spPr/>
      <dgm:t>
        <a:bodyPr anchor="b" anchorCtr="0"/>
        <a:lstStyle/>
        <a:p>
          <a:pPr algn="ctr"/>
          <a:r>
            <a:rPr lang="de-DE" sz="2800" dirty="0" smtClean="0"/>
            <a:t>Makros</a:t>
          </a:r>
        </a:p>
      </dgm:t>
    </dgm:pt>
    <dgm:pt modelId="{478936B8-5A70-4109-BEEF-EECFBF722D91}" type="parTrans" cxnId="{DD0C96E4-4081-4915-A36D-9065B8D37C1F}">
      <dgm:prSet/>
      <dgm:spPr/>
      <dgm:t>
        <a:bodyPr/>
        <a:lstStyle/>
        <a:p>
          <a:endParaRPr lang="de-DE"/>
        </a:p>
      </dgm:t>
    </dgm:pt>
    <dgm:pt modelId="{E93FF444-B0D4-4575-BAA4-692073101068}" type="sibTrans" cxnId="{DD0C96E4-4081-4915-A36D-9065B8D37C1F}">
      <dgm:prSet/>
      <dgm:spPr/>
      <dgm:t>
        <a:bodyPr/>
        <a:lstStyle/>
        <a:p>
          <a:endParaRPr lang="de-DE"/>
        </a:p>
      </dgm:t>
    </dgm:pt>
    <dgm:pt modelId="{B6C793A6-D82E-4510-B269-76CA23D72AB0}" type="pres">
      <dgm:prSet presAssocID="{51EE4E04-D056-43DB-AC2D-0D0C18546C46}" presName="arrowDiagram" presStyleCnt="0">
        <dgm:presLayoutVars>
          <dgm:chMax val="5"/>
          <dgm:dir/>
          <dgm:resizeHandles val="exact"/>
        </dgm:presLayoutVars>
      </dgm:prSet>
      <dgm:spPr/>
    </dgm:pt>
    <dgm:pt modelId="{39CF2F32-C321-4E3F-9503-8EB8176D28F6}" type="pres">
      <dgm:prSet presAssocID="{51EE4E04-D056-43DB-AC2D-0D0C18546C46}" presName="arrow" presStyleLbl="bgShp" presStyleIdx="0" presStyleCnt="1"/>
      <dgm:spPr/>
    </dgm:pt>
    <dgm:pt modelId="{12C193FA-5A5B-49F8-9865-FC237FA16D76}" type="pres">
      <dgm:prSet presAssocID="{51EE4E04-D056-43DB-AC2D-0D0C18546C46}" presName="arrowDiagram5" presStyleCnt="0"/>
      <dgm:spPr/>
    </dgm:pt>
    <dgm:pt modelId="{BD9C8244-8610-4EA3-9711-0E9133B9CE76}" type="pres">
      <dgm:prSet presAssocID="{7286B26A-7B78-48EB-BE17-8D9431355A7B}" presName="bullet5a" presStyleLbl="node1" presStyleIdx="0" presStyleCnt="5"/>
      <dgm:spPr/>
    </dgm:pt>
    <dgm:pt modelId="{7651A231-2584-4FD9-A83F-7A6B993620C8}" type="pres">
      <dgm:prSet presAssocID="{7286B26A-7B78-48EB-BE17-8D9431355A7B}" presName="textBox5a" presStyleLbl="revTx" presStyleIdx="0" presStyleCnt="5" custScaleX="197531" custScaleY="42925" custLinFactNeighborX="-17325" custLinFactNeighborY="-140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ECCD6B-6793-482D-830F-825940FCB302}" type="pres">
      <dgm:prSet presAssocID="{1F38DE37-0249-4503-83A2-7ED7C1E12FB1}" presName="bullet5b" presStyleLbl="node1" presStyleIdx="1" presStyleCnt="5"/>
      <dgm:spPr/>
    </dgm:pt>
    <dgm:pt modelId="{E170A770-E561-4CC9-8961-FF3D351A58F7}" type="pres">
      <dgm:prSet presAssocID="{1F38DE37-0249-4503-83A2-7ED7C1E12FB1}" presName="textBox5b" presStyleLbl="revTx" presStyleIdx="1" presStyleCnt="5" custScaleX="152437" custScaleY="23179" custLinFactNeighborX="-54971" custLinFactNeighborY="-270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ADD458-CD7E-4738-8386-2D319C3B82FA}" type="pres">
      <dgm:prSet presAssocID="{07FAA70B-CB75-4388-AFD8-DC44450D1BDD}" presName="bullet5c" presStyleLbl="node1" presStyleIdx="2" presStyleCnt="5" custLinFactNeighborX="-20252" custLinFactNeighborY="10840"/>
      <dgm:spPr/>
    </dgm:pt>
    <dgm:pt modelId="{76842383-34B8-4E70-9456-50653E9D08A1}" type="pres">
      <dgm:prSet presAssocID="{07FAA70B-CB75-4388-AFD8-DC44450D1BDD}" presName="textBox5c" presStyleLbl="revTx" presStyleIdx="2" presStyleCnt="5" custScaleX="159680" custScaleY="12759" custLinFactNeighborX="-54160" custLinFactNeighborY="-655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73D3F4-D118-45D1-A743-EAA76E7130A6}" type="pres">
      <dgm:prSet presAssocID="{C71EC41D-8746-451C-89E8-C498CF58832F}" presName="bullet5d" presStyleLbl="node1" presStyleIdx="3" presStyleCnt="5"/>
      <dgm:spPr/>
    </dgm:pt>
    <dgm:pt modelId="{A7AFD09F-17FB-4A50-B2EB-1B9B6649C350}" type="pres">
      <dgm:prSet presAssocID="{C71EC41D-8746-451C-89E8-C498CF58832F}" presName="textBox5d" presStyleLbl="revTx" presStyleIdx="3" presStyleCnt="5" custScaleY="13880" custLinFactNeighborX="-57973" custLinFactNeighborY="-655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2F43EA-DF72-4AE6-9D9D-80C26320898A}" type="pres">
      <dgm:prSet presAssocID="{D32CE701-17AF-4462-8051-75016CCC3A89}" presName="bullet5e" presStyleLbl="node1" presStyleIdx="4" presStyleCnt="5" custLinFactNeighborX="19129" custLinFactNeighborY="-10850"/>
      <dgm:spPr/>
    </dgm:pt>
    <dgm:pt modelId="{A2874CFC-F901-4ED3-8610-298789005585}" type="pres">
      <dgm:prSet presAssocID="{D32CE701-17AF-4462-8051-75016CCC3A89}" presName="textBox5e" presStyleLbl="revTx" presStyleIdx="4" presStyleCnt="5" custFlipVert="0" custScaleX="226024" custScaleY="13060" custLinFactNeighborX="-24478" custLinFactNeighborY="-669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ADA137E-B52F-438B-9702-44C9C59A830F}" type="presOf" srcId="{51EE4E04-D056-43DB-AC2D-0D0C18546C46}" destId="{B6C793A6-D82E-4510-B269-76CA23D72AB0}" srcOrd="0" destOrd="0" presId="urn:microsoft.com/office/officeart/2005/8/layout/arrow2"/>
    <dgm:cxn modelId="{4BEF3103-0D9D-4A15-8820-17650AAEC84F}" type="presOf" srcId="{1F38DE37-0249-4503-83A2-7ED7C1E12FB1}" destId="{E170A770-E561-4CC9-8961-FF3D351A58F7}" srcOrd="0" destOrd="0" presId="urn:microsoft.com/office/officeart/2005/8/layout/arrow2"/>
    <dgm:cxn modelId="{5984A7BE-5638-47A0-83F4-B9FB5CFBB32B}" type="presOf" srcId="{7286B26A-7B78-48EB-BE17-8D9431355A7B}" destId="{7651A231-2584-4FD9-A83F-7A6B993620C8}" srcOrd="0" destOrd="0" presId="urn:microsoft.com/office/officeart/2005/8/layout/arrow2"/>
    <dgm:cxn modelId="{C07C93DB-9478-4131-8662-462854FC7837}" srcId="{51EE4E04-D056-43DB-AC2D-0D0C18546C46}" destId="{7286B26A-7B78-48EB-BE17-8D9431355A7B}" srcOrd="0" destOrd="0" parTransId="{9D9A701D-28FA-4AAA-8921-5911F3328AAA}" sibTransId="{1AC96A3B-8B96-4D65-9767-16DBC89418BD}"/>
    <dgm:cxn modelId="{1EC70AEB-A8DB-4CEC-A970-8B16B313AECA}" srcId="{51EE4E04-D056-43DB-AC2D-0D0C18546C46}" destId="{D32CE701-17AF-4462-8051-75016CCC3A89}" srcOrd="4" destOrd="0" parTransId="{05B425D9-8AB1-4D0A-9AAF-FBC44C743443}" sibTransId="{B6365E2F-892F-4AA3-A21D-BA7FA4872EDB}"/>
    <dgm:cxn modelId="{DD0C96E4-4081-4915-A36D-9065B8D37C1F}" srcId="{51EE4E04-D056-43DB-AC2D-0D0C18546C46}" destId="{07FAA70B-CB75-4388-AFD8-DC44450D1BDD}" srcOrd="2" destOrd="0" parTransId="{478936B8-5A70-4109-BEEF-EECFBF722D91}" sibTransId="{E93FF444-B0D4-4575-BAA4-692073101068}"/>
    <dgm:cxn modelId="{F8127C69-A2C0-4B23-B8E3-FAA1B200AC04}" srcId="{51EE4E04-D056-43DB-AC2D-0D0C18546C46}" destId="{1F38DE37-0249-4503-83A2-7ED7C1E12FB1}" srcOrd="1" destOrd="0" parTransId="{AF74955B-54F5-4D02-9EAA-6303D6F219E5}" sibTransId="{DFA791A9-0D40-4C28-B75E-876EFDB03063}"/>
    <dgm:cxn modelId="{F9F28BCA-FED8-470B-9F64-4B33D9099144}" type="presOf" srcId="{07FAA70B-CB75-4388-AFD8-DC44450D1BDD}" destId="{76842383-34B8-4E70-9456-50653E9D08A1}" srcOrd="0" destOrd="0" presId="urn:microsoft.com/office/officeart/2005/8/layout/arrow2"/>
    <dgm:cxn modelId="{F0923ECE-767D-416F-B9BC-848F3AA75A16}" type="presOf" srcId="{C71EC41D-8746-451C-89E8-C498CF58832F}" destId="{A7AFD09F-17FB-4A50-B2EB-1B9B6649C350}" srcOrd="0" destOrd="0" presId="urn:microsoft.com/office/officeart/2005/8/layout/arrow2"/>
    <dgm:cxn modelId="{CB94AD60-4DA1-40AA-AFB9-B360F7FED55B}" srcId="{51EE4E04-D056-43DB-AC2D-0D0C18546C46}" destId="{C71EC41D-8746-451C-89E8-C498CF58832F}" srcOrd="3" destOrd="0" parTransId="{08B2A8AC-EA8C-4F98-B31A-AC0BA4C74E75}" sibTransId="{A393DDEB-4C51-4380-B7EC-3F1E5ADD1BAE}"/>
    <dgm:cxn modelId="{C8CDEF29-EC14-4286-87C3-BC678618557B}" type="presOf" srcId="{D32CE701-17AF-4462-8051-75016CCC3A89}" destId="{A2874CFC-F901-4ED3-8610-298789005585}" srcOrd="0" destOrd="0" presId="urn:microsoft.com/office/officeart/2005/8/layout/arrow2"/>
    <dgm:cxn modelId="{A8F0AE7E-3446-43A9-8224-3798703536CA}" type="presParOf" srcId="{B6C793A6-D82E-4510-B269-76CA23D72AB0}" destId="{39CF2F32-C321-4E3F-9503-8EB8176D28F6}" srcOrd="0" destOrd="0" presId="urn:microsoft.com/office/officeart/2005/8/layout/arrow2"/>
    <dgm:cxn modelId="{78800F85-DD3B-47DF-A78F-6B0426759A53}" type="presParOf" srcId="{B6C793A6-D82E-4510-B269-76CA23D72AB0}" destId="{12C193FA-5A5B-49F8-9865-FC237FA16D76}" srcOrd="1" destOrd="0" presId="urn:microsoft.com/office/officeart/2005/8/layout/arrow2"/>
    <dgm:cxn modelId="{DD1BFA3A-B3D5-4F2F-B3B2-F420106631DD}" type="presParOf" srcId="{12C193FA-5A5B-49F8-9865-FC237FA16D76}" destId="{BD9C8244-8610-4EA3-9711-0E9133B9CE76}" srcOrd="0" destOrd="0" presId="urn:microsoft.com/office/officeart/2005/8/layout/arrow2"/>
    <dgm:cxn modelId="{DD895BE0-5797-43E7-8936-E7CD82E53F98}" type="presParOf" srcId="{12C193FA-5A5B-49F8-9865-FC237FA16D76}" destId="{7651A231-2584-4FD9-A83F-7A6B993620C8}" srcOrd="1" destOrd="0" presId="urn:microsoft.com/office/officeart/2005/8/layout/arrow2"/>
    <dgm:cxn modelId="{6803CD1C-87C7-44E2-A430-19A71E3D97A5}" type="presParOf" srcId="{12C193FA-5A5B-49F8-9865-FC237FA16D76}" destId="{1CECCD6B-6793-482D-830F-825940FCB302}" srcOrd="2" destOrd="0" presId="urn:microsoft.com/office/officeart/2005/8/layout/arrow2"/>
    <dgm:cxn modelId="{774DD53C-121F-423B-AD06-4096A00A2FBF}" type="presParOf" srcId="{12C193FA-5A5B-49F8-9865-FC237FA16D76}" destId="{E170A770-E561-4CC9-8961-FF3D351A58F7}" srcOrd="3" destOrd="0" presId="urn:microsoft.com/office/officeart/2005/8/layout/arrow2"/>
    <dgm:cxn modelId="{F759879C-2F1F-4FAB-A9DA-82378FA3CAC3}" type="presParOf" srcId="{12C193FA-5A5B-49F8-9865-FC237FA16D76}" destId="{8CADD458-CD7E-4738-8386-2D319C3B82FA}" srcOrd="4" destOrd="0" presId="urn:microsoft.com/office/officeart/2005/8/layout/arrow2"/>
    <dgm:cxn modelId="{8EB237CC-C55F-4AED-B128-0878349CBBFB}" type="presParOf" srcId="{12C193FA-5A5B-49F8-9865-FC237FA16D76}" destId="{76842383-34B8-4E70-9456-50653E9D08A1}" srcOrd="5" destOrd="0" presId="urn:microsoft.com/office/officeart/2005/8/layout/arrow2"/>
    <dgm:cxn modelId="{C886E0CF-4010-45A1-8C9C-C3A4E237F514}" type="presParOf" srcId="{12C193FA-5A5B-49F8-9865-FC237FA16D76}" destId="{EA73D3F4-D118-45D1-A743-EAA76E7130A6}" srcOrd="6" destOrd="0" presId="urn:microsoft.com/office/officeart/2005/8/layout/arrow2"/>
    <dgm:cxn modelId="{DDB9D498-EFDE-4B35-9315-7402E41D2338}" type="presParOf" srcId="{12C193FA-5A5B-49F8-9865-FC237FA16D76}" destId="{A7AFD09F-17FB-4A50-B2EB-1B9B6649C350}" srcOrd="7" destOrd="0" presId="urn:microsoft.com/office/officeart/2005/8/layout/arrow2"/>
    <dgm:cxn modelId="{E7A5937F-43F8-466E-97FF-A8CA152BB618}" type="presParOf" srcId="{12C193FA-5A5B-49F8-9865-FC237FA16D76}" destId="{512F43EA-DF72-4AE6-9D9D-80C26320898A}" srcOrd="8" destOrd="0" presId="urn:microsoft.com/office/officeart/2005/8/layout/arrow2"/>
    <dgm:cxn modelId="{24712C79-95CF-4760-9454-3CE8DA7E9237}" type="presParOf" srcId="{12C193FA-5A5B-49F8-9865-FC237FA16D76}" destId="{A2874CFC-F901-4ED3-8610-298789005585}" srcOrd="9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A2F2C-405C-4409-8971-9E63AC5910B9}" type="doc">
      <dgm:prSet loTypeId="urn:microsoft.com/office/officeart/2005/8/layout/hierarchy4" loCatId="hierarchy" qsTypeId="urn:microsoft.com/office/officeart/2005/8/quickstyle/3d2" qsCatId="3D" csTypeId="urn:microsoft.com/office/officeart/2005/8/colors/colorful4" csCatId="colorful" phldr="0"/>
      <dgm:spPr/>
      <dgm:t>
        <a:bodyPr/>
        <a:lstStyle/>
        <a:p>
          <a:endParaRPr lang="de-DE"/>
        </a:p>
      </dgm:t>
    </dgm:pt>
    <dgm:pt modelId="{3A2A6856-0184-43D1-B17F-A605CC68133B}">
      <dgm:prSet phldrT="[Text]" phldr="1"/>
      <dgm:spPr/>
      <dgm:t>
        <a:bodyPr/>
        <a:lstStyle/>
        <a:p>
          <a:endParaRPr lang="de-DE"/>
        </a:p>
      </dgm:t>
    </dgm:pt>
    <dgm:pt modelId="{CFD9B208-1635-460F-A4EB-399C9F4FC15F}" type="parTrans" cxnId="{A64D42B8-C443-4C69-BF79-1EC1D744B2B3}">
      <dgm:prSet/>
      <dgm:spPr/>
      <dgm:t>
        <a:bodyPr/>
        <a:lstStyle/>
        <a:p>
          <a:endParaRPr lang="de-DE"/>
        </a:p>
      </dgm:t>
    </dgm:pt>
    <dgm:pt modelId="{5C83A9FE-9471-4986-90FB-FF5DA98251C2}" type="sibTrans" cxnId="{A64D42B8-C443-4C69-BF79-1EC1D744B2B3}">
      <dgm:prSet/>
      <dgm:spPr/>
      <dgm:t>
        <a:bodyPr/>
        <a:lstStyle/>
        <a:p>
          <a:endParaRPr lang="de-DE"/>
        </a:p>
      </dgm:t>
    </dgm:pt>
    <dgm:pt modelId="{DD09F654-30EE-4C49-B797-AEE67DF9050F}">
      <dgm:prSet phldrT="[Text]" phldr="1"/>
      <dgm:spPr/>
      <dgm:t>
        <a:bodyPr/>
        <a:lstStyle/>
        <a:p>
          <a:endParaRPr lang="de-DE"/>
        </a:p>
      </dgm:t>
    </dgm:pt>
    <dgm:pt modelId="{61D5597C-5D9E-4227-8EFE-7DB9E119421F}" type="parTrans" cxnId="{4D906018-A16B-416A-B088-71E5373D3D33}">
      <dgm:prSet/>
      <dgm:spPr/>
      <dgm:t>
        <a:bodyPr/>
        <a:lstStyle/>
        <a:p>
          <a:endParaRPr lang="de-DE"/>
        </a:p>
      </dgm:t>
    </dgm:pt>
    <dgm:pt modelId="{281639F1-B499-40CF-9F0D-783DFCDFA40F}" type="sibTrans" cxnId="{4D906018-A16B-416A-B088-71E5373D3D33}">
      <dgm:prSet/>
      <dgm:spPr/>
      <dgm:t>
        <a:bodyPr/>
        <a:lstStyle/>
        <a:p>
          <a:endParaRPr lang="de-DE"/>
        </a:p>
      </dgm:t>
    </dgm:pt>
    <dgm:pt modelId="{06DE10AE-01E2-4E2C-8304-E83B7E2E1D65}">
      <dgm:prSet phldrT="[Text]" phldr="1"/>
      <dgm:spPr/>
      <dgm:t>
        <a:bodyPr/>
        <a:lstStyle/>
        <a:p>
          <a:endParaRPr lang="de-DE"/>
        </a:p>
      </dgm:t>
    </dgm:pt>
    <dgm:pt modelId="{93DCF316-5132-4F91-A847-4F78D42E0F9F}" type="parTrans" cxnId="{EA5A80C3-E6E7-4CB4-BB4E-D47A98DEA57E}">
      <dgm:prSet/>
      <dgm:spPr/>
      <dgm:t>
        <a:bodyPr/>
        <a:lstStyle/>
        <a:p>
          <a:endParaRPr lang="de-DE"/>
        </a:p>
      </dgm:t>
    </dgm:pt>
    <dgm:pt modelId="{C97341D8-2DAF-4DE3-B1CC-A70420BAF77A}" type="sibTrans" cxnId="{EA5A80C3-E6E7-4CB4-BB4E-D47A98DEA57E}">
      <dgm:prSet/>
      <dgm:spPr/>
      <dgm:t>
        <a:bodyPr/>
        <a:lstStyle/>
        <a:p>
          <a:endParaRPr lang="de-DE"/>
        </a:p>
      </dgm:t>
    </dgm:pt>
    <dgm:pt modelId="{A4515D0D-0353-4435-BA48-4DDA7367DD73}">
      <dgm:prSet phldrT="[Text]" phldr="1"/>
      <dgm:spPr/>
      <dgm:t>
        <a:bodyPr/>
        <a:lstStyle/>
        <a:p>
          <a:endParaRPr lang="de-DE"/>
        </a:p>
      </dgm:t>
    </dgm:pt>
    <dgm:pt modelId="{BE8B7E84-0147-4EE0-8EAB-42C86FD336B1}" type="parTrans" cxnId="{69E08786-7656-4255-91BD-EDCBFAB4EF28}">
      <dgm:prSet/>
      <dgm:spPr/>
      <dgm:t>
        <a:bodyPr/>
        <a:lstStyle/>
        <a:p>
          <a:endParaRPr lang="de-DE"/>
        </a:p>
      </dgm:t>
    </dgm:pt>
    <dgm:pt modelId="{8B29B9AC-8295-47B3-94B4-3E37B7B48B39}" type="sibTrans" cxnId="{69E08786-7656-4255-91BD-EDCBFAB4EF28}">
      <dgm:prSet/>
      <dgm:spPr/>
      <dgm:t>
        <a:bodyPr/>
        <a:lstStyle/>
        <a:p>
          <a:endParaRPr lang="de-DE"/>
        </a:p>
      </dgm:t>
    </dgm:pt>
    <dgm:pt modelId="{5FB88593-50A2-419D-9FAB-48114B99C72A}">
      <dgm:prSet phldrT="[Text]" phldr="1"/>
      <dgm:spPr/>
      <dgm:t>
        <a:bodyPr/>
        <a:lstStyle/>
        <a:p>
          <a:endParaRPr lang="de-DE"/>
        </a:p>
      </dgm:t>
    </dgm:pt>
    <dgm:pt modelId="{608A0F1C-3964-472A-9C76-B96835CB29EA}" type="parTrans" cxnId="{E2442559-5FEA-4B16-972E-8D26D4DC7AD6}">
      <dgm:prSet/>
      <dgm:spPr/>
      <dgm:t>
        <a:bodyPr/>
        <a:lstStyle/>
        <a:p>
          <a:endParaRPr lang="de-DE"/>
        </a:p>
      </dgm:t>
    </dgm:pt>
    <dgm:pt modelId="{044D68DE-2AC2-4025-80C1-9B92FCD0D31E}" type="sibTrans" cxnId="{E2442559-5FEA-4B16-972E-8D26D4DC7AD6}">
      <dgm:prSet/>
      <dgm:spPr/>
      <dgm:t>
        <a:bodyPr/>
        <a:lstStyle/>
        <a:p>
          <a:endParaRPr lang="de-DE"/>
        </a:p>
      </dgm:t>
    </dgm:pt>
    <dgm:pt modelId="{F9E12256-1C3A-463F-B4D0-80879A246840}">
      <dgm:prSet phldrT="[Text]" phldr="1"/>
      <dgm:spPr/>
      <dgm:t>
        <a:bodyPr/>
        <a:lstStyle/>
        <a:p>
          <a:endParaRPr lang="de-DE"/>
        </a:p>
      </dgm:t>
    </dgm:pt>
    <dgm:pt modelId="{8770CD05-6EFE-49E9-B094-7C8F0A7D39EA}" type="parTrans" cxnId="{1FD329F9-A6EC-4E7D-8254-1B19ED7B648C}">
      <dgm:prSet/>
      <dgm:spPr/>
      <dgm:t>
        <a:bodyPr/>
        <a:lstStyle/>
        <a:p>
          <a:endParaRPr lang="de-DE"/>
        </a:p>
      </dgm:t>
    </dgm:pt>
    <dgm:pt modelId="{7A41ACE7-3026-49D4-A7AE-CF214DA5B734}" type="sibTrans" cxnId="{1FD329F9-A6EC-4E7D-8254-1B19ED7B648C}">
      <dgm:prSet/>
      <dgm:spPr/>
      <dgm:t>
        <a:bodyPr/>
        <a:lstStyle/>
        <a:p>
          <a:endParaRPr lang="de-DE"/>
        </a:p>
      </dgm:t>
    </dgm:pt>
    <dgm:pt modelId="{471247AF-B689-472C-8BC6-08562AC6E9E6}" type="pres">
      <dgm:prSet presAssocID="{7CFA2F2C-405C-4409-8971-9E63AC5910B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9178AFD-4B6A-4BD8-88AE-D012D7F872F9}" type="pres">
      <dgm:prSet presAssocID="{3A2A6856-0184-43D1-B17F-A605CC68133B}" presName="vertOne" presStyleCnt="0"/>
      <dgm:spPr/>
    </dgm:pt>
    <dgm:pt modelId="{3934F16D-947B-4224-B93E-F9511055DF1E}" type="pres">
      <dgm:prSet presAssocID="{3A2A6856-0184-43D1-B17F-A605CC68133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62AE302-D345-4FA4-8E0A-F5D3A870D4FB}" type="pres">
      <dgm:prSet presAssocID="{3A2A6856-0184-43D1-B17F-A605CC68133B}" presName="parTransOne" presStyleCnt="0"/>
      <dgm:spPr/>
    </dgm:pt>
    <dgm:pt modelId="{E0B31A04-A5ED-4B6B-A31F-356EA2230413}" type="pres">
      <dgm:prSet presAssocID="{3A2A6856-0184-43D1-B17F-A605CC68133B}" presName="horzOne" presStyleCnt="0"/>
      <dgm:spPr/>
    </dgm:pt>
    <dgm:pt modelId="{39A26DA1-1585-4257-BF98-FF3C8C16BC92}" type="pres">
      <dgm:prSet presAssocID="{DD09F654-30EE-4C49-B797-AEE67DF9050F}" presName="vertTwo" presStyleCnt="0"/>
      <dgm:spPr/>
    </dgm:pt>
    <dgm:pt modelId="{BCA1C413-6911-49D4-ADB7-90137C6FD5DA}" type="pres">
      <dgm:prSet presAssocID="{DD09F654-30EE-4C49-B797-AEE67DF905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BBCBEC-4745-4BCE-86EC-2123A3912B11}" type="pres">
      <dgm:prSet presAssocID="{DD09F654-30EE-4C49-B797-AEE67DF9050F}" presName="parTransTwo" presStyleCnt="0"/>
      <dgm:spPr/>
    </dgm:pt>
    <dgm:pt modelId="{30FADA93-3AB7-4A66-8C61-C678718C1F50}" type="pres">
      <dgm:prSet presAssocID="{DD09F654-30EE-4C49-B797-AEE67DF9050F}" presName="horzTwo" presStyleCnt="0"/>
      <dgm:spPr/>
    </dgm:pt>
    <dgm:pt modelId="{1ECCD8C4-3354-4A58-AFAC-011A32D2B2B0}" type="pres">
      <dgm:prSet presAssocID="{06DE10AE-01E2-4E2C-8304-E83B7E2E1D65}" presName="vertThree" presStyleCnt="0"/>
      <dgm:spPr/>
    </dgm:pt>
    <dgm:pt modelId="{5D45C42D-2FFB-4FB6-9AF3-1A76F2165882}" type="pres">
      <dgm:prSet presAssocID="{06DE10AE-01E2-4E2C-8304-E83B7E2E1D6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70B2A8E-A155-4459-BE0C-9F05DAB2BF92}" type="pres">
      <dgm:prSet presAssocID="{06DE10AE-01E2-4E2C-8304-E83B7E2E1D65}" presName="horzThree" presStyleCnt="0"/>
      <dgm:spPr/>
    </dgm:pt>
    <dgm:pt modelId="{EAB48BD4-A5DD-4224-AAC9-8E4AC5549351}" type="pres">
      <dgm:prSet presAssocID="{C97341D8-2DAF-4DE3-B1CC-A70420BAF77A}" presName="sibSpaceThree" presStyleCnt="0"/>
      <dgm:spPr/>
    </dgm:pt>
    <dgm:pt modelId="{FB67E6CF-4BD0-41E8-BFC8-0C36E9A157DE}" type="pres">
      <dgm:prSet presAssocID="{A4515D0D-0353-4435-BA48-4DDA7367DD73}" presName="vertThree" presStyleCnt="0"/>
      <dgm:spPr/>
    </dgm:pt>
    <dgm:pt modelId="{ABD2741F-3AB1-4A40-B85D-8D62482DC47E}" type="pres">
      <dgm:prSet presAssocID="{A4515D0D-0353-4435-BA48-4DDA7367DD7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790CB7C-CC4E-4A49-AF5E-060508047EAB}" type="pres">
      <dgm:prSet presAssocID="{A4515D0D-0353-4435-BA48-4DDA7367DD73}" presName="horzThree" presStyleCnt="0"/>
      <dgm:spPr/>
    </dgm:pt>
    <dgm:pt modelId="{0B0B383D-C210-4CD5-A1CE-B62E26B0FFB7}" type="pres">
      <dgm:prSet presAssocID="{281639F1-B499-40CF-9F0D-783DFCDFA40F}" presName="sibSpaceTwo" presStyleCnt="0"/>
      <dgm:spPr/>
    </dgm:pt>
    <dgm:pt modelId="{F24F7A79-534E-4A09-9E3B-E8E32AB7825E}" type="pres">
      <dgm:prSet presAssocID="{5FB88593-50A2-419D-9FAB-48114B99C72A}" presName="vertTwo" presStyleCnt="0"/>
      <dgm:spPr/>
    </dgm:pt>
    <dgm:pt modelId="{CD458808-7D28-4E6B-A62D-7EBFF6B5342B}" type="pres">
      <dgm:prSet presAssocID="{5FB88593-50A2-419D-9FAB-48114B99C72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320EE8B-FD95-49C3-BFCF-F9A08408B601}" type="pres">
      <dgm:prSet presAssocID="{5FB88593-50A2-419D-9FAB-48114B99C72A}" presName="parTransTwo" presStyleCnt="0"/>
      <dgm:spPr/>
    </dgm:pt>
    <dgm:pt modelId="{1D8CD330-190C-4B30-A8C9-2A0A7647DC16}" type="pres">
      <dgm:prSet presAssocID="{5FB88593-50A2-419D-9FAB-48114B99C72A}" presName="horzTwo" presStyleCnt="0"/>
      <dgm:spPr/>
    </dgm:pt>
    <dgm:pt modelId="{54DE65FA-773B-4B5D-AD8F-59EF0D9FE0BA}" type="pres">
      <dgm:prSet presAssocID="{F9E12256-1C3A-463F-B4D0-80879A246840}" presName="vertThree" presStyleCnt="0"/>
      <dgm:spPr/>
    </dgm:pt>
    <dgm:pt modelId="{2D5AC6D3-46A7-4F42-A69A-0FD65332F93B}" type="pres">
      <dgm:prSet presAssocID="{F9E12256-1C3A-463F-B4D0-80879A24684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9CD36A-C4AC-4ACA-9984-1E82FC2D767B}" type="pres">
      <dgm:prSet presAssocID="{F9E12256-1C3A-463F-B4D0-80879A246840}" presName="horzThree" presStyleCnt="0"/>
      <dgm:spPr/>
    </dgm:pt>
  </dgm:ptLst>
  <dgm:cxnLst>
    <dgm:cxn modelId="{BEEFC577-1E8F-41E2-80C0-55325A4F9E24}" type="presOf" srcId="{DD09F654-30EE-4C49-B797-AEE67DF9050F}" destId="{BCA1C413-6911-49D4-ADB7-90137C6FD5DA}" srcOrd="0" destOrd="0" presId="urn:microsoft.com/office/officeart/2005/8/layout/hierarchy4"/>
    <dgm:cxn modelId="{90D07CB2-3A61-41B3-865C-E72D34DDC2DF}" type="presOf" srcId="{3A2A6856-0184-43D1-B17F-A605CC68133B}" destId="{3934F16D-947B-4224-B93E-F9511055DF1E}" srcOrd="0" destOrd="0" presId="urn:microsoft.com/office/officeart/2005/8/layout/hierarchy4"/>
    <dgm:cxn modelId="{A64D42B8-C443-4C69-BF79-1EC1D744B2B3}" srcId="{7CFA2F2C-405C-4409-8971-9E63AC5910B9}" destId="{3A2A6856-0184-43D1-B17F-A605CC68133B}" srcOrd="0" destOrd="0" parTransId="{CFD9B208-1635-460F-A4EB-399C9F4FC15F}" sibTransId="{5C83A9FE-9471-4986-90FB-FF5DA98251C2}"/>
    <dgm:cxn modelId="{E2442559-5FEA-4B16-972E-8D26D4DC7AD6}" srcId="{3A2A6856-0184-43D1-B17F-A605CC68133B}" destId="{5FB88593-50A2-419D-9FAB-48114B99C72A}" srcOrd="1" destOrd="0" parTransId="{608A0F1C-3964-472A-9C76-B96835CB29EA}" sibTransId="{044D68DE-2AC2-4025-80C1-9B92FCD0D31E}"/>
    <dgm:cxn modelId="{4D906018-A16B-416A-B088-71E5373D3D33}" srcId="{3A2A6856-0184-43D1-B17F-A605CC68133B}" destId="{DD09F654-30EE-4C49-B797-AEE67DF9050F}" srcOrd="0" destOrd="0" parTransId="{61D5597C-5D9E-4227-8EFE-7DB9E119421F}" sibTransId="{281639F1-B499-40CF-9F0D-783DFCDFA40F}"/>
    <dgm:cxn modelId="{DA2DF70C-9B71-44AA-AA84-E7EDA12C4336}" type="presOf" srcId="{F9E12256-1C3A-463F-B4D0-80879A246840}" destId="{2D5AC6D3-46A7-4F42-A69A-0FD65332F93B}" srcOrd="0" destOrd="0" presId="urn:microsoft.com/office/officeart/2005/8/layout/hierarchy4"/>
    <dgm:cxn modelId="{A864555E-E315-4C65-A434-ABDB1CEBA960}" type="presOf" srcId="{7CFA2F2C-405C-4409-8971-9E63AC5910B9}" destId="{471247AF-B689-472C-8BC6-08562AC6E9E6}" srcOrd="0" destOrd="0" presId="urn:microsoft.com/office/officeart/2005/8/layout/hierarchy4"/>
    <dgm:cxn modelId="{69E08786-7656-4255-91BD-EDCBFAB4EF28}" srcId="{DD09F654-30EE-4C49-B797-AEE67DF9050F}" destId="{A4515D0D-0353-4435-BA48-4DDA7367DD73}" srcOrd="1" destOrd="0" parTransId="{BE8B7E84-0147-4EE0-8EAB-42C86FD336B1}" sibTransId="{8B29B9AC-8295-47B3-94B4-3E37B7B48B39}"/>
    <dgm:cxn modelId="{B98669F3-7D01-43E4-97F9-9CCBEBD6B724}" type="presOf" srcId="{A4515D0D-0353-4435-BA48-4DDA7367DD73}" destId="{ABD2741F-3AB1-4A40-B85D-8D62482DC47E}" srcOrd="0" destOrd="0" presId="urn:microsoft.com/office/officeart/2005/8/layout/hierarchy4"/>
    <dgm:cxn modelId="{BE7794D4-718F-4B5B-B42D-419130D4E8CA}" type="presOf" srcId="{06DE10AE-01E2-4E2C-8304-E83B7E2E1D65}" destId="{5D45C42D-2FFB-4FB6-9AF3-1A76F2165882}" srcOrd="0" destOrd="0" presId="urn:microsoft.com/office/officeart/2005/8/layout/hierarchy4"/>
    <dgm:cxn modelId="{EABB02F0-192A-4845-83CA-A9A8AA75B6E6}" type="presOf" srcId="{5FB88593-50A2-419D-9FAB-48114B99C72A}" destId="{CD458808-7D28-4E6B-A62D-7EBFF6B5342B}" srcOrd="0" destOrd="0" presId="urn:microsoft.com/office/officeart/2005/8/layout/hierarchy4"/>
    <dgm:cxn modelId="{EA5A80C3-E6E7-4CB4-BB4E-D47A98DEA57E}" srcId="{DD09F654-30EE-4C49-B797-AEE67DF9050F}" destId="{06DE10AE-01E2-4E2C-8304-E83B7E2E1D65}" srcOrd="0" destOrd="0" parTransId="{93DCF316-5132-4F91-A847-4F78D42E0F9F}" sibTransId="{C97341D8-2DAF-4DE3-B1CC-A70420BAF77A}"/>
    <dgm:cxn modelId="{1FD329F9-A6EC-4E7D-8254-1B19ED7B648C}" srcId="{5FB88593-50A2-419D-9FAB-48114B99C72A}" destId="{F9E12256-1C3A-463F-B4D0-80879A246840}" srcOrd="0" destOrd="0" parTransId="{8770CD05-6EFE-49E9-B094-7C8F0A7D39EA}" sibTransId="{7A41ACE7-3026-49D4-A7AE-CF214DA5B734}"/>
    <dgm:cxn modelId="{52088D63-9911-45C5-8DE3-A4B47133AEB7}" type="presParOf" srcId="{471247AF-B689-472C-8BC6-08562AC6E9E6}" destId="{69178AFD-4B6A-4BD8-88AE-D012D7F872F9}" srcOrd="0" destOrd="0" presId="urn:microsoft.com/office/officeart/2005/8/layout/hierarchy4"/>
    <dgm:cxn modelId="{90F030F7-B59E-4BB4-8487-83768322B128}" type="presParOf" srcId="{69178AFD-4B6A-4BD8-88AE-D012D7F872F9}" destId="{3934F16D-947B-4224-B93E-F9511055DF1E}" srcOrd="0" destOrd="0" presId="urn:microsoft.com/office/officeart/2005/8/layout/hierarchy4"/>
    <dgm:cxn modelId="{E9DAD9DA-F817-4EC9-9192-523B316C8A6C}" type="presParOf" srcId="{69178AFD-4B6A-4BD8-88AE-D012D7F872F9}" destId="{B62AE302-D345-4FA4-8E0A-F5D3A870D4FB}" srcOrd="1" destOrd="0" presId="urn:microsoft.com/office/officeart/2005/8/layout/hierarchy4"/>
    <dgm:cxn modelId="{7C3E1ABA-EA1E-4847-8AED-78DCD985C45A}" type="presParOf" srcId="{69178AFD-4B6A-4BD8-88AE-D012D7F872F9}" destId="{E0B31A04-A5ED-4B6B-A31F-356EA2230413}" srcOrd="2" destOrd="0" presId="urn:microsoft.com/office/officeart/2005/8/layout/hierarchy4"/>
    <dgm:cxn modelId="{D61BE2F1-2E85-4D47-9287-27AFD243AA96}" type="presParOf" srcId="{E0B31A04-A5ED-4B6B-A31F-356EA2230413}" destId="{39A26DA1-1585-4257-BF98-FF3C8C16BC92}" srcOrd="0" destOrd="0" presId="urn:microsoft.com/office/officeart/2005/8/layout/hierarchy4"/>
    <dgm:cxn modelId="{60B03AD4-F18C-449D-80EA-D9A400EE9D87}" type="presParOf" srcId="{39A26DA1-1585-4257-BF98-FF3C8C16BC92}" destId="{BCA1C413-6911-49D4-ADB7-90137C6FD5DA}" srcOrd="0" destOrd="0" presId="urn:microsoft.com/office/officeart/2005/8/layout/hierarchy4"/>
    <dgm:cxn modelId="{95ED9622-E3B1-43B4-BE58-55B0CD2A5FC1}" type="presParOf" srcId="{39A26DA1-1585-4257-BF98-FF3C8C16BC92}" destId="{5EBBCBEC-4745-4BCE-86EC-2123A3912B11}" srcOrd="1" destOrd="0" presId="urn:microsoft.com/office/officeart/2005/8/layout/hierarchy4"/>
    <dgm:cxn modelId="{7BCC8473-4578-42ED-8159-E8B85054286A}" type="presParOf" srcId="{39A26DA1-1585-4257-BF98-FF3C8C16BC92}" destId="{30FADA93-3AB7-4A66-8C61-C678718C1F50}" srcOrd="2" destOrd="0" presId="urn:microsoft.com/office/officeart/2005/8/layout/hierarchy4"/>
    <dgm:cxn modelId="{2AB44098-F838-4167-A121-017C0A9BDBF9}" type="presParOf" srcId="{30FADA93-3AB7-4A66-8C61-C678718C1F50}" destId="{1ECCD8C4-3354-4A58-AFAC-011A32D2B2B0}" srcOrd="0" destOrd="0" presId="urn:microsoft.com/office/officeart/2005/8/layout/hierarchy4"/>
    <dgm:cxn modelId="{11FD106F-0870-43EE-86BF-8F950350327E}" type="presParOf" srcId="{1ECCD8C4-3354-4A58-AFAC-011A32D2B2B0}" destId="{5D45C42D-2FFB-4FB6-9AF3-1A76F2165882}" srcOrd="0" destOrd="0" presId="urn:microsoft.com/office/officeart/2005/8/layout/hierarchy4"/>
    <dgm:cxn modelId="{DF03F2F9-40E0-4BFE-BD5F-F32480FF0B83}" type="presParOf" srcId="{1ECCD8C4-3354-4A58-AFAC-011A32D2B2B0}" destId="{170B2A8E-A155-4459-BE0C-9F05DAB2BF92}" srcOrd="1" destOrd="0" presId="urn:microsoft.com/office/officeart/2005/8/layout/hierarchy4"/>
    <dgm:cxn modelId="{2A30E4DB-75E4-4CE8-BA5C-377154BF2B8F}" type="presParOf" srcId="{30FADA93-3AB7-4A66-8C61-C678718C1F50}" destId="{EAB48BD4-A5DD-4224-AAC9-8E4AC5549351}" srcOrd="1" destOrd="0" presId="urn:microsoft.com/office/officeart/2005/8/layout/hierarchy4"/>
    <dgm:cxn modelId="{487EA7A2-6F5B-4959-BF4B-4030080EFFCF}" type="presParOf" srcId="{30FADA93-3AB7-4A66-8C61-C678718C1F50}" destId="{FB67E6CF-4BD0-41E8-BFC8-0C36E9A157DE}" srcOrd="2" destOrd="0" presId="urn:microsoft.com/office/officeart/2005/8/layout/hierarchy4"/>
    <dgm:cxn modelId="{DF5C0392-593A-4D22-AF1B-E62BBFB7719D}" type="presParOf" srcId="{FB67E6CF-4BD0-41E8-BFC8-0C36E9A157DE}" destId="{ABD2741F-3AB1-4A40-B85D-8D62482DC47E}" srcOrd="0" destOrd="0" presId="urn:microsoft.com/office/officeart/2005/8/layout/hierarchy4"/>
    <dgm:cxn modelId="{83BD1755-0C69-43DF-83AE-0BFE61C74FA0}" type="presParOf" srcId="{FB67E6CF-4BD0-41E8-BFC8-0C36E9A157DE}" destId="{D790CB7C-CC4E-4A49-AF5E-060508047EAB}" srcOrd="1" destOrd="0" presId="urn:microsoft.com/office/officeart/2005/8/layout/hierarchy4"/>
    <dgm:cxn modelId="{6BFC35D5-5CA4-4348-A06E-0A2F0BC818E2}" type="presParOf" srcId="{E0B31A04-A5ED-4B6B-A31F-356EA2230413}" destId="{0B0B383D-C210-4CD5-A1CE-B62E26B0FFB7}" srcOrd="1" destOrd="0" presId="urn:microsoft.com/office/officeart/2005/8/layout/hierarchy4"/>
    <dgm:cxn modelId="{C8B96E6E-1314-40AF-A3CF-958B90D48142}" type="presParOf" srcId="{E0B31A04-A5ED-4B6B-A31F-356EA2230413}" destId="{F24F7A79-534E-4A09-9E3B-E8E32AB7825E}" srcOrd="2" destOrd="0" presId="urn:microsoft.com/office/officeart/2005/8/layout/hierarchy4"/>
    <dgm:cxn modelId="{B685FEB9-4E7A-4E24-86E0-3256C1F5B5D8}" type="presParOf" srcId="{F24F7A79-534E-4A09-9E3B-E8E32AB7825E}" destId="{CD458808-7D28-4E6B-A62D-7EBFF6B5342B}" srcOrd="0" destOrd="0" presId="urn:microsoft.com/office/officeart/2005/8/layout/hierarchy4"/>
    <dgm:cxn modelId="{104F622A-C2BD-4BFB-9F5E-D446A5888DA8}" type="presParOf" srcId="{F24F7A79-534E-4A09-9E3B-E8E32AB7825E}" destId="{3320EE8B-FD95-49C3-BFCF-F9A08408B601}" srcOrd="1" destOrd="0" presId="urn:microsoft.com/office/officeart/2005/8/layout/hierarchy4"/>
    <dgm:cxn modelId="{4CED7B24-8458-4FD3-844C-CCFABFF5C510}" type="presParOf" srcId="{F24F7A79-534E-4A09-9E3B-E8E32AB7825E}" destId="{1D8CD330-190C-4B30-A8C9-2A0A7647DC16}" srcOrd="2" destOrd="0" presId="urn:microsoft.com/office/officeart/2005/8/layout/hierarchy4"/>
    <dgm:cxn modelId="{A13B8B50-A08E-43D0-8CB2-50C5B992CF5B}" type="presParOf" srcId="{1D8CD330-190C-4B30-A8C9-2A0A7647DC16}" destId="{54DE65FA-773B-4B5D-AD8F-59EF0D9FE0BA}" srcOrd="0" destOrd="0" presId="urn:microsoft.com/office/officeart/2005/8/layout/hierarchy4"/>
    <dgm:cxn modelId="{96E31FF5-3B27-43B6-AF54-8AEECBD7EC79}" type="presParOf" srcId="{54DE65FA-773B-4B5D-AD8F-59EF0D9FE0BA}" destId="{2D5AC6D3-46A7-4F42-A69A-0FD65332F93B}" srcOrd="0" destOrd="0" presId="urn:microsoft.com/office/officeart/2005/8/layout/hierarchy4"/>
    <dgm:cxn modelId="{A7CA5A50-0EE2-4B74-961E-81C736764B57}" type="presParOf" srcId="{54DE65FA-773B-4B5D-AD8F-59EF0D9FE0BA}" destId="{F69CD36A-C4AC-4ACA-9984-1E82FC2D767B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892F3-F4E1-4A48-B1F2-9C63B4BD6ABC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E352E-707B-4B09-89D0-CB1A89DC8F6C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352E-707B-4B09-89D0-CB1A89DC8F6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41198-2944-41B1-BBDB-69FF00FF540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Erstes Verz.: "Quick-</a:t>
            </a:r>
            <a:r>
              <a:rPr lang="de-DE" dirty="0" err="1" smtClean="0"/>
              <a:t>and</a:t>
            </a:r>
            <a:r>
              <a:rPr lang="de-DE" dirty="0" smtClean="0"/>
              <a:t>-</a:t>
            </a:r>
            <a:r>
              <a:rPr lang="de-DE" dirty="0" err="1" smtClean="0"/>
              <a:t>dirty</a:t>
            </a:r>
            <a:r>
              <a:rPr lang="de-DE" dirty="0" smtClean="0"/>
              <a:t>"</a:t>
            </a:r>
          </a:p>
          <a:p>
            <a:pPr>
              <a:buFontTx/>
              <a:buChar char="-"/>
            </a:pPr>
            <a:r>
              <a:rPr lang="de-DE" dirty="0" smtClean="0"/>
              <a:t>Wizard legt es dorthin</a:t>
            </a:r>
          </a:p>
          <a:p>
            <a:pPr>
              <a:buFontTx/>
              <a:buChar char="-"/>
            </a:pPr>
            <a:r>
              <a:rPr lang="de-DE" dirty="0" smtClean="0"/>
              <a:t>Schnell zu finden =&gt; Add-in entfernen</a:t>
            </a:r>
          </a:p>
          <a:p>
            <a:r>
              <a:rPr lang="de-DE" dirty="0" smtClean="0"/>
              <a:t>Weiteren Verz.: "Bullet-</a:t>
            </a:r>
            <a:r>
              <a:rPr lang="de-DE" dirty="0" err="1" smtClean="0"/>
              <a:t>proof</a:t>
            </a:r>
            <a:r>
              <a:rPr lang="de-DE" dirty="0" smtClean="0"/>
              <a:t>"</a:t>
            </a:r>
          </a:p>
          <a:p>
            <a:r>
              <a:rPr lang="de-DE" dirty="0" smtClean="0"/>
              <a:t>- "Echte" Installation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46BF3-737A-4BA7-AE89-5B4528B92679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Gefixt in 2008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Lösung: </a:t>
            </a:r>
            <a:r>
              <a:rPr lang="de-DE" dirty="0" err="1" smtClean="0"/>
              <a:t>CultureInfo.Name</a:t>
            </a:r>
            <a:r>
              <a:rPr lang="de-DE" dirty="0" smtClean="0"/>
              <a:t> statt </a:t>
            </a:r>
            <a:r>
              <a:rPr lang="de-DE" dirty="0" err="1" smtClean="0"/>
              <a:t>TwoLetterISO</a:t>
            </a:r>
            <a:endParaRPr lang="de-DE" dirty="0" smtClean="0"/>
          </a:p>
          <a:p>
            <a:pPr lvl="2"/>
            <a:r>
              <a:rPr lang="de-DE" dirty="0" smtClean="0"/>
              <a:t>Aber: laut Doku .NET 3.0 auf Vista: "</a:t>
            </a:r>
            <a:r>
              <a:rPr lang="de-DE" dirty="0" err="1" smtClean="0"/>
              <a:t>zh</a:t>
            </a:r>
            <a:r>
              <a:rPr lang="de-DE" dirty="0" smtClean="0"/>
              <a:t>-Hans" statt "</a:t>
            </a:r>
            <a:r>
              <a:rPr lang="de-DE" dirty="0" err="1" smtClean="0"/>
              <a:t>zh</a:t>
            </a:r>
            <a:r>
              <a:rPr lang="de-DE" dirty="0" smtClean="0"/>
              <a:t>-CHS"...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352E-707B-4B09-89D0-CB1A89DC8F6C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Hack für Faule: Eintrag für "zh-CHSTools" nach "zhTools" kopieren (kein Unterschied zw. Trad. &amp; Simpl.)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352E-707B-4B09-89D0-CB1A89DC8F6C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Sieht aus wie VB.Net, auch Nutzung von .NET-Bibliotheken, aber: ist VBA, stark aufgebohrt.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7E9A4-0933-426B-9B8D-B607F09BF333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MSBuild</a:t>
            </a:r>
            <a:r>
              <a:rPr lang="de-DE" dirty="0" smtClean="0"/>
              <a:t>: Siehe</a:t>
            </a:r>
            <a:r>
              <a:rPr lang="de-DE" baseline="0" dirty="0" smtClean="0"/>
              <a:t> Project-File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&lt;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PropertyGroup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&gt;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&lt;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TargetRegistryRoot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&gt;Software\Microsoft\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VisualStudio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\8.0Exp&lt;/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TargetRegistryRoot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&gt;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&lt;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RegisterOutputPackage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&gt;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true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&lt;/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RegisterOutputPackage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&gt;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&lt;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RegisterWithCodebase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&gt;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true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&lt;/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RegisterWithCodebase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&gt;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&lt;/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PropertyGroup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&gt;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&lt;Import Project="$(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MSBuildBinPath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Microsoft.CSharp.targets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 /&gt;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&lt;Import Project="..\..\..\..\Tools\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Build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Microsoft.VsSDK.targets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 /&gt;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F8CB-2711-420D-BE34-BEA3454E517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29C02-66A5-445E-B28F-DB2DF3BA9CD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F8CB-2711-420D-BE34-BEA3454E51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mtClean="0"/>
              <a:t>Makro im C#-Editor</a:t>
            </a:r>
            <a:r>
              <a:rPr lang="de-DE" baseline="0" smtClean="0"/>
              <a:t> </a:t>
            </a:r>
            <a:r>
              <a:rPr lang="de-DE" smtClean="0"/>
              <a:t>aufzeichnen, wieder abspielen</a:t>
            </a:r>
          </a:p>
          <a:p>
            <a:pPr marL="228600" indent="-228600">
              <a:buFont typeface="+mj-lt"/>
              <a:buAutoNum type="arabicPeriod"/>
            </a:pPr>
            <a:r>
              <a:rPr lang="de-DE" smtClean="0"/>
              <a:t>Makro-IDE</a:t>
            </a:r>
            <a:r>
              <a:rPr lang="de-DE" baseline="0" smtClean="0"/>
              <a:t> öffnen --&gt; RecordingModule --&gt; Makro zeigen</a:t>
            </a:r>
          </a:p>
          <a:p>
            <a:pPr marL="228600" indent="-228600">
              <a:buFont typeface="+mj-lt"/>
              <a:buAutoNum type="arabicPeriod"/>
            </a:pPr>
            <a:r>
              <a:rPr lang="de-DE" baseline="0" smtClean="0"/>
              <a:t>Beispiel für komplexeres Makro: "Collapse All" (Ctrl-Ä)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352E-707B-4B09-89D0-CB1A89DC8F6C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EC568-F0F3-4F4F-A863-A6EDD068EE8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EC568-F0F3-4F4F-A863-A6EDD068EE8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2F387-34C1-41C4-8E5A-7AD32F12D65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46BF3-737A-4BA7-AE89-5B4528B92679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357166"/>
            <a:ext cx="9153556" cy="6500833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57166"/>
            <a:ext cx="9153556" cy="6500833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357166"/>
            <a:ext cx="9153556" cy="6508328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  <a:noFill/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  <a:lvl2pPr>
              <a:defRPr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357166"/>
            <a:ext cx="9153556" cy="6500833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92418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42399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m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3786190"/>
            <a:ext cx="9153556" cy="3071809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814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3574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357166"/>
            <a:ext cx="9153556" cy="6500833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357166"/>
            <a:ext cx="9153556" cy="6500833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57166"/>
            <a:ext cx="9153556" cy="6500833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357166"/>
            <a:ext cx="9153556" cy="6500833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89119"/>
            <a:ext cx="8229600" cy="466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E863-ED41-453D-90F8-ACAF0C0B706B}" type="datetimeFigureOut">
              <a:rPr lang="de-DE" smtClean="0"/>
              <a:pPr/>
              <a:t>24.08.2007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sdn2.microsoft.com/en-us/library/za2b25t3(VS.80)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ail@roland-weigelt.de" TargetMode="External"/><Relationship Id="rId3" Type="http://schemas.openxmlformats.org/officeDocument/2006/relationships/hyperlink" Target="http://sonicfilefinder.jens-schaller.de/" TargetMode="External"/><Relationship Id="rId7" Type="http://schemas.openxmlformats.org/officeDocument/2006/relationships/hyperlink" Target="http://www.roland-weigelt.de/ghostdoc/" TargetMode="External"/><Relationship Id="rId2" Type="http://schemas.openxmlformats.org/officeDocument/2006/relationships/hyperlink" Target="http://jens-schaller.de/blo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logs.asp.net/rweigelt" TargetMode="External"/><Relationship Id="rId5" Type="http://schemas.openxmlformats.org/officeDocument/2006/relationships/image" Target="../media/image5.jpeg"/><Relationship Id="rId4" Type="http://schemas.openxmlformats.org/officeDocument/2006/relationships/hyperlink" Target="mailto:mail@jens-schaller.de" TargetMode="Externa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eblogs.asp.net/rweigelt/archive/2006/07/16/458634.aspx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onicfilefinder.jens-schaller.de/" TargetMode="External"/><Relationship Id="rId2" Type="http://schemas.openxmlformats.org/officeDocument/2006/relationships/hyperlink" Target="http://www.roland-weigelt.de/ghost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ztools.com/resources_vsnet_addins.htm" TargetMode="External"/><Relationship Id="rId4" Type="http://schemas.openxmlformats.org/officeDocument/2006/relationships/hyperlink" Target="http://forums.microsoft.com/MSDN/ShowForum.aspx?ForumID=57&amp;SiteID=1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sdn.com/vsx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de-de/vstudio/aa700819.aspx" TargetMode="External"/><Relationship Id="rId7" Type="http://schemas.openxmlformats.org/officeDocument/2006/relationships/hyperlink" Target="http://www.vsipmembers.com/Anonymous/Default.aspx" TargetMode="External"/><Relationship Id="rId2" Type="http://schemas.openxmlformats.org/officeDocument/2006/relationships/hyperlink" Target="http://msdn2.microsoft.com/de-de/vstudio/Aa700829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msdn.com/vsxteam/archive/2007/06/05/VS-SDK-Roadmap-for-June-2007.aspx" TargetMode="External"/><Relationship Id="rId5" Type="http://schemas.openxmlformats.org/officeDocument/2006/relationships/hyperlink" Target="http://blogs.msdn.com/dr._ex/default.aspx" TargetMode="External"/><Relationship Id="rId4" Type="http://schemas.openxmlformats.org/officeDocument/2006/relationships/hyperlink" Target="http://www.microsoft.com/downloads/details.aspx?familyid=51a5c65b-c020-4e08-8ac0-3eb9c06996f4&amp;displaylang=en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Zeitplanung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0	Intro		(RW)</a:t>
            </a:r>
          </a:p>
          <a:p>
            <a:r>
              <a:rPr lang="de-DE" smtClean="0"/>
              <a:t>10	Macros	(JS)</a:t>
            </a:r>
          </a:p>
          <a:p>
            <a:r>
              <a:rPr lang="de-DE" smtClean="0"/>
              <a:t>25	Add-ins	(RW)</a:t>
            </a:r>
          </a:p>
          <a:p>
            <a:r>
              <a:rPr lang="de-DE" smtClean="0"/>
              <a:t>45	Packages	(JS)</a:t>
            </a:r>
          </a:p>
          <a:p>
            <a:r>
              <a:rPr lang="de-DE" smtClean="0"/>
              <a:t>60	Ende</a:t>
            </a:r>
          </a:p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Anwendungselemente in der GUI…</a:t>
            </a:r>
            <a:endParaRPr lang="en-US" dirty="0" smtClean="0"/>
          </a:p>
        </p:txBody>
      </p:sp>
      <p:pic>
        <p:nvPicPr>
          <p:cNvPr id="27651" name="Picture 4" descr="VisualStudio_Typical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46706"/>
            <a:ext cx="6605505" cy="495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2"/>
          <p:cNvGrpSpPr/>
          <p:nvPr/>
        </p:nvGrpSpPr>
        <p:grpSpPr>
          <a:xfrm>
            <a:off x="1285852" y="1785927"/>
            <a:ext cx="6572295" cy="4500594"/>
            <a:chOff x="220826" y="1857365"/>
            <a:chExt cx="5970395" cy="381635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20826" y="1857365"/>
              <a:ext cx="5970394" cy="545193"/>
            </a:xfrm>
            <a:prstGeom prst="rect">
              <a:avLst/>
            </a:prstGeom>
            <a:solidFill>
              <a:srgbClr val="FFFFCC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dirty="0">
                  <a:latin typeface="Tahoma" pitchFamily="34" charset="0"/>
                </a:rPr>
                <a:t>Command Bars</a:t>
              </a: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220826" y="2402557"/>
              <a:ext cx="3809806" cy="2241348"/>
            </a:xfrm>
            <a:prstGeom prst="rect">
              <a:avLst/>
            </a:prstGeom>
            <a:solidFill>
              <a:srgbClr val="CCFF99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>
                  <a:latin typeface="Tahoma" pitchFamily="34" charset="0"/>
                </a:rPr>
                <a:t>Editoren,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Designer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4049667" y="2402557"/>
              <a:ext cx="2141554" cy="2241348"/>
            </a:xfrm>
            <a:prstGeom prst="rect">
              <a:avLst/>
            </a:prstGeom>
            <a:solidFill>
              <a:srgbClr val="CCECFF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>
                  <a:latin typeface="Tahoma" pitchFamily="34" charset="0"/>
                </a:rPr>
                <a:t>Tool Windows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20826" y="4643905"/>
              <a:ext cx="5970394" cy="1029810"/>
            </a:xfrm>
            <a:prstGeom prst="rect">
              <a:avLst/>
            </a:prstGeom>
            <a:solidFill>
              <a:srgbClr val="CCECFF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...und im Objektmodell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-54" b="5330"/>
          <a:stretch>
            <a:fillRect/>
          </a:stretch>
        </p:blipFill>
        <p:spPr bwMode="auto">
          <a:xfrm>
            <a:off x="1071538" y="1428736"/>
            <a:ext cx="707236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071538" y="1892314"/>
            <a:ext cx="762000" cy="18732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286380" y="4214818"/>
            <a:ext cx="752475" cy="142876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286380" y="4857760"/>
            <a:ext cx="771525" cy="18732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Automation Object Model</a:t>
            </a:r>
            <a:endParaRPr lang="en-US" smtClean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Sieht kompliziert aus? Entwarnung: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Man braucht nicht alles auf einmal zu kennen.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Einige wenige, immer wieder auftauchende Konzepte.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In der Praxis: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Was klingt </a:t>
            </a:r>
            <a:r>
              <a:rPr lang="de-DE" i="1" dirty="0" smtClean="0">
                <a:solidFill>
                  <a:schemeClr val="tx1"/>
                </a:solidFill>
              </a:rPr>
              <a:t>für mich</a:t>
            </a:r>
            <a:r>
              <a:rPr lang="de-DE" dirty="0" smtClean="0">
                <a:solidFill>
                  <a:schemeClr val="tx1"/>
                </a:solidFill>
              </a:rPr>
              <a:t> interessant?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Was kann ich </a:t>
            </a:r>
            <a:r>
              <a:rPr lang="de-DE" i="1" dirty="0" smtClean="0">
                <a:solidFill>
                  <a:schemeClr val="tx1"/>
                </a:solidFill>
              </a:rPr>
              <a:t>jetzt</a:t>
            </a:r>
            <a:r>
              <a:rPr lang="de-DE" dirty="0" smtClean="0">
                <a:solidFill>
                  <a:schemeClr val="tx1"/>
                </a:solidFill>
              </a:rPr>
              <a:t> brauchen?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Vieles unabhängig voneinander</a:t>
            </a:r>
          </a:p>
          <a:p>
            <a:r>
              <a:rPr lang="de-DE" dirty="0" smtClean="0">
                <a:solidFill>
                  <a:schemeClr val="tx1"/>
                </a:solidFill>
                <a:hlinkClick r:id="rId2"/>
              </a:rPr>
              <a:t>Übersicht auf der </a:t>
            </a:r>
            <a:r>
              <a:rPr lang="de-DE" smtClean="0">
                <a:solidFill>
                  <a:schemeClr val="tx1"/>
                </a:solidFill>
                <a:hlinkClick r:id="rId2"/>
              </a:rPr>
              <a:t>MSDN Website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Zugriff auf Dokumente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Ausgangspunkt: DTE bzw. DTE2-Objekt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Darunter z.B. </a:t>
            </a:r>
            <a:r>
              <a:rPr lang="de-DE" dirty="0" err="1" smtClean="0">
                <a:solidFill>
                  <a:schemeClr val="tx1"/>
                </a:solidFill>
              </a:rPr>
              <a:t>Documents-Collection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59863" t="50700" r="15431" b="36819"/>
          <a:stretch>
            <a:fillRect/>
          </a:stretch>
        </p:blipFill>
        <p:spPr bwMode="auto">
          <a:xfrm>
            <a:off x="1116013" y="3300413"/>
            <a:ext cx="58150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Weitere interessante Beispiele</a:t>
            </a:r>
            <a:endParaRPr lang="en-US" smtClean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Zugriff </a:t>
            </a:r>
            <a:r>
              <a:rPr lang="de-DE" dirty="0" smtClean="0">
                <a:solidFill>
                  <a:schemeClr val="tx1"/>
                </a:solidFill>
              </a:rPr>
              <a:t>auf Solutions und Projekte</a:t>
            </a: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Solution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smtClean="0">
                <a:solidFill>
                  <a:schemeClr val="tx2"/>
                </a:solidFill>
              </a:rPr>
              <a:t>Project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2"/>
                </a:solidFill>
              </a:rPr>
              <a:t>ProjectItem</a:t>
            </a:r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Zugriff auf Sprachelemente in Quellcodes:</a:t>
            </a: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FileCodeModel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smtClean="0">
                <a:solidFill>
                  <a:schemeClr val="tx2"/>
                </a:solidFill>
              </a:rPr>
              <a:t>CodeVariable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2"/>
                </a:solidFill>
              </a:rPr>
              <a:t>CodeFunction</a:t>
            </a:r>
            <a:r>
              <a:rPr lang="de-DE" dirty="0" smtClean="0">
                <a:solidFill>
                  <a:schemeClr val="tx1"/>
                </a:solidFill>
              </a:rPr>
              <a:t>, etc.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Zugriff auf Tool-Windows</a:t>
            </a: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CommandWindow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2"/>
                </a:solidFill>
              </a:rPr>
              <a:t>TaskList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2"/>
                </a:solidFill>
              </a:rPr>
              <a:t>OutputWindow</a:t>
            </a:r>
            <a:r>
              <a:rPr lang="de-DE" dirty="0" smtClean="0">
                <a:solidFill>
                  <a:schemeClr val="tx1"/>
                </a:solidFill>
              </a:rPr>
              <a:t>, etc.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Zugriff auf den Debugger</a:t>
            </a: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Debugger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2"/>
                </a:solidFill>
              </a:rPr>
              <a:t>Process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smtClean="0">
                <a:solidFill>
                  <a:schemeClr val="tx2"/>
                </a:solidFill>
              </a:rPr>
              <a:t>Program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2"/>
                </a:solidFill>
              </a:rPr>
              <a:t>StackFrame</a:t>
            </a:r>
            <a:r>
              <a:rPr lang="de-DE" dirty="0" smtClean="0">
                <a:solidFill>
                  <a:schemeClr val="tx1"/>
                </a:solidFill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Visual Studio Automation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Objektmodell</a:t>
            </a:r>
          </a:p>
          <a:p>
            <a:pPr lvl="1"/>
            <a:r>
              <a:rPr lang="de-DE" smtClean="0"/>
              <a:t>Bietet Zugriff auf viele (aber nicht alle) Features</a:t>
            </a:r>
          </a:p>
          <a:p>
            <a:pPr lvl="1"/>
            <a:r>
              <a:rPr lang="de-DE" smtClean="0"/>
              <a:t>COM-basiert</a:t>
            </a:r>
          </a:p>
          <a:p>
            <a:r>
              <a:rPr lang="de-DE" smtClean="0"/>
              <a:t>Manipulation über Methodenaufrufe</a:t>
            </a:r>
          </a:p>
          <a:p>
            <a:r>
              <a:rPr lang="de-DE" smtClean="0"/>
              <a:t>Zusätzliches Konzept: </a:t>
            </a:r>
            <a:r>
              <a:rPr lang="de-DE" b="1" smtClean="0"/>
              <a:t>Commands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Command</a:t>
            </a:r>
            <a:endParaRPr lang="en-US" smtClean="0"/>
          </a:p>
        </p:txBody>
      </p:sp>
      <p:sp>
        <p:nvSpPr>
          <p:cNvPr id="358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Konzept </a:t>
            </a:r>
            <a:r>
              <a:rPr lang="de-DE" dirty="0" smtClean="0">
                <a:solidFill>
                  <a:schemeClr val="tx1"/>
                </a:solidFill>
              </a:rPr>
              <a:t>eines </a:t>
            </a:r>
            <a:r>
              <a:rPr lang="de-DE" smtClean="0">
                <a:solidFill>
                  <a:schemeClr val="tx1"/>
                </a:solidFill>
              </a:rPr>
              <a:t>"Dinges</a:t>
            </a:r>
            <a:r>
              <a:rPr lang="de-DE" dirty="0" smtClean="0">
                <a:solidFill>
                  <a:schemeClr val="tx1"/>
                </a:solidFill>
              </a:rPr>
              <a:t>", das ...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...ein Stück Arbeit </a:t>
            </a:r>
            <a:r>
              <a:rPr lang="de-DE" smtClean="0">
                <a:solidFill>
                  <a:schemeClr val="tx1"/>
                </a:solidFill>
              </a:rPr>
              <a:t>verrichten kann, und zwar nahe an dem, was der Anwender als Aktion verstehen würde.</a:t>
            </a:r>
            <a:endParaRPr lang="de-DE" dirty="0" smtClean="0">
              <a:solidFill>
                <a:schemeClr val="tx1"/>
              </a:solidFill>
              <a:sym typeface="Symbol" pitchFamily="18" charset="2"/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..."</a:t>
            </a:r>
            <a:r>
              <a:rPr lang="de-DE" dirty="0" err="1" smtClean="0">
                <a:solidFill>
                  <a:schemeClr val="tx1"/>
                </a:solidFill>
              </a:rPr>
              <a:t>weiss</a:t>
            </a:r>
            <a:r>
              <a:rPr lang="de-DE" dirty="0" smtClean="0">
                <a:solidFill>
                  <a:schemeClr val="tx1"/>
                </a:solidFill>
              </a:rPr>
              <a:t>", ob es im aktuellen Zustand des System überhaupt Sinn macht (sichtbar ja/nein)</a:t>
            </a:r>
            <a:endParaRPr lang="de-DE" dirty="0" smtClean="0">
              <a:solidFill>
                <a:schemeClr val="tx1"/>
              </a:solidFill>
              <a:sym typeface="Symbol" pitchFamily="18" charset="2"/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  <a:sym typeface="Symbol" pitchFamily="18" charset="2"/>
              </a:rPr>
              <a:t>..."</a:t>
            </a:r>
            <a:r>
              <a:rPr lang="de-DE" dirty="0" err="1" smtClean="0">
                <a:solidFill>
                  <a:schemeClr val="tx1"/>
                </a:solidFill>
                <a:sym typeface="Symbol" pitchFamily="18" charset="2"/>
              </a:rPr>
              <a:t>weiss</a:t>
            </a:r>
            <a:r>
              <a:rPr lang="de-DE" dirty="0" smtClean="0">
                <a:solidFill>
                  <a:schemeClr val="tx1"/>
                </a:solidFill>
                <a:sym typeface="Symbol" pitchFamily="18" charset="2"/>
              </a:rPr>
              <a:t>", ob es im gerade im Moment ausführbar ist (aktiv ja/nein)</a:t>
            </a:r>
          </a:p>
          <a:p>
            <a:r>
              <a:rPr lang="de-DE" smtClean="0">
                <a:solidFill>
                  <a:schemeClr val="tx1"/>
                </a:solidFill>
                <a:sym typeface="Symbol" pitchFamily="18" charset="2"/>
              </a:rPr>
              <a:t>Nicht unbedingt als Objekt implementiert!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Commands und GUI</a:t>
            </a:r>
            <a:endParaRPr lang="en-US" smtClean="0"/>
          </a:p>
        </p:txBody>
      </p:sp>
      <p:sp>
        <p:nvSpPr>
          <p:cNvPr id="368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Commands</a:t>
            </a:r>
            <a:r>
              <a:rPr lang="de-DE" dirty="0" smtClean="0">
                <a:solidFill>
                  <a:schemeClr val="tx1"/>
                </a:solidFill>
              </a:rPr>
              <a:t> selbst sind nicht sichtbar!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GUI erst durch Verknüpfung mit Elementen des Menüsystems </a:t>
            </a:r>
            <a:r>
              <a:rPr lang="de-DE" sz="2400" dirty="0" smtClean="0">
                <a:solidFill>
                  <a:schemeClr val="tx1"/>
                </a:solidFill>
              </a:rPr>
              <a:t> ("</a:t>
            </a:r>
            <a:r>
              <a:rPr lang="de-DE" sz="2400" dirty="0" err="1" smtClean="0">
                <a:solidFill>
                  <a:schemeClr val="tx1"/>
                </a:solidFill>
              </a:rPr>
              <a:t>CommandBars</a:t>
            </a:r>
            <a:r>
              <a:rPr lang="de-DE" sz="2400" dirty="0" smtClean="0">
                <a:solidFill>
                  <a:schemeClr val="tx1"/>
                </a:solidFill>
              </a:rPr>
              <a:t>")</a:t>
            </a:r>
            <a:endParaRPr lang="de-DE" dirty="0" smtClean="0">
              <a:solidFill>
                <a:schemeClr val="tx1"/>
              </a:solidFill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Menüeinträge, Icons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Ein Command kann mit beliebig vielen GUI-Elementen verbunden sein</a:t>
            </a:r>
          </a:p>
          <a:p>
            <a:pPr lvl="1"/>
            <a:r>
              <a:rPr lang="de-DE" dirty="0" smtClean="0"/>
              <a:t>Beispiel: </a:t>
            </a:r>
            <a:r>
              <a:rPr lang="de-DE" dirty="0" err="1" smtClean="0"/>
              <a:t>File.SaveSelectedItems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Verknüpfung mit GUI-Elementen</a:t>
            </a:r>
            <a:endParaRPr lang="en-US" smtClean="0"/>
          </a:p>
        </p:txBody>
      </p:sp>
      <p:sp>
        <p:nvSpPr>
          <p:cNvPr id="37891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  <a:sym typeface="Symbol" pitchFamily="18" charset="2"/>
              </a:rPr>
              <a:t>Beispiel: File.SaveSelectedItems</a:t>
            </a:r>
            <a:endParaRPr lang="de-DE" dirty="0" smtClean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827088" y="2349500"/>
            <a:ext cx="2159000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1" y="0"/>
              </a:cxn>
              <a:cxn ang="0">
                <a:pos x="771" y="272"/>
              </a:cxn>
              <a:cxn ang="0">
                <a:pos x="1723" y="272"/>
              </a:cxn>
              <a:cxn ang="0">
                <a:pos x="1723" y="1587"/>
              </a:cxn>
              <a:cxn ang="0">
                <a:pos x="0" y="1587"/>
              </a:cxn>
              <a:cxn ang="0">
                <a:pos x="0" y="0"/>
              </a:cxn>
            </a:cxnLst>
            <a:rect l="0" t="0" r="r" b="b"/>
            <a:pathLst>
              <a:path w="1723" h="1587">
                <a:moveTo>
                  <a:pt x="0" y="0"/>
                </a:moveTo>
                <a:lnTo>
                  <a:pt x="771" y="0"/>
                </a:lnTo>
                <a:lnTo>
                  <a:pt x="771" y="272"/>
                </a:lnTo>
                <a:lnTo>
                  <a:pt x="1723" y="272"/>
                </a:lnTo>
                <a:lnTo>
                  <a:pt x="1723" y="1587"/>
                </a:lnTo>
                <a:lnTo>
                  <a:pt x="0" y="15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969963" y="2349500"/>
            <a:ext cx="19446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u="sng" dirty="0">
                <a:latin typeface="Tahoma" pitchFamily="34" charset="0"/>
              </a:rPr>
              <a:t>F</a:t>
            </a:r>
            <a:r>
              <a:rPr lang="de-DE" sz="2400" dirty="0">
                <a:latin typeface="Tahoma" pitchFamily="34" charset="0"/>
              </a:rPr>
              <a:t>ile</a:t>
            </a:r>
          </a:p>
          <a:p>
            <a:r>
              <a:rPr lang="de-DE" sz="2400" dirty="0">
                <a:solidFill>
                  <a:srgbClr val="B2B2B2"/>
                </a:solidFill>
                <a:latin typeface="Tahoma" pitchFamily="34" charset="0"/>
              </a:rPr>
              <a:t>...</a:t>
            </a:r>
          </a:p>
          <a:p>
            <a:r>
              <a:rPr lang="de-DE" sz="2400" dirty="0">
                <a:latin typeface="Tahoma" pitchFamily="34" charset="0"/>
              </a:rPr>
              <a:t>Save	</a:t>
            </a:r>
            <a:r>
              <a:rPr lang="de-DE" sz="2400" dirty="0" err="1">
                <a:latin typeface="Tahoma" pitchFamily="34" charset="0"/>
              </a:rPr>
              <a:t>Ctrl</a:t>
            </a:r>
            <a:r>
              <a:rPr lang="de-DE" sz="2400" dirty="0">
                <a:latin typeface="Tahoma" pitchFamily="34" charset="0"/>
              </a:rPr>
              <a:t>-S</a:t>
            </a:r>
          </a:p>
          <a:p>
            <a:r>
              <a:rPr lang="de-DE" sz="2400" dirty="0">
                <a:solidFill>
                  <a:srgbClr val="B2B2B2"/>
                </a:solidFill>
                <a:latin typeface="Tahoma" pitchFamily="34" charset="0"/>
              </a:rPr>
              <a:t>...</a:t>
            </a:r>
          </a:p>
          <a:p>
            <a:r>
              <a:rPr lang="de-DE" sz="2400" dirty="0">
                <a:solidFill>
                  <a:srgbClr val="B2B2B2"/>
                </a:solidFill>
                <a:latin typeface="Tahoma" pitchFamily="34" charset="0"/>
              </a:rPr>
              <a:t>Exit	Alt-F4</a:t>
            </a:r>
            <a:endParaRPr lang="en-US" sz="2400" dirty="0">
              <a:solidFill>
                <a:srgbClr val="B2B2B2"/>
              </a:solidFill>
              <a:latin typeface="Tahoma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5292725" y="2420938"/>
            <a:ext cx="2879725" cy="1368425"/>
            <a:chOff x="5292725" y="2420938"/>
            <a:chExt cx="2879725" cy="1368425"/>
          </a:xfrm>
        </p:grpSpPr>
        <p:sp>
          <p:nvSpPr>
            <p:cNvPr id="37894" name="Rectangle 7"/>
            <p:cNvSpPr>
              <a:spLocks noChangeArrowheads="1"/>
            </p:cNvSpPr>
            <p:nvPr/>
          </p:nvSpPr>
          <p:spPr bwMode="auto">
            <a:xfrm>
              <a:off x="5292725" y="2420938"/>
              <a:ext cx="2879725" cy="1368425"/>
            </a:xfrm>
            <a:prstGeom prst="rect">
              <a:avLst/>
            </a:prstGeom>
            <a:gradFill rotWithShape="1">
              <a:gsLst>
                <a:gs pos="0">
                  <a:srgbClr val="C5DFF7"/>
                </a:gs>
                <a:gs pos="100000">
                  <a:srgbClr val="6F94B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895" name="Line 8"/>
            <p:cNvSpPr>
              <a:spLocks noChangeShapeType="1"/>
            </p:cNvSpPr>
            <p:nvPr/>
          </p:nvSpPr>
          <p:spPr bwMode="auto">
            <a:xfrm>
              <a:off x="5292725" y="3789363"/>
              <a:ext cx="287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896" name="Line 9"/>
            <p:cNvSpPr>
              <a:spLocks noChangeShapeType="1"/>
            </p:cNvSpPr>
            <p:nvPr/>
          </p:nvSpPr>
          <p:spPr bwMode="auto">
            <a:xfrm>
              <a:off x="5292725" y="2420938"/>
              <a:ext cx="287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6011863" y="2565400"/>
              <a:ext cx="1152525" cy="1079500"/>
            </a:xfrm>
            <a:prstGeom prst="rect">
              <a:avLst/>
            </a:prstGeom>
            <a:gradFill flip="none" rotWithShape="1">
              <a:gsLst>
                <a:gs pos="0">
                  <a:srgbClr val="0033CC">
                    <a:shade val="30000"/>
                    <a:satMod val="115000"/>
                  </a:srgbClr>
                </a:gs>
                <a:gs pos="50000">
                  <a:srgbClr val="0033CC">
                    <a:shade val="67500"/>
                    <a:satMod val="115000"/>
                  </a:srgbClr>
                </a:gs>
                <a:gs pos="100000">
                  <a:srgbClr val="0033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810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8" name="Rectangle 11"/>
            <p:cNvSpPr>
              <a:spLocks noChangeArrowheads="1"/>
            </p:cNvSpPr>
            <p:nvPr/>
          </p:nvSpPr>
          <p:spPr bwMode="auto">
            <a:xfrm>
              <a:off x="6156325" y="2565400"/>
              <a:ext cx="863600" cy="431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6300788" y="3284538"/>
              <a:ext cx="576262" cy="360362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A3A3A3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6300788" y="2708275"/>
              <a:ext cx="576262" cy="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01" name="Line 14"/>
            <p:cNvSpPr>
              <a:spLocks noChangeShapeType="1"/>
            </p:cNvSpPr>
            <p:nvPr/>
          </p:nvSpPr>
          <p:spPr bwMode="auto">
            <a:xfrm>
              <a:off x="6300788" y="2852738"/>
              <a:ext cx="576262" cy="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902" name="AutoShape 15"/>
          <p:cNvSpPr>
            <a:spLocks noChangeArrowheads="1"/>
          </p:cNvSpPr>
          <p:nvPr/>
        </p:nvSpPr>
        <p:spPr bwMode="auto">
          <a:xfrm>
            <a:off x="3276600" y="5734050"/>
            <a:ext cx="3671888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AE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ahoma" pitchFamily="34" charset="0"/>
              </a:rPr>
              <a:t>File.SaveSelectedItems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2843213" y="3357563"/>
            <a:ext cx="1873250" cy="2303462"/>
          </a:xfrm>
          <a:prstGeom prst="line">
            <a:avLst/>
          </a:prstGeom>
          <a:noFill/>
          <a:ln w="57150">
            <a:solidFill>
              <a:srgbClr val="A5002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 flipH="1">
            <a:off x="5076825" y="3716338"/>
            <a:ext cx="1366838" cy="1944687"/>
          </a:xfrm>
          <a:prstGeom prst="line">
            <a:avLst/>
          </a:prstGeom>
          <a:noFill/>
          <a:ln w="57150">
            <a:solidFill>
              <a:srgbClr val="A5002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7019925" y="5716004"/>
            <a:ext cx="14398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Tahoma" pitchFamily="34" charset="0"/>
              </a:rPr>
              <a:t>- Visible?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de-DE" dirty="0" smtClean="0">
                <a:latin typeface="Tahoma" pitchFamily="34" charset="0"/>
              </a:rPr>
              <a:t> Enabled?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37893" grpId="0"/>
      <p:bldP spid="37903" grpId="0" animBg="1"/>
      <p:bldP spid="379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Wo kommen Commands her?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"Eingebaute" Commands in Visual Studio</a:t>
            </a:r>
          </a:p>
          <a:p>
            <a:pPr lvl="1"/>
            <a:r>
              <a:rPr lang="de-DE" smtClean="0"/>
              <a:t>z.B. </a:t>
            </a:r>
            <a:r>
              <a:rPr lang="de-DE" smtClean="0">
                <a:solidFill>
                  <a:schemeClr val="tx2"/>
                </a:solidFill>
              </a:rPr>
              <a:t>File.SaveSelectedItems</a:t>
            </a:r>
            <a:r>
              <a:rPr lang="de-DE" smtClean="0"/>
              <a:t>, </a:t>
            </a:r>
            <a:r>
              <a:rPr lang="de-DE" smtClean="0">
                <a:solidFill>
                  <a:schemeClr val="tx2"/>
                </a:solidFill>
              </a:rPr>
              <a:t>Edit.DeleteBackwards</a:t>
            </a:r>
          </a:p>
          <a:p>
            <a:r>
              <a:rPr lang="de-DE" smtClean="0"/>
              <a:t>Commands aus Add-ins und Packages</a:t>
            </a:r>
          </a:p>
          <a:p>
            <a:pPr lvl="1"/>
            <a:r>
              <a:rPr lang="de-DE" smtClean="0"/>
              <a:t>z.B. </a:t>
            </a:r>
            <a:r>
              <a:rPr lang="de-DE" smtClean="0">
                <a:solidFill>
                  <a:schemeClr val="tx2"/>
                </a:solidFill>
              </a:rPr>
              <a:t>Weigelt.GhostDoc.AddIn.DocumentThis</a:t>
            </a:r>
          </a:p>
          <a:p>
            <a:r>
              <a:rPr lang="de-DE" smtClean="0"/>
              <a:t>Makros als Commands zugänglich</a:t>
            </a:r>
          </a:p>
          <a:p>
            <a:pPr lvl="1"/>
            <a:r>
              <a:rPr lang="de-DE" smtClean="0"/>
              <a:t>Aber keine "echten" Commands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Visual Studio 2005</a:t>
            </a:r>
            <a:br>
              <a:rPr lang="de-DE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</a:br>
            <a:r>
              <a:rPr lang="de-DE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anpassen und erweitern</a:t>
            </a:r>
            <a:endParaRPr lang="de-DE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Jens Schaller</a:t>
            </a:r>
          </a:p>
          <a:p>
            <a:r>
              <a:rPr lang="de-DE" smtClean="0"/>
              <a:t>Roland Weigelt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Tipp: Einfach mal stöbern...</a:t>
            </a:r>
            <a:endParaRPr lang="en-US" smtClean="0"/>
          </a:p>
        </p:txBody>
      </p:sp>
      <p:sp>
        <p:nvSpPr>
          <p:cNvPr id="368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Tools </a:t>
            </a:r>
            <a:r>
              <a:rPr lang="de-DE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de-DE" dirty="0" smtClean="0">
                <a:solidFill>
                  <a:schemeClr val="tx1"/>
                </a:solidFill>
              </a:rPr>
              <a:t> Options </a:t>
            </a:r>
            <a:r>
              <a:rPr lang="de-DE" smtClean="0">
                <a:solidFill>
                  <a:schemeClr val="tx1"/>
                </a:solidFill>
                <a:sym typeface="Symbol"/>
              </a:rPr>
              <a:t></a:t>
            </a:r>
            <a:r>
              <a:rPr lang="de-DE" smtClean="0">
                <a:solidFill>
                  <a:schemeClr val="tx1"/>
                </a:solidFill>
              </a:rPr>
              <a:t> Keyboard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6919918" cy="41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Makros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Makros</a:t>
            </a:r>
            <a:endParaRPr lang="en-US" smtClean="0"/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Mancher denkt dabei an Tastaturmakros</a:t>
            </a:r>
            <a:endParaRPr lang="de-DE" dirty="0" smtClean="0">
              <a:solidFill>
                <a:schemeClr val="tx1"/>
              </a:solidFill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Z.B. in frühen Versionen von Visual C++: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"Makro" tatsächlich Abfolge gedrückter Tasten.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Visual Studio (ab 6.0)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Makro = Abfolge von </a:t>
            </a:r>
            <a:r>
              <a:rPr lang="de-DE" b="1" dirty="0" smtClean="0">
                <a:solidFill>
                  <a:schemeClr val="tx1"/>
                </a:solidFill>
              </a:rPr>
              <a:t>Funktionsaufrufen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"Live-Aufnahme" möglich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Erzeugt VBA-basierten Code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Nicht alles kann umgesetzt werden</a:t>
            </a:r>
          </a:p>
          <a:p>
            <a:pPr lvl="2"/>
            <a:r>
              <a:rPr lang="de-DE" dirty="0" smtClean="0">
                <a:solidFill>
                  <a:schemeClr val="tx1"/>
                </a:solidFill>
              </a:rPr>
              <a:t>z.B. Dialog: </a:t>
            </a:r>
            <a:r>
              <a:rPr lang="de-DE" dirty="0" err="1" smtClean="0">
                <a:solidFill>
                  <a:schemeClr val="tx1"/>
                </a:solidFill>
              </a:rPr>
              <a:t>Debug</a:t>
            </a:r>
            <a:r>
              <a:rPr lang="de-DE" dirty="0" smtClean="0">
                <a:solidFill>
                  <a:schemeClr val="tx1"/>
                </a:solidFill>
              </a:rPr>
              <a:t> -&gt; </a:t>
            </a:r>
            <a:r>
              <a:rPr lang="de-DE" dirty="0" err="1" smtClean="0">
                <a:solidFill>
                  <a:schemeClr val="tx1"/>
                </a:solidFill>
              </a:rPr>
              <a:t>Exceptions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Makros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Makros</a:t>
            </a:r>
            <a:r>
              <a:rPr lang="de-DE" smtClean="0"/>
              <a:t>: Vorteile</a:t>
            </a:r>
            <a:endParaRPr lang="de-DE" dirty="0" smtClean="0"/>
          </a:p>
        </p:txBody>
      </p:sp>
      <p:sp>
        <p:nvSpPr>
          <p:cNvPr id="3993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Schnell und einfach zu erstellen</a:t>
            </a:r>
          </a:p>
          <a:p>
            <a:pPr lvl="1"/>
            <a:r>
              <a:rPr lang="de-DE" dirty="0" smtClean="0"/>
              <a:t>Grundgerüst kann über Makro-Rekorder aufgezeichnet werden</a:t>
            </a:r>
          </a:p>
          <a:p>
            <a:pPr lvl="1"/>
            <a:r>
              <a:rPr lang="de-DE" dirty="0" smtClean="0"/>
              <a:t>Nutzung als </a:t>
            </a:r>
            <a:r>
              <a:rPr lang="de-DE" dirty="0" err="1" smtClean="0"/>
              <a:t>Proof-Of-Concept</a:t>
            </a:r>
            <a:r>
              <a:rPr lang="de-DE" dirty="0" smtClean="0"/>
              <a:t> für Add-ins, etc.</a:t>
            </a:r>
          </a:p>
          <a:p>
            <a:r>
              <a:rPr lang="de-DE" dirty="0" smtClean="0"/>
              <a:t>Weitreichende Kontrolle über </a:t>
            </a:r>
            <a:r>
              <a:rPr lang="de-DE" smtClean="0"/>
              <a:t>die IDE</a:t>
            </a:r>
          </a:p>
          <a:p>
            <a:pPr lvl="1"/>
            <a:r>
              <a:rPr lang="de-DE" dirty="0" smtClean="0"/>
              <a:t>Steuerung von Abläufen</a:t>
            </a:r>
          </a:p>
          <a:p>
            <a:pPr lvl="1"/>
            <a:r>
              <a:rPr lang="de-DE" dirty="0" smtClean="0"/>
              <a:t>Aufruf vom User über Menü, Icon, </a:t>
            </a:r>
            <a:r>
              <a:rPr lang="de-DE" dirty="0" err="1" smtClean="0"/>
              <a:t>Hotkey</a:t>
            </a:r>
            <a:endParaRPr lang="de-DE" dirty="0" smtClean="0"/>
          </a:p>
          <a:p>
            <a:pPr lvl="1"/>
            <a:r>
              <a:rPr lang="de-DE" dirty="0" smtClean="0"/>
              <a:t>Aufruf über Events der 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Makros</a:t>
            </a:r>
            <a:r>
              <a:rPr lang="de-DE" smtClean="0"/>
              <a:t>: Nachteile</a:t>
            </a:r>
            <a:endParaRPr lang="de-DE" dirty="0" smtClean="0"/>
          </a:p>
        </p:txBody>
      </p:sp>
      <p:sp>
        <p:nvSpPr>
          <p:cNvPr id="3993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Schlechte Performance</a:t>
            </a:r>
          </a:p>
          <a:p>
            <a:pPr lvl="1"/>
            <a:r>
              <a:rPr lang="de-DE" smtClean="0"/>
              <a:t>Abläufe fühlen sich z.T. "zäh" an</a:t>
            </a:r>
            <a:endParaRPr lang="de-DE" dirty="0" smtClean="0"/>
          </a:p>
          <a:p>
            <a:r>
              <a:rPr lang="de-DE" dirty="0" smtClean="0"/>
              <a:t>Keine "echte" Erweiterung der IDE möglich</a:t>
            </a:r>
          </a:p>
          <a:p>
            <a:pPr lvl="1"/>
            <a:r>
              <a:rPr lang="de-DE" smtClean="0"/>
              <a:t>z.B. neue Fenster</a:t>
            </a:r>
          </a:p>
          <a:p>
            <a:r>
              <a:rPr lang="de-DE" smtClean="0"/>
              <a:t>Programmiersprache</a:t>
            </a:r>
          </a:p>
          <a:p>
            <a:pPr lvl="1"/>
            <a:r>
              <a:rPr lang="de-DE" smtClean="0"/>
              <a:t>VB.Net-ähnlich</a:t>
            </a:r>
          </a:p>
          <a:p>
            <a:pPr lvl="1"/>
            <a:r>
              <a:rPr lang="de-DE" smtClean="0"/>
              <a:t>Tatsächlich "aufgebohrtes" VBA </a:t>
            </a:r>
            <a:r>
              <a:rPr lang="de-DE" smtClean="0">
                <a:sym typeface="Symbol"/>
              </a:rPr>
              <a:t> "VBA.Net"</a:t>
            </a:r>
            <a:endParaRPr lang="de-DE" smtClean="0"/>
          </a:p>
          <a:p>
            <a:pPr lvl="2"/>
            <a:r>
              <a:rPr lang="de-DE" smtClean="0"/>
              <a:t>z.B. Nutzung von .NET Assemblies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ADd-ins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Visual Studio Add-ins</a:t>
            </a:r>
            <a:endParaRPr lang="de-DE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Möglichkeiten</a:t>
            </a:r>
            <a:endParaRPr lang="de-DE" dirty="0" smtClean="0"/>
          </a:p>
          <a:p>
            <a:pPr lvl="1"/>
            <a:r>
              <a:rPr lang="de-DE" smtClean="0"/>
              <a:t>Alles, was Makros auch können</a:t>
            </a:r>
          </a:p>
          <a:p>
            <a:pPr lvl="2"/>
            <a:r>
              <a:rPr lang="de-DE" smtClean="0"/>
              <a:t>aber "besser verpackt"</a:t>
            </a:r>
            <a:endParaRPr lang="de-DE" dirty="0" smtClean="0"/>
          </a:p>
          <a:p>
            <a:pPr lvl="1"/>
            <a:r>
              <a:rPr lang="de-DE" smtClean="0"/>
              <a:t>"echte" Commands</a:t>
            </a:r>
          </a:p>
          <a:p>
            <a:pPr lvl="2"/>
            <a:r>
              <a:rPr lang="de-DE" smtClean="0"/>
              <a:t>Visible true/false, Enabled true/false, Text</a:t>
            </a:r>
          </a:p>
          <a:p>
            <a:pPr lvl="1"/>
            <a:r>
              <a:rPr lang="de-DE" smtClean="0"/>
              <a:t>ToolWindows</a:t>
            </a:r>
            <a:endParaRPr lang="de-DE" dirty="0" smtClean="0"/>
          </a:p>
          <a:p>
            <a:r>
              <a:rPr lang="de-DE" smtClean="0"/>
              <a:t>Entwicklung in "richtigem" Code</a:t>
            </a:r>
            <a:endParaRPr lang="de-DE" dirty="0" smtClean="0"/>
          </a:p>
          <a:p>
            <a:pPr lvl="1"/>
            <a:r>
              <a:rPr lang="de-DE" smtClean="0"/>
              <a:t>C++, Managed </a:t>
            </a:r>
            <a:r>
              <a:rPr lang="de-DE" dirty="0" smtClean="0"/>
              <a:t>Code (C#, </a:t>
            </a:r>
            <a:r>
              <a:rPr lang="de-DE" dirty="0" err="1" smtClean="0"/>
              <a:t>VB.Net</a:t>
            </a:r>
            <a:r>
              <a:rPr lang="de-DE" smtClean="0"/>
              <a:t>, ...)</a:t>
            </a:r>
          </a:p>
          <a:p>
            <a:pPr lvl="1"/>
            <a:r>
              <a:rPr lang="de-DE" smtClean="0"/>
              <a:t>In </a:t>
            </a:r>
            <a:r>
              <a:rPr lang="de-DE" dirty="0" smtClean="0"/>
              <a:t>diesem Vortrag</a:t>
            </a:r>
            <a:r>
              <a:rPr lang="de-DE" smtClean="0"/>
              <a:t>: Add-ins in C#</a:t>
            </a:r>
            <a:endParaRPr lang="de-DE" dirty="0" smtClean="0"/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Visual Studio Add-in</a:t>
            </a:r>
            <a:endParaRPr lang="de-DE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Grundprinzip: Eine .NET-Klasse implementiert bestimmte Schnittstellen</a:t>
            </a:r>
            <a:endParaRPr lang="de-DE" dirty="0" smtClean="0"/>
          </a:p>
          <a:p>
            <a:r>
              <a:rPr lang="de-DE" smtClean="0">
                <a:solidFill>
                  <a:schemeClr val="tx2"/>
                </a:solidFill>
              </a:rPr>
              <a:t>IDTExtensibility2 </a:t>
            </a:r>
            <a:r>
              <a:rPr lang="de-DE" smtClean="0"/>
              <a:t>für Benachrichtigungen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en-US" smtClean="0"/>
              <a:t>Visual Studio: </a:t>
            </a:r>
            <a:r>
              <a:rPr lang="en-US" smtClean="0">
                <a:solidFill>
                  <a:schemeClr val="tx2"/>
                </a:solidFill>
              </a:rPr>
              <a:t>OnStartupComplete</a:t>
            </a:r>
            <a:r>
              <a:rPr lang="en-US" smtClean="0"/>
              <a:t>, </a:t>
            </a:r>
            <a:r>
              <a:rPr lang="en-US" smtClean="0">
                <a:solidFill>
                  <a:schemeClr val="tx2"/>
                </a:solidFill>
              </a:rPr>
              <a:t>OnAddInsUpdate</a:t>
            </a:r>
            <a:r>
              <a:rPr lang="en-US" smtClean="0"/>
              <a:t>, </a:t>
            </a:r>
            <a:r>
              <a:rPr lang="en-US" smtClean="0">
                <a:solidFill>
                  <a:schemeClr val="tx2"/>
                </a:solidFill>
              </a:rPr>
              <a:t>OnBeginShutdown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smtClean="0"/>
              <a:t>Addin: </a:t>
            </a:r>
            <a:r>
              <a:rPr lang="en-US" smtClean="0">
                <a:solidFill>
                  <a:schemeClr val="tx2"/>
                </a:solidFill>
              </a:rPr>
              <a:t>OnConnection</a:t>
            </a:r>
            <a:r>
              <a:rPr lang="en-US" smtClean="0"/>
              <a:t>, </a:t>
            </a:r>
            <a:r>
              <a:rPr lang="en-US" smtClean="0">
                <a:solidFill>
                  <a:schemeClr val="tx2"/>
                </a:solidFill>
              </a:rPr>
              <a:t>OnDisconnection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Visual Studio Add-in</a:t>
            </a:r>
            <a:endParaRPr lang="de-DE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>
                <a:solidFill>
                  <a:schemeClr val="tx2"/>
                </a:solidFill>
              </a:rPr>
              <a:t>IDTCommandTarget </a:t>
            </a:r>
            <a:r>
              <a:rPr lang="en-US" smtClean="0"/>
              <a:t>für Commands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smtClean="0"/>
              <a:t>Methode </a:t>
            </a:r>
            <a:r>
              <a:rPr lang="en-US" smtClean="0">
                <a:solidFill>
                  <a:schemeClr val="tx2"/>
                </a:solidFill>
              </a:rPr>
              <a:t>Exec</a:t>
            </a:r>
          </a:p>
          <a:p>
            <a:pPr lvl="1"/>
            <a:r>
              <a:rPr lang="en-US" smtClean="0"/>
              <a:t>Ausführen von Commands</a:t>
            </a:r>
            <a:endParaRPr lang="en-US" dirty="0" smtClean="0"/>
          </a:p>
          <a:p>
            <a:r>
              <a:rPr lang="en-US" smtClean="0"/>
              <a:t>Methode </a:t>
            </a:r>
            <a:r>
              <a:rPr lang="en-US" smtClean="0">
                <a:solidFill>
                  <a:schemeClr val="tx2"/>
                </a:solidFill>
              </a:rPr>
              <a:t>QueryStatus</a:t>
            </a:r>
          </a:p>
          <a:p>
            <a:pPr lvl="1"/>
            <a:r>
              <a:rPr lang="en-US" smtClean="0"/>
              <a:t>Macht das Command aktuell überhaupt Sinn?</a:t>
            </a:r>
          </a:p>
          <a:p>
            <a:pPr lvl="1"/>
            <a:r>
              <a:rPr lang="de-DE" smtClean="0">
                <a:solidFill>
                  <a:schemeClr val="tx1"/>
                </a:solidFill>
                <a:sym typeface="Symbol" pitchFamily="18" charset="2"/>
              </a:rPr>
              <a:t>Ist es gerade ausführbar?</a:t>
            </a:r>
          </a:p>
          <a:p>
            <a:pPr lvl="1"/>
            <a:r>
              <a:rPr lang="de-DE" smtClean="0"/>
              <a:t>Wie lautet die textuelle Repräsentation?</a:t>
            </a:r>
          </a:p>
          <a:p>
            <a:pPr lvl="2"/>
            <a:r>
              <a:rPr lang="de-DE" smtClean="0"/>
              <a:t>z.B. Aufruf von zuletzt verwendeten Dokumenten</a:t>
            </a:r>
          </a:p>
          <a:p>
            <a:r>
              <a:rPr lang="de-DE" smtClean="0"/>
              <a:t>Commands also nicht als Objekte  </a:t>
            </a:r>
            <a:r>
              <a:rPr lang="de-DE" sz="2400" smtClean="0"/>
              <a:t>(COM Style...)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 uns</a:t>
            </a:r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57422" y="1643050"/>
            <a:ext cx="6572296" cy="1785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Jens Schaller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809625" algn="l"/>
              </a:tabLst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Blog:	</a:t>
            </a: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http://jens-schaller.de/blog</a:t>
            </a: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809625" algn="l"/>
              </a:tabLst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Tool:	</a:t>
            </a: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</a:t>
            </a: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sonicfilefinder</a:t>
            </a: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.jens-schaller.de</a:t>
            </a: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809625" algn="l"/>
              </a:tabLst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Mail:	</a:t>
            </a: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mail@jens-schaller.de</a:t>
            </a: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Roland Weige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5" y="3952890"/>
            <a:ext cx="1333500" cy="176212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57421" y="3881452"/>
            <a:ext cx="6858049" cy="18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69200"/>
              </a:buClr>
              <a:buSzTx/>
              <a:tabLst/>
              <a:defRPr/>
            </a:pPr>
            <a:r>
              <a:rPr kumimoji="0" lang="de-DE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Roland Weigelt</a:t>
            </a:r>
          </a:p>
          <a:p>
            <a:pPr marL="363538" lvl="0" indent="-363538">
              <a:spcBef>
                <a:spcPct val="20000"/>
              </a:spcBef>
              <a:buClr>
                <a:srgbClr val="F69200"/>
              </a:buClr>
              <a:tabLst>
                <a:tab pos="809625" algn="l"/>
              </a:tabLst>
              <a:defRPr/>
            </a:pPr>
            <a:r>
              <a:rPr lang="de-DE" sz="2400" smtClean="0"/>
              <a:t>Blog:	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http://weblogs.asp.net/rweigelt</a:t>
            </a:r>
            <a:endParaRPr lang="de-DE" sz="2400" kern="0" smtClean="0">
              <a:latin typeface="+mn-lt"/>
            </a:endParaRPr>
          </a:p>
          <a:p>
            <a:pPr marL="363538" lvl="0" indent="-363538" algn="just">
              <a:spcBef>
                <a:spcPct val="20000"/>
              </a:spcBef>
              <a:buClr>
                <a:srgbClr val="F69200"/>
              </a:buClr>
              <a:tabLst>
                <a:tab pos="809625" algn="l"/>
              </a:tabLst>
              <a:defRPr/>
            </a:pPr>
            <a:r>
              <a:rPr lang="de-DE" sz="2400" smtClean="0"/>
              <a:t>Tool:	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http://www.roland-weigelt.de/</a:t>
            </a: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ghostdoc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/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3538" lvl="0" indent="-363538" algn="just">
              <a:spcBef>
                <a:spcPct val="20000"/>
              </a:spcBef>
              <a:buClr>
                <a:srgbClr val="F69200"/>
              </a:buClr>
              <a:tabLst>
                <a:tab pos="809625" algn="l"/>
              </a:tabLst>
              <a:defRPr/>
            </a:pPr>
            <a:r>
              <a:rPr lang="de-DE" sz="2400" smtClean="0"/>
              <a:t>Mail:	</a:t>
            </a:r>
            <a:r>
              <a:rPr lang="de-DE" sz="2400" kern="0" smtClean="0">
                <a:latin typeface="+mn-lt"/>
                <a:hlinkClick r:id="rId8"/>
              </a:rPr>
              <a:t>mail@roland-weigelt.de</a:t>
            </a:r>
            <a:endParaRPr lang="de-DE" sz="2400" kern="0" smtClean="0">
              <a:latin typeface="+mn-lt"/>
            </a:endParaRPr>
          </a:p>
          <a:p>
            <a:pPr marL="363538" lvl="0" indent="-363538">
              <a:spcBef>
                <a:spcPct val="20000"/>
              </a:spcBef>
              <a:buClr>
                <a:srgbClr val="F69200"/>
              </a:buClr>
              <a:defRPr/>
            </a:pPr>
            <a:endParaRPr kumimoji="0" lang="de-DE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Jens Schall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015" y="1595436"/>
            <a:ext cx="1333500" cy="176212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Add-inS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Add-ins: Registrierung</a:t>
            </a:r>
            <a:endParaRPr lang="de-DE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Früher COM, ab VS2005 XML-Datei (.addin)</a:t>
            </a:r>
          </a:p>
          <a:p>
            <a:pPr lvl="1"/>
            <a:r>
              <a:rPr lang="de-DE" smtClean="0"/>
              <a:t>Ablage </a:t>
            </a:r>
            <a:r>
              <a:rPr lang="de-DE" dirty="0" smtClean="0"/>
              <a:t>in speziellem Verzeichnis </a:t>
            </a:r>
            <a:r>
              <a:rPr lang="de-DE" dirty="0" smtClean="0">
                <a:sym typeface="Symbol"/>
              </a:rPr>
              <a:t> Auswertung beim Start von Visual Studio</a:t>
            </a:r>
            <a:endParaRPr lang="de-DE" dirty="0" smtClean="0"/>
          </a:p>
          <a:p>
            <a:r>
              <a:rPr lang="de-DE" dirty="0" smtClean="0"/>
              <a:t>Inhalt: u.a. Informationen über</a:t>
            </a:r>
          </a:p>
          <a:p>
            <a:pPr lvl="1"/>
            <a:r>
              <a:rPr lang="de-DE" dirty="0" smtClean="0"/>
              <a:t>Anzeigename, Kurzbeschreibung, Icon</a:t>
            </a:r>
          </a:p>
          <a:p>
            <a:pPr lvl="1"/>
            <a:r>
              <a:rPr lang="de-DE" dirty="0" smtClean="0"/>
              <a:t>Wo liegt die Add-in </a:t>
            </a:r>
            <a:r>
              <a:rPr lang="de-DE" dirty="0" err="1" smtClean="0"/>
              <a:t>Assembly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Welche .NET Klasse implementiert </a:t>
            </a:r>
            <a:r>
              <a:rPr lang="de-DE" dirty="0" smtClean="0">
                <a:solidFill>
                  <a:schemeClr val="tx2"/>
                </a:solidFill>
              </a:rPr>
              <a:t>IDTExtensibility2</a:t>
            </a:r>
            <a:r>
              <a:rPr lang="de-DE" dirty="0" smtClean="0"/>
              <a:t>?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Add-ins: .</a:t>
            </a:r>
            <a:r>
              <a:rPr lang="de-DE" dirty="0" err="1" smtClean="0"/>
              <a:t>addin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endParaRPr lang="de-DE" dirty="0" smtClean="0"/>
          </a:p>
        </p:txBody>
      </p:sp>
      <p:sp>
        <p:nvSpPr>
          <p:cNvPr id="48131" name="Rectangle 6"/>
          <p:cNvSpPr>
            <a:spLocks noGrp="1" noChangeArrowheads="1"/>
          </p:cNvSpPr>
          <p:nvPr>
            <p:ph idx="1"/>
          </p:nvPr>
        </p:nvSpPr>
        <p:spPr>
          <a:xfrm>
            <a:off x="179388" y="1571612"/>
            <a:ext cx="8785225" cy="52149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tabLst>
                <a:tab pos="360363" algn="l"/>
                <a:tab pos="719138" algn="l"/>
                <a:tab pos="1079500" algn="l"/>
              </a:tabLst>
            </a:pPr>
            <a:r>
              <a:rPr lang="de-DE" sz="1800" dirty="0" smtClean="0">
                <a:solidFill>
                  <a:schemeClr val="tx2"/>
                </a:solidFill>
              </a:rPr>
              <a:t>&lt;?</a:t>
            </a:r>
            <a:r>
              <a:rPr lang="de-DE" sz="1800" dirty="0" err="1" smtClean="0">
                <a:solidFill>
                  <a:schemeClr val="tx2"/>
                </a:solidFill>
              </a:rPr>
              <a:t>xml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version</a:t>
            </a:r>
            <a:r>
              <a:rPr lang="de-DE" sz="1800" dirty="0" smtClean="0">
                <a:solidFill>
                  <a:schemeClr val="tx2"/>
                </a:solidFill>
              </a:rPr>
              <a:t>="1.0" </a:t>
            </a:r>
            <a:r>
              <a:rPr lang="de-DE" sz="1800" dirty="0" err="1" smtClean="0">
                <a:solidFill>
                  <a:schemeClr val="tx2"/>
                </a:solidFill>
              </a:rPr>
              <a:t>encoding</a:t>
            </a:r>
            <a:r>
              <a:rPr lang="de-DE" sz="1800" dirty="0" smtClean="0">
                <a:solidFill>
                  <a:schemeClr val="tx2"/>
                </a:solidFill>
              </a:rPr>
              <a:t>="UTF-16" </a:t>
            </a:r>
            <a:r>
              <a:rPr lang="de-DE" sz="1800" dirty="0" err="1" smtClean="0">
                <a:solidFill>
                  <a:schemeClr val="tx2"/>
                </a:solidFill>
              </a:rPr>
              <a:t>standalone</a:t>
            </a:r>
            <a:r>
              <a:rPr lang="de-DE" sz="1800" dirty="0" smtClean="0">
                <a:solidFill>
                  <a:schemeClr val="tx2"/>
                </a:solidFill>
              </a:rPr>
              <a:t>="</a:t>
            </a:r>
            <a:r>
              <a:rPr lang="de-DE" sz="1800" err="1" smtClean="0">
                <a:solidFill>
                  <a:schemeClr val="tx2"/>
                </a:solidFill>
              </a:rPr>
              <a:t>no</a:t>
            </a:r>
            <a:r>
              <a:rPr lang="de-DE" sz="1800" smtClean="0">
                <a:solidFill>
                  <a:schemeClr val="tx2"/>
                </a:solidFill>
              </a:rPr>
              <a:t>"?&gt;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&lt;</a:t>
            </a:r>
            <a:r>
              <a:rPr lang="de-DE" sz="1800" dirty="0" err="1" smtClean="0">
                <a:solidFill>
                  <a:schemeClr val="tx2"/>
                </a:solidFill>
              </a:rPr>
              <a:t>Extensibility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xmlns</a:t>
            </a:r>
            <a:r>
              <a:rPr lang="de-DE" sz="1800" dirty="0" smtClean="0">
                <a:solidFill>
                  <a:schemeClr val="tx2"/>
                </a:solidFill>
              </a:rPr>
              <a:t>="http://</a:t>
            </a:r>
            <a:r>
              <a:rPr lang="de-DE" sz="1800" smtClean="0">
                <a:solidFill>
                  <a:schemeClr val="tx2"/>
                </a:solidFill>
              </a:rPr>
              <a:t>schemas.microsoft.com/AutomationExtensibility"&gt;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&lt;</a:t>
            </a:r>
            <a:r>
              <a:rPr lang="de-DE" sz="1800" err="1" smtClean="0">
                <a:solidFill>
                  <a:schemeClr val="tx2"/>
                </a:solidFill>
              </a:rPr>
              <a:t>HostApplication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smtClean="0">
                <a:solidFill>
                  <a:schemeClr val="tx2"/>
                </a:solidFill>
              </a:rPr>
              <a:t>Name&gt;</a:t>
            </a:r>
            <a:r>
              <a:rPr lang="de-DE" sz="1800" b="1" dirty="0" smtClean="0"/>
              <a:t>Microsoft Visual Studio</a:t>
            </a:r>
            <a:r>
              <a:rPr lang="de-DE" sz="1800" dirty="0" smtClean="0">
                <a:solidFill>
                  <a:schemeClr val="tx2"/>
                </a:solidFill>
              </a:rPr>
              <a:t>&lt;/</a:t>
            </a:r>
            <a:r>
              <a:rPr lang="de-DE" sz="1800" smtClean="0">
                <a:solidFill>
                  <a:schemeClr val="tx2"/>
                </a:solidFill>
              </a:rPr>
              <a:t>Name&gt;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smtClean="0">
                <a:solidFill>
                  <a:schemeClr val="tx2"/>
                </a:solidFill>
              </a:rPr>
              <a:t>Version&gt;</a:t>
            </a:r>
            <a:r>
              <a:rPr lang="de-DE" sz="1800" b="1" dirty="0" smtClean="0">
                <a:solidFill>
                  <a:schemeClr val="tx2"/>
                </a:solidFill>
              </a:rPr>
              <a:t>8.0</a:t>
            </a:r>
            <a:r>
              <a:rPr lang="de-DE" sz="1800" dirty="0" smtClean="0">
                <a:solidFill>
                  <a:schemeClr val="tx2"/>
                </a:solidFill>
              </a:rPr>
              <a:t>&lt;/</a:t>
            </a:r>
            <a:r>
              <a:rPr lang="de-DE" sz="1800" smtClean="0">
                <a:solidFill>
                  <a:schemeClr val="tx2"/>
                </a:solidFill>
              </a:rPr>
              <a:t>Version&gt;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&lt;/</a:t>
            </a:r>
            <a:r>
              <a:rPr lang="de-DE" sz="1800" err="1" smtClean="0">
                <a:solidFill>
                  <a:schemeClr val="tx2"/>
                </a:solidFill>
              </a:rPr>
              <a:t>HostApplication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&lt;</a:t>
            </a:r>
            <a:r>
              <a:rPr lang="de-DE" sz="1800" err="1" smtClean="0">
                <a:solidFill>
                  <a:schemeClr val="tx2"/>
                </a:solidFill>
              </a:rPr>
              <a:t>Addin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err="1" smtClean="0">
                <a:solidFill>
                  <a:schemeClr val="tx2"/>
                </a:solidFill>
              </a:rPr>
              <a:t>FriendlyName</a:t>
            </a:r>
            <a:r>
              <a:rPr lang="de-DE" sz="1800" dirty="0" smtClean="0">
                <a:solidFill>
                  <a:schemeClr val="tx2"/>
                </a:solidFill>
              </a:rPr>
              <a:t>&gt;...&lt;/</a:t>
            </a:r>
            <a:r>
              <a:rPr lang="de-DE" sz="1800" err="1" smtClean="0">
                <a:solidFill>
                  <a:schemeClr val="tx2"/>
                </a:solidFill>
              </a:rPr>
              <a:t>FriendlyName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smtClean="0">
                <a:solidFill>
                  <a:schemeClr val="tx2"/>
                </a:solidFill>
              </a:rPr>
              <a:t>Description&gt;...&lt;/</a:t>
            </a:r>
            <a:r>
              <a:rPr lang="de-DE" sz="1800" smtClean="0">
                <a:solidFill>
                  <a:schemeClr val="tx2"/>
                </a:solidFill>
              </a:rPr>
              <a:t>Description&gt;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err="1" smtClean="0">
                <a:solidFill>
                  <a:schemeClr val="tx2"/>
                </a:solidFill>
              </a:rPr>
              <a:t>AboutBoxDetails</a:t>
            </a:r>
            <a:r>
              <a:rPr lang="de-DE" sz="1800" dirty="0" smtClean="0">
                <a:solidFill>
                  <a:schemeClr val="tx2"/>
                </a:solidFill>
              </a:rPr>
              <a:t>&gt;...&lt;/</a:t>
            </a:r>
            <a:r>
              <a:rPr lang="de-DE" sz="1800" err="1" smtClean="0">
                <a:solidFill>
                  <a:schemeClr val="tx2"/>
                </a:solidFill>
              </a:rPr>
              <a:t>AboutBoxDetails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err="1" smtClean="0">
                <a:solidFill>
                  <a:schemeClr val="tx2"/>
                </a:solidFill>
              </a:rPr>
              <a:t>AboutIconData</a:t>
            </a:r>
            <a:r>
              <a:rPr lang="de-DE" sz="1800" dirty="0" smtClean="0">
                <a:solidFill>
                  <a:schemeClr val="tx2"/>
                </a:solidFill>
              </a:rPr>
              <a:t>&gt;...&lt;/</a:t>
            </a:r>
            <a:r>
              <a:rPr lang="de-DE" sz="1800" err="1" smtClean="0">
                <a:solidFill>
                  <a:schemeClr val="tx2"/>
                </a:solidFill>
              </a:rPr>
              <a:t>AboutIconData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err="1" smtClean="0">
                <a:solidFill>
                  <a:schemeClr val="tx2"/>
                </a:solidFill>
              </a:rPr>
              <a:t>Assembly</a:t>
            </a:r>
            <a:r>
              <a:rPr lang="de-DE" sz="1800" dirty="0" smtClean="0">
                <a:solidFill>
                  <a:schemeClr val="tx2"/>
                </a:solidFill>
              </a:rPr>
              <a:t>&gt;</a:t>
            </a:r>
            <a:r>
              <a:rPr lang="de-DE" sz="1800" b="1" dirty="0" smtClean="0"/>
              <a:t>MyAddInAssembly.dll</a:t>
            </a:r>
            <a:r>
              <a:rPr lang="de-DE" sz="1800" dirty="0" smtClean="0">
                <a:solidFill>
                  <a:schemeClr val="tx2"/>
                </a:solidFill>
              </a:rPr>
              <a:t>&lt;/</a:t>
            </a:r>
            <a:r>
              <a:rPr lang="de-DE" sz="1800" err="1" smtClean="0">
                <a:solidFill>
                  <a:schemeClr val="tx2"/>
                </a:solidFill>
              </a:rPr>
              <a:t>Assembly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err="1" smtClean="0">
                <a:solidFill>
                  <a:schemeClr val="tx2"/>
                </a:solidFill>
              </a:rPr>
              <a:t>FullClassName</a:t>
            </a:r>
            <a:r>
              <a:rPr lang="de-DE" sz="1800" dirty="0" smtClean="0">
                <a:solidFill>
                  <a:schemeClr val="tx2"/>
                </a:solidFill>
              </a:rPr>
              <a:t>&gt;</a:t>
            </a:r>
            <a:r>
              <a:rPr lang="de-DE" sz="1800" b="1" dirty="0" err="1" smtClean="0"/>
              <a:t>MyAddIn.MainClass</a:t>
            </a:r>
            <a:r>
              <a:rPr lang="de-DE" sz="1800" dirty="0" smtClean="0">
                <a:solidFill>
                  <a:schemeClr val="tx2"/>
                </a:solidFill>
              </a:rPr>
              <a:t>&lt;/</a:t>
            </a:r>
            <a:r>
              <a:rPr lang="de-DE" sz="1800" err="1" smtClean="0">
                <a:solidFill>
                  <a:schemeClr val="tx2"/>
                </a:solidFill>
              </a:rPr>
              <a:t>FullClassName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err="1" smtClean="0">
                <a:solidFill>
                  <a:schemeClr val="tx2"/>
                </a:solidFill>
              </a:rPr>
              <a:t>LoadBehavior</a:t>
            </a:r>
            <a:r>
              <a:rPr lang="de-DE" sz="1800" dirty="0" smtClean="0">
                <a:solidFill>
                  <a:schemeClr val="tx2"/>
                </a:solidFill>
              </a:rPr>
              <a:t>&gt;0&lt;/</a:t>
            </a:r>
            <a:r>
              <a:rPr lang="de-DE" sz="1800" err="1" smtClean="0">
                <a:solidFill>
                  <a:schemeClr val="tx2"/>
                </a:solidFill>
              </a:rPr>
              <a:t>LoadBehavior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</a:t>
            </a:r>
            <a:r>
              <a:rPr lang="de-DE" sz="1800" dirty="0" err="1" smtClean="0">
                <a:solidFill>
                  <a:schemeClr val="tx2"/>
                </a:solidFill>
              </a:rPr>
              <a:t>CommandPreload</a:t>
            </a:r>
            <a:r>
              <a:rPr lang="de-DE" sz="1800" dirty="0" smtClean="0">
                <a:solidFill>
                  <a:schemeClr val="tx2"/>
                </a:solidFill>
              </a:rPr>
              <a:t>&gt;1&lt;/</a:t>
            </a:r>
            <a:r>
              <a:rPr lang="de-DE" sz="1800" err="1" smtClean="0">
                <a:solidFill>
                  <a:schemeClr val="tx2"/>
                </a:solidFill>
              </a:rPr>
              <a:t>CommandPreload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	&lt;CommandLineSafe&gt;1</a:t>
            </a:r>
            <a:r>
              <a:rPr lang="de-DE" sz="1800" dirty="0" smtClean="0">
                <a:solidFill>
                  <a:schemeClr val="tx2"/>
                </a:solidFill>
              </a:rPr>
              <a:t>&lt;/</a:t>
            </a:r>
            <a:r>
              <a:rPr lang="de-DE" sz="1800" err="1" smtClean="0">
                <a:solidFill>
                  <a:schemeClr val="tx2"/>
                </a:solidFill>
              </a:rPr>
              <a:t>CommandLineSafe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	&lt;/</a:t>
            </a:r>
            <a:r>
              <a:rPr lang="de-DE" sz="1800" err="1" smtClean="0">
                <a:solidFill>
                  <a:schemeClr val="tx2"/>
                </a:solidFill>
              </a:rPr>
              <a:t>Addin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br>
              <a:rPr lang="de-DE" sz="1800" smtClean="0">
                <a:solidFill>
                  <a:schemeClr val="tx2"/>
                </a:solidFill>
              </a:rPr>
            </a:br>
            <a:r>
              <a:rPr lang="de-DE" sz="1800" smtClean="0">
                <a:solidFill>
                  <a:schemeClr val="tx2"/>
                </a:solidFill>
              </a:rPr>
              <a:t>&lt;/</a:t>
            </a:r>
            <a:r>
              <a:rPr lang="de-DE" sz="1800" err="1" smtClean="0">
                <a:solidFill>
                  <a:schemeClr val="tx2"/>
                </a:solidFill>
              </a:rPr>
              <a:t>Extensibility</a:t>
            </a:r>
            <a:r>
              <a:rPr lang="de-DE" sz="1800" smtClean="0">
                <a:solidFill>
                  <a:schemeClr val="tx2"/>
                </a:solidFill>
              </a:rPr>
              <a:t>&gt;</a:t>
            </a:r>
            <a:endParaRPr lang="de-DE" sz="1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Add-ins: Registrierung</a:t>
            </a:r>
            <a:endParaRPr lang="de-DE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der Theorie: </a:t>
            </a:r>
            <a:r>
              <a:rPr lang="de-DE" smtClean="0"/>
              <a:t>Diverse Verzeichnisse</a:t>
            </a:r>
            <a:br>
              <a:rPr lang="de-DE" smtClean="0"/>
            </a:br>
            <a:endParaRPr lang="de-DE" dirty="0" smtClean="0"/>
          </a:p>
          <a:p>
            <a:pPr lvl="2">
              <a:buFont typeface="Wingdings" pitchFamily="2" charset="2"/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    					  </a:t>
            </a:r>
          </a:p>
          <a:p>
            <a:endParaRPr lang="de-DE" dirty="0" smtClean="0"/>
          </a:p>
          <a:p>
            <a:r>
              <a:rPr lang="de-DE" smtClean="0"/>
              <a:t>In </a:t>
            </a:r>
            <a:r>
              <a:rPr lang="de-DE" dirty="0" smtClean="0"/>
              <a:t>der Praxis: Drei relevante Verzeichnisse</a:t>
            </a:r>
          </a:p>
          <a:p>
            <a:pPr lvl="1"/>
            <a:r>
              <a:rPr lang="de-DE" sz="2400" dirty="0" err="1" smtClean="0">
                <a:solidFill>
                  <a:schemeClr val="tx2"/>
                </a:solidFill>
              </a:rPr>
              <a:t>My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Documents</a:t>
            </a:r>
            <a:r>
              <a:rPr lang="de-DE" sz="2400" dirty="0" smtClean="0">
                <a:solidFill>
                  <a:schemeClr val="tx2"/>
                </a:solidFill>
              </a:rPr>
              <a:t>\Visual Studio 2005\</a:t>
            </a:r>
            <a:r>
              <a:rPr lang="de-DE" sz="2400" dirty="0" err="1" smtClean="0">
                <a:solidFill>
                  <a:schemeClr val="tx2"/>
                </a:solidFill>
              </a:rPr>
              <a:t>AddIns</a:t>
            </a:r>
            <a:endParaRPr lang="de-DE" sz="2400" dirty="0" smtClean="0">
              <a:solidFill>
                <a:schemeClr val="tx2"/>
              </a:solidFill>
            </a:endParaRPr>
          </a:p>
          <a:p>
            <a:pPr lvl="1"/>
            <a:r>
              <a:rPr lang="de-DE" sz="2400" dirty="0" smtClean="0">
                <a:solidFill>
                  <a:schemeClr val="tx2"/>
                </a:solidFill>
              </a:rPr>
              <a:t>D&amp;S\All Users\</a:t>
            </a:r>
            <a:r>
              <a:rPr lang="de-DE" sz="2400" dirty="0" err="1" smtClean="0">
                <a:solidFill>
                  <a:schemeClr val="tx2"/>
                </a:solidFill>
              </a:rPr>
              <a:t>Application</a:t>
            </a:r>
            <a:r>
              <a:rPr lang="de-DE" sz="2400" dirty="0" smtClean="0">
                <a:solidFill>
                  <a:schemeClr val="tx2"/>
                </a:solidFill>
              </a:rPr>
              <a:t> Data\</a:t>
            </a:r>
            <a:r>
              <a:rPr lang="de-DE" sz="2400" dirty="0" err="1" smtClean="0">
                <a:solidFill>
                  <a:schemeClr val="tx2"/>
                </a:solidFill>
              </a:rPr>
              <a:t>MSEnvShared</a:t>
            </a:r>
            <a:r>
              <a:rPr lang="de-DE" sz="2400" dirty="0" smtClean="0">
                <a:solidFill>
                  <a:schemeClr val="tx2"/>
                </a:solidFill>
              </a:rPr>
              <a:t>\</a:t>
            </a:r>
            <a:r>
              <a:rPr lang="de-DE" sz="2400" dirty="0" err="1" smtClean="0">
                <a:solidFill>
                  <a:schemeClr val="tx2"/>
                </a:solidFill>
              </a:rPr>
              <a:t>Addins</a:t>
            </a:r>
            <a:endParaRPr lang="de-DE" sz="2400" dirty="0" smtClean="0">
              <a:solidFill>
                <a:schemeClr val="tx2"/>
              </a:solidFill>
            </a:endParaRPr>
          </a:p>
          <a:p>
            <a:pPr lvl="1"/>
            <a:r>
              <a:rPr lang="de-DE" sz="2400" dirty="0" smtClean="0">
                <a:solidFill>
                  <a:schemeClr val="tx2"/>
                </a:solidFill>
              </a:rPr>
              <a:t>D&amp;S\ </a:t>
            </a:r>
            <a:r>
              <a:rPr lang="de-DE" sz="2400" i="1" dirty="0" err="1" smtClean="0">
                <a:solidFill>
                  <a:schemeClr val="tx2"/>
                </a:solidFill>
              </a:rPr>
              <a:t>UserName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dirty="0" smtClean="0">
                <a:solidFill>
                  <a:schemeClr val="tx2"/>
                </a:solidFill>
              </a:rPr>
              <a:t>\</a:t>
            </a:r>
            <a:r>
              <a:rPr lang="de-DE" sz="2400" dirty="0" err="1" smtClean="0">
                <a:solidFill>
                  <a:schemeClr val="tx2"/>
                </a:solidFill>
              </a:rPr>
              <a:t>Application</a:t>
            </a:r>
            <a:r>
              <a:rPr lang="de-DE" sz="2400" dirty="0" smtClean="0">
                <a:solidFill>
                  <a:schemeClr val="tx2"/>
                </a:solidFill>
              </a:rPr>
              <a:t> Data\</a:t>
            </a:r>
            <a:r>
              <a:rPr lang="de-DE" sz="2400" dirty="0" err="1" smtClean="0">
                <a:solidFill>
                  <a:schemeClr val="tx2"/>
                </a:solidFill>
              </a:rPr>
              <a:t>MSEnvShared</a:t>
            </a:r>
            <a:r>
              <a:rPr lang="de-DE" sz="2400" dirty="0" smtClean="0">
                <a:solidFill>
                  <a:schemeClr val="tx2"/>
                </a:solidFill>
              </a:rPr>
              <a:t>\</a:t>
            </a:r>
            <a:r>
              <a:rPr lang="de-DE" sz="2400" dirty="0" err="1" smtClean="0">
                <a:solidFill>
                  <a:schemeClr val="tx2"/>
                </a:solidFill>
              </a:rPr>
              <a:t>Addins</a:t>
            </a:r>
            <a:endParaRPr lang="de-DE" sz="24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613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Pfade in der .addin-Datei</a:t>
            </a:r>
            <a:endParaRPr lang="de-DE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Möglichkeit 1: </a:t>
            </a:r>
            <a:r>
              <a:rPr lang="de-DE" b="1" dirty="0" smtClean="0"/>
              <a:t>absoluter Pfad</a:t>
            </a:r>
          </a:p>
          <a:p>
            <a:pPr lvl="1"/>
            <a:r>
              <a:rPr lang="de-DE" dirty="0" smtClean="0"/>
              <a:t>Add-in </a:t>
            </a:r>
            <a:r>
              <a:rPr lang="de-DE" dirty="0" err="1" smtClean="0"/>
              <a:t>Assembly</a:t>
            </a:r>
            <a:r>
              <a:rPr lang="de-DE" dirty="0" smtClean="0"/>
              <a:t> kann an beliebigem Ort liegen</a:t>
            </a:r>
          </a:p>
          <a:p>
            <a:pPr lvl="1"/>
            <a:r>
              <a:rPr lang="de-DE" dirty="0" smtClean="0"/>
              <a:t>Bei Installation Anpassung der .</a:t>
            </a:r>
            <a:r>
              <a:rPr lang="de-DE" dirty="0" err="1" smtClean="0"/>
              <a:t>addin</a:t>
            </a:r>
            <a:r>
              <a:rPr lang="de-DE" dirty="0" smtClean="0"/>
              <a:t>-Datei notwendig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smtClean="0">
                <a:sym typeface="Symbol" pitchFamily="18" charset="2"/>
              </a:rPr>
              <a:t>automatisiert z.B. mit Installer-Klasse in MSI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Pfade in der .addin-Datei</a:t>
            </a:r>
            <a:endParaRPr lang="de-DE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ym typeface="Symbol" pitchFamily="18" charset="2"/>
              </a:rPr>
              <a:t>Möglichkeit 2: </a:t>
            </a:r>
            <a:r>
              <a:rPr lang="de-DE" b="1" smtClean="0">
                <a:sym typeface="Symbol" pitchFamily="18" charset="2"/>
              </a:rPr>
              <a:t>relativer Pfad</a:t>
            </a:r>
          </a:p>
          <a:p>
            <a:pPr lvl="1"/>
            <a:r>
              <a:rPr lang="de-DE" smtClean="0">
                <a:sym typeface="Symbol" pitchFamily="18" charset="2"/>
              </a:rPr>
              <a:t>Ablage </a:t>
            </a:r>
            <a:r>
              <a:rPr lang="de-DE" dirty="0" smtClean="0">
                <a:sym typeface="Symbol" pitchFamily="18" charset="2"/>
              </a:rPr>
              <a:t>der Add-in </a:t>
            </a:r>
            <a:r>
              <a:rPr lang="de-DE" dirty="0" err="1" smtClean="0">
                <a:sym typeface="Symbol" pitchFamily="18" charset="2"/>
              </a:rPr>
              <a:t>Assembly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smtClean="0">
                <a:sym typeface="Symbol" pitchFamily="18" charset="2"/>
              </a:rPr>
              <a:t>bei der .addin-Datei</a:t>
            </a:r>
          </a:p>
          <a:p>
            <a:pPr lvl="2"/>
            <a:r>
              <a:rPr lang="de-DE" smtClean="0">
                <a:sym typeface="Symbol" pitchFamily="18" charset="2"/>
              </a:rPr>
              <a:t>Oder in Verzeichnis unterhalb</a:t>
            </a:r>
            <a:endParaRPr lang="de-DE" dirty="0" smtClean="0">
              <a:sym typeface="Symbol" pitchFamily="18" charset="2"/>
            </a:endParaRPr>
          </a:p>
          <a:p>
            <a:pPr lvl="1"/>
            <a:r>
              <a:rPr lang="de-DE" smtClean="0">
                <a:sym typeface="Symbol" pitchFamily="18" charset="2"/>
              </a:rPr>
              <a:t>Ok für eigene kleine Projekte...</a:t>
            </a:r>
          </a:p>
          <a:p>
            <a:pPr lvl="2"/>
            <a:r>
              <a:rPr lang="de-DE" smtClean="0">
                <a:sym typeface="Symbol" pitchFamily="18" charset="2"/>
              </a:rPr>
              <a:t>Oder im engeren Bekannten/Kollegenkreis</a:t>
            </a:r>
          </a:p>
          <a:p>
            <a:r>
              <a:rPr lang="de-DE" smtClean="0">
                <a:sym typeface="Symbol" pitchFamily="18" charset="2"/>
              </a:rPr>
              <a:t>Vorsicht: "My Documents" kann bei manchen Usern auf einem Netzwerklaufwerk liegen!</a:t>
            </a:r>
          </a:p>
          <a:p>
            <a:pPr lvl="1"/>
            <a:r>
              <a:rPr lang="de-DE" smtClean="0">
                <a:sym typeface="Symbol" pitchFamily="18" charset="2"/>
              </a:rPr>
              <a:t>Evtl. Problem mit .NET Security!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Add-ins: Tool Windows</a:t>
            </a:r>
            <a:endParaRPr lang="de-DE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Zwei </a:t>
            </a:r>
            <a:r>
              <a:rPr lang="de-DE" dirty="0" smtClean="0"/>
              <a:t>grundlegende Fensterarten in </a:t>
            </a:r>
            <a:r>
              <a:rPr lang="de-DE" smtClean="0"/>
              <a:t>der IDE</a:t>
            </a:r>
            <a:endParaRPr lang="de-DE" dirty="0" smtClean="0"/>
          </a:p>
          <a:p>
            <a:pPr lvl="1"/>
            <a:r>
              <a:rPr lang="de-DE" dirty="0" err="1" smtClean="0"/>
              <a:t>Document</a:t>
            </a:r>
            <a:r>
              <a:rPr lang="de-DE" dirty="0" smtClean="0"/>
              <a:t> Windows</a:t>
            </a:r>
          </a:p>
          <a:p>
            <a:pPr lvl="2"/>
            <a:r>
              <a:rPr lang="de-DE" dirty="0" smtClean="0"/>
              <a:t>z.B. Editoren, Designer</a:t>
            </a:r>
          </a:p>
          <a:p>
            <a:pPr lvl="1"/>
            <a:r>
              <a:rPr lang="de-DE" dirty="0" smtClean="0"/>
              <a:t>Tool Windows</a:t>
            </a:r>
          </a:p>
          <a:p>
            <a:pPr lvl="2"/>
            <a:r>
              <a:rPr lang="de-DE" dirty="0" smtClean="0"/>
              <a:t>Werkzeuge, Anzeige von Informationen, etc.</a:t>
            </a:r>
          </a:p>
          <a:p>
            <a:r>
              <a:rPr lang="de-DE" dirty="0" smtClean="0"/>
              <a:t>Add-ins: Nur Tool Windows</a:t>
            </a:r>
          </a:p>
          <a:p>
            <a:pPr lvl="1"/>
            <a:r>
              <a:rPr lang="de-DE" dirty="0" err="1" smtClean="0"/>
              <a:t>Document</a:t>
            </a:r>
            <a:r>
              <a:rPr lang="de-DE" dirty="0" smtClean="0"/>
              <a:t> Windows: </a:t>
            </a:r>
            <a:r>
              <a:rPr lang="de-DE" dirty="0" err="1" smtClean="0"/>
              <a:t>VSPackages</a:t>
            </a:r>
            <a:endParaRPr lang="de-DE" dirty="0" smtClean="0"/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Add-ins: Tool Windows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Hosting des Tool Windows incl. Docking, etc. wird komplett von Visual Studio übernommen</a:t>
            </a:r>
          </a:p>
          <a:p>
            <a:r>
              <a:rPr lang="de-DE" dirty="0" smtClean="0"/>
              <a:t>Add-in Entwickler muss nur für Inhalt sorgen</a:t>
            </a:r>
          </a:p>
          <a:p>
            <a:pPr lvl="1"/>
            <a:r>
              <a:rPr lang="de-DE" dirty="0" smtClean="0"/>
              <a:t>Inhalt: </a:t>
            </a:r>
            <a:r>
              <a:rPr lang="de-DE" dirty="0" err="1" smtClean="0"/>
              <a:t>WinForms</a:t>
            </a:r>
            <a:r>
              <a:rPr lang="de-DE" dirty="0" smtClean="0"/>
              <a:t> </a:t>
            </a:r>
            <a:r>
              <a:rPr lang="de-DE" dirty="0" err="1" smtClean="0"/>
              <a:t>UserControl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50180" name="Picture 3" descr="AddInToolWin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143380"/>
            <a:ext cx="39814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Add-ins: Tool Windows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Windows.CreateToolWindow2(...)</a:t>
            </a:r>
          </a:p>
          <a:p>
            <a:pPr lvl="1"/>
            <a:r>
              <a:rPr lang="de-DE" dirty="0" smtClean="0"/>
              <a:t>erstellt ein </a:t>
            </a:r>
            <a:r>
              <a:rPr lang="de-DE" dirty="0" err="1" smtClean="0"/>
              <a:t>ToolWindow</a:t>
            </a:r>
            <a:r>
              <a:rPr lang="de-DE" dirty="0" smtClean="0"/>
              <a:t> und liefert ein Objekt vom Typ des </a:t>
            </a:r>
            <a:r>
              <a:rPr lang="de-DE" dirty="0" err="1" smtClean="0"/>
              <a:t>UserControls</a:t>
            </a:r>
            <a:r>
              <a:rPr lang="de-DE" dirty="0" smtClean="0"/>
              <a:t> zurück</a:t>
            </a:r>
          </a:p>
          <a:p>
            <a:r>
              <a:rPr lang="de-DE" dirty="0" err="1" smtClean="0">
                <a:solidFill>
                  <a:schemeClr val="tx2"/>
                </a:solidFill>
              </a:rPr>
              <a:t>myToolWindow.SetTabPicture</a:t>
            </a:r>
            <a:r>
              <a:rPr lang="de-DE" dirty="0" smtClean="0">
                <a:solidFill>
                  <a:schemeClr val="tx2"/>
                </a:solidFill>
              </a:rPr>
              <a:t>(...)</a:t>
            </a:r>
          </a:p>
          <a:p>
            <a:pPr lvl="1"/>
            <a:r>
              <a:rPr lang="de-DE" dirty="0" smtClean="0"/>
              <a:t>setzt das Icon, das im gedockten Zustand angezeigt wird</a:t>
            </a:r>
            <a:endParaRPr lang="de-DE" i="1" dirty="0" smtClean="0"/>
          </a:p>
          <a:p>
            <a:r>
              <a:rPr lang="de-DE" dirty="0" err="1" smtClean="0">
                <a:solidFill>
                  <a:schemeClr val="tx2"/>
                </a:solidFill>
              </a:rPr>
              <a:t>myToolWindow.Visible</a:t>
            </a:r>
            <a:r>
              <a:rPr lang="de-DE" dirty="0" smtClean="0">
                <a:solidFill>
                  <a:schemeClr val="tx2"/>
                </a:solidFill>
              </a:rPr>
              <a:t> = </a:t>
            </a:r>
            <a:r>
              <a:rPr lang="de-DE" dirty="0" err="1" smtClean="0">
                <a:solidFill>
                  <a:schemeClr val="tx2"/>
                </a:solidFill>
              </a:rPr>
              <a:t>true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de-DE" dirty="0" smtClean="0"/>
              <a:t>zeigt das </a:t>
            </a:r>
            <a:r>
              <a:rPr lang="de-DE" dirty="0" err="1" smtClean="0"/>
              <a:t>ToolWindow</a:t>
            </a:r>
            <a:r>
              <a:rPr lang="de-DE" dirty="0" smtClean="0"/>
              <a:t>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FAllstricke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Los geht's...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Internationale Windows-Versionen</a:t>
            </a:r>
            <a:endParaRPr lang="de-DE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388" y="1571612"/>
            <a:ext cx="8964612" cy="5214950"/>
          </a:xfrm>
        </p:spPr>
        <p:txBody>
          <a:bodyPr/>
          <a:lstStyle/>
          <a:p>
            <a:r>
              <a:rPr lang="de-DE" smtClean="0"/>
              <a:t>Addin-Pfade </a:t>
            </a:r>
            <a:r>
              <a:rPr lang="de-DE" dirty="0" smtClean="0"/>
              <a:t>nur teilweise lokalisiert!</a:t>
            </a:r>
          </a:p>
          <a:p>
            <a:pPr lvl="1"/>
            <a:r>
              <a:rPr lang="de-DE" dirty="0" smtClean="0"/>
              <a:t>Ab </a:t>
            </a:r>
            <a:r>
              <a:rPr lang="de-DE" dirty="0" err="1" smtClean="0"/>
              <a:t>ApplicationData</a:t>
            </a:r>
            <a:r>
              <a:rPr lang="de-DE" dirty="0" smtClean="0"/>
              <a:t> </a:t>
            </a:r>
            <a:r>
              <a:rPr lang="de-DE" smtClean="0"/>
              <a:t>englisch!</a:t>
            </a:r>
          </a:p>
          <a:p>
            <a:r>
              <a:rPr lang="de-DE" smtClean="0"/>
              <a:t>Auf englischsprachigem Windows:</a:t>
            </a:r>
          </a:p>
          <a:p>
            <a:pPr lvl="1"/>
            <a:r>
              <a:rPr lang="de-DE" sz="2400" smtClean="0">
                <a:solidFill>
                  <a:schemeClr val="tx2"/>
                </a:solidFill>
              </a:rPr>
              <a:t>C:\Documents and Settings\Roland\</a:t>
            </a:r>
            <a:r>
              <a:rPr lang="de-DE" sz="2400" smtClean="0">
                <a:solidFill>
                  <a:schemeClr val="accent2"/>
                </a:solidFill>
              </a:rPr>
              <a:t>Application Data</a:t>
            </a:r>
            <a:r>
              <a:rPr lang="de-DE" sz="2400" smtClean="0"/>
              <a:t>\ Microsoft\MSEnvShared\Addins\Demo.AddIn</a:t>
            </a:r>
          </a:p>
          <a:p>
            <a:r>
              <a:rPr lang="de-DE" smtClean="0"/>
              <a:t>Auf deutschem Windows:</a:t>
            </a:r>
          </a:p>
          <a:p>
            <a:pPr lvl="1"/>
            <a:r>
              <a:rPr lang="de-DE" sz="2400" smtClean="0">
                <a:solidFill>
                  <a:schemeClr val="tx2"/>
                </a:solidFill>
              </a:rPr>
              <a:t>C:\Documente und Einstellungen\Roland\</a:t>
            </a:r>
            <a:r>
              <a:rPr lang="de-DE" sz="2400" smtClean="0">
                <a:solidFill>
                  <a:schemeClr val="accent2"/>
                </a:solidFill>
              </a:rPr>
              <a:t>Application Data</a:t>
            </a:r>
            <a:r>
              <a:rPr lang="de-DE" sz="2400" smtClean="0"/>
              <a:t>\ Microsoft\MSEnvShared\Addins\Demo.AddIn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Lokalisierte Visual Studio Versionen</a:t>
            </a:r>
            <a:endParaRPr lang="de-DE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Visual Studio 2005: Fehler in Add-in Projekt</a:t>
            </a:r>
          </a:p>
          <a:p>
            <a:pPr lvl="1"/>
            <a:r>
              <a:rPr lang="de-DE" dirty="0" err="1" smtClean="0"/>
              <a:t>CultureInfo.TwoLetterISO</a:t>
            </a:r>
            <a:r>
              <a:rPr lang="de-DE" dirty="0" smtClean="0"/>
              <a:t> als Teil des Schlüssels</a:t>
            </a:r>
          </a:p>
          <a:p>
            <a:pPr lvl="2"/>
            <a:r>
              <a:rPr lang="de-DE" dirty="0" smtClean="0"/>
              <a:t>z.B. "</a:t>
            </a:r>
            <a:r>
              <a:rPr lang="de-DE" dirty="0" err="1" smtClean="0">
                <a:solidFill>
                  <a:srgbClr val="C00000"/>
                </a:solidFill>
              </a:rPr>
              <a:t>de</a:t>
            </a:r>
            <a:r>
              <a:rPr lang="de-DE" dirty="0" err="1" smtClean="0"/>
              <a:t>Tools</a:t>
            </a:r>
            <a:r>
              <a:rPr lang="de-DE" dirty="0" smtClean="0"/>
              <a:t>" </a:t>
            </a:r>
            <a:r>
              <a:rPr lang="de-DE" dirty="0" smtClean="0">
                <a:sym typeface="Symbol"/>
              </a:rPr>
              <a:t> "Extras"</a:t>
            </a:r>
          </a:p>
          <a:p>
            <a:pPr lvl="1"/>
            <a:r>
              <a:rPr lang="de-DE" dirty="0" smtClean="0">
                <a:sym typeface="Symbol"/>
              </a:rPr>
              <a:t>Problem: Chinese </a:t>
            </a:r>
            <a:r>
              <a:rPr lang="de-DE" dirty="0" err="1" smtClean="0">
                <a:sym typeface="Symbol"/>
              </a:rPr>
              <a:t>Simplified</a:t>
            </a:r>
            <a:r>
              <a:rPr lang="de-DE" dirty="0" smtClean="0">
                <a:sym typeface="Symbol"/>
              </a:rPr>
              <a:t> &amp; Traditional</a:t>
            </a:r>
          </a:p>
          <a:p>
            <a:pPr lvl="2"/>
            <a:r>
              <a:rPr lang="de-DE" dirty="0" smtClean="0">
                <a:sym typeface="Symbol"/>
              </a:rPr>
              <a:t>In den </a:t>
            </a:r>
            <a:r>
              <a:rPr lang="de-DE" dirty="0" err="1" smtClean="0">
                <a:sym typeface="Symbol"/>
              </a:rPr>
              <a:t>Resourcen</a:t>
            </a:r>
            <a:r>
              <a:rPr lang="de-DE" dirty="0" smtClean="0">
                <a:sym typeface="Symbol"/>
              </a:rPr>
              <a:t> "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zh-CHS</a:t>
            </a:r>
            <a:r>
              <a:rPr lang="de-DE" dirty="0" err="1" smtClean="0">
                <a:sym typeface="Symbol"/>
              </a:rPr>
              <a:t>Tools</a:t>
            </a:r>
            <a:r>
              <a:rPr lang="de-DE" dirty="0" smtClean="0">
                <a:sym typeface="Symbol"/>
              </a:rPr>
              <a:t>" und "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zh-CHT</a:t>
            </a:r>
            <a:r>
              <a:rPr lang="de-DE" dirty="0" err="1" smtClean="0">
                <a:sym typeface="Symbol"/>
              </a:rPr>
              <a:t>Tools</a:t>
            </a:r>
            <a:r>
              <a:rPr lang="de-DE" dirty="0" smtClean="0">
                <a:sym typeface="Symbol"/>
              </a:rPr>
              <a:t>"</a:t>
            </a:r>
          </a:p>
          <a:p>
            <a:r>
              <a:rPr lang="de-DE" dirty="0" smtClean="0">
                <a:sym typeface="Symbol"/>
              </a:rPr>
              <a:t>Gefixt in Visual Studio 2008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Generierter Code in VS2008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61950" algn="l"/>
                <a:tab pos="712788" algn="l"/>
                <a:tab pos="1074738" algn="l"/>
              </a:tabLst>
            </a:pP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string resourceName;</a:t>
            </a:r>
            <a:b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ResourceManager resourceManager = new ResourceManager("...</a:t>
            </a:r>
            <a:b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CultureInfo cultureInfo = new CultureInfo(_applicationObject.LocaleID);</a:t>
            </a:r>
            <a:b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if(cultureInfo.TwoLetterISOLanguageName == "zh")</a:t>
            </a:r>
            <a:br>
              <a:rPr lang="de-DE" sz="19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{</a:t>
            </a:r>
            <a:br>
              <a:rPr lang="de-DE" sz="19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	resourceName = String.Concat(cultureInfo.Name, "Tools");</a:t>
            </a:r>
            <a:br>
              <a:rPr lang="de-DE" sz="19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}</a:t>
            </a:r>
            <a:br>
              <a:rPr lang="de-DE" sz="19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else</a:t>
            </a: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{</a:t>
            </a:r>
            <a:b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	resourceName =</a:t>
            </a:r>
            <a:b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		String.Concat(cultureInfo.TwoLetterISOLanguageName, "Tools");</a:t>
            </a:r>
            <a:b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}</a:t>
            </a:r>
            <a:b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de-DE" sz="19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toolsMenuName = resourceManager.GetString(resourceName);</a:t>
            </a:r>
            <a:endParaRPr lang="de-DE" sz="19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Lokalisierte Visual Studio Versionen</a:t>
            </a:r>
            <a:endParaRPr lang="de-DE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Scopes für Tastenbelegung nicht einheitlich</a:t>
            </a:r>
          </a:p>
          <a:p>
            <a:pPr lvl="1"/>
            <a:r>
              <a:rPr lang="de-DE" dirty="0" smtClean="0"/>
              <a:t>Englisch: "Text Editor::"</a:t>
            </a:r>
          </a:p>
          <a:p>
            <a:pPr lvl="1"/>
            <a:r>
              <a:rPr lang="de-DE" dirty="0" smtClean="0"/>
              <a:t>Deutsch: "Text-Editor::"</a:t>
            </a:r>
          </a:p>
          <a:p>
            <a:pPr lvl="1"/>
            <a:r>
              <a:rPr lang="de-DE" dirty="0" smtClean="0"/>
              <a:t>Spanisch: "Editor de </a:t>
            </a:r>
            <a:r>
              <a:rPr lang="de-DE" dirty="0" err="1" smtClean="0"/>
              <a:t>Texto</a:t>
            </a:r>
            <a:r>
              <a:rPr lang="de-DE" dirty="0" smtClean="0"/>
              <a:t>" ...</a:t>
            </a:r>
          </a:p>
          <a:p>
            <a:r>
              <a:rPr lang="de-DE" dirty="0" smtClean="0"/>
              <a:t>(Teil-)Lösung (übler Hack)</a:t>
            </a:r>
          </a:p>
          <a:p>
            <a:pPr lvl="1"/>
            <a:r>
              <a:rPr lang="de-DE" sz="2000" dirty="0" smtClean="0">
                <a:hlinkClick r:id="rId2"/>
              </a:rPr>
              <a:t>http://weblogs.asp.net/rweigelt/archive/2006/07/16/458634.aspx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Zusammenfassung Add-ins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Schon etwas komplizierter als Makros</a:t>
            </a:r>
          </a:p>
          <a:p>
            <a:r>
              <a:rPr lang="de-DE" dirty="0" smtClean="0"/>
              <a:t>Aber: Add-ins ohne "professionelles" Setup relativ schnell geschrieben</a:t>
            </a:r>
          </a:p>
          <a:p>
            <a:r>
              <a:rPr lang="de-DE" dirty="0" smtClean="0"/>
              <a:t>Deutlich weiter reichende Kontrolle über IDE</a:t>
            </a:r>
          </a:p>
          <a:p>
            <a:r>
              <a:rPr lang="de-DE" dirty="0" smtClean="0"/>
              <a:t>Allerdings:</a:t>
            </a:r>
          </a:p>
          <a:p>
            <a:pPr lvl="1"/>
            <a:r>
              <a:rPr lang="de-DE" dirty="0" smtClean="0"/>
              <a:t>Keine neuen Projekttypen</a:t>
            </a:r>
          </a:p>
          <a:p>
            <a:pPr lvl="1"/>
            <a:r>
              <a:rPr lang="de-DE" dirty="0" smtClean="0"/>
              <a:t>Keine neuen Dokumenttypen, Editoren, Designer</a:t>
            </a:r>
          </a:p>
          <a:p>
            <a:endParaRPr lang="de-DE" dirty="0" smtClean="0"/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Links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Freeware Add-ins</a:t>
            </a:r>
          </a:p>
          <a:p>
            <a:pPr lvl="1"/>
            <a:r>
              <a:rPr lang="de-DE" smtClean="0"/>
              <a:t>GhostDoc</a:t>
            </a:r>
          </a:p>
          <a:p>
            <a:pPr lvl="2"/>
            <a:r>
              <a:rPr lang="de-DE" smtClean="0">
                <a:hlinkClick r:id="rId2"/>
              </a:rPr>
              <a:t>http://www.roland-weigelt.de/ghostdoc</a:t>
            </a:r>
            <a:endParaRPr lang="de-DE" smtClean="0"/>
          </a:p>
          <a:p>
            <a:pPr lvl="1"/>
            <a:r>
              <a:rPr lang="de-DE" smtClean="0"/>
              <a:t>SonicFileFinder</a:t>
            </a:r>
          </a:p>
          <a:p>
            <a:pPr lvl="2"/>
            <a:r>
              <a:rPr lang="de-DE" smtClean="0">
                <a:hlinkClick r:id="rId3"/>
              </a:rPr>
              <a:t>http://sonicfilefinder.jens-schaller.de</a:t>
            </a:r>
            <a:endParaRPr lang="de-DE" smtClean="0"/>
          </a:p>
          <a:p>
            <a:r>
              <a:rPr lang="de-DE" smtClean="0"/>
              <a:t>Hilfe/Infos zur Programmierung</a:t>
            </a:r>
          </a:p>
          <a:p>
            <a:pPr lvl="1"/>
            <a:r>
              <a:rPr lang="de-DE" smtClean="0"/>
              <a:t>Microsoft Extensibility Forum</a:t>
            </a:r>
          </a:p>
          <a:p>
            <a:pPr lvl="2"/>
            <a:r>
              <a:rPr lang="de-DE" sz="1600" smtClean="0">
                <a:hlinkClick r:id="rId4"/>
              </a:rPr>
              <a:t>http://forums.microsoft.com/MSDN/ShowForum.aspx?ForumID=57&amp;SiteID=1</a:t>
            </a:r>
            <a:endParaRPr lang="de-DE" sz="1600" smtClean="0"/>
          </a:p>
          <a:p>
            <a:pPr lvl="1"/>
            <a:r>
              <a:rPr lang="de-DE" smtClean="0"/>
              <a:t>Carlos J. Quintero (MVP)</a:t>
            </a:r>
          </a:p>
          <a:p>
            <a:pPr lvl="2"/>
            <a:r>
              <a:rPr lang="de-DE" sz="2000" smtClean="0">
                <a:hlinkClick r:id="rId5"/>
              </a:rPr>
              <a:t>http://www.mztools.com/resources_vsnet_addins.htm</a:t>
            </a:r>
            <a:endParaRPr lang="de-DE" sz="2000" smtClean="0"/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endParaRPr lang="de-DE" smtClean="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Packages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Visual Studio Packages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Möglichkeiten von Makros und Add-ins</a:t>
            </a:r>
          </a:p>
          <a:p>
            <a:r>
              <a:rPr lang="de-DE" dirty="0" smtClean="0"/>
              <a:t>Zusätzlich</a:t>
            </a:r>
          </a:p>
          <a:p>
            <a:pPr lvl="1"/>
            <a:r>
              <a:rPr lang="de-DE" dirty="0" smtClean="0"/>
              <a:t>Eigene Dokumenttypen</a:t>
            </a:r>
          </a:p>
          <a:p>
            <a:pPr lvl="1"/>
            <a:r>
              <a:rPr lang="de-DE" dirty="0" smtClean="0"/>
              <a:t>Eigene Projekttypen</a:t>
            </a:r>
          </a:p>
          <a:p>
            <a:pPr lvl="1"/>
            <a:r>
              <a:rPr lang="de-DE" dirty="0" smtClean="0"/>
              <a:t>Integration eigener Programmiersprachen, Source </a:t>
            </a:r>
            <a:r>
              <a:rPr lang="de-DE" dirty="0" err="1" smtClean="0"/>
              <a:t>Control</a:t>
            </a:r>
            <a:r>
              <a:rPr lang="de-DE" dirty="0" smtClean="0"/>
              <a:t> Provider, Debugger</a:t>
            </a:r>
          </a:p>
          <a:p>
            <a:pPr lvl="1"/>
            <a:r>
              <a:rPr lang="de-DE" dirty="0" smtClean="0"/>
              <a:t>Eigene Seiten in Project Properties</a:t>
            </a:r>
          </a:p>
          <a:p>
            <a:r>
              <a:rPr lang="de-DE" dirty="0" smtClean="0"/>
              <a:t>"The Sky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Limit"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möglichkeiten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  <a:r>
              <a:rPr lang="de-DE" dirty="0" err="1" smtClean="0"/>
              <a:t>PropertyPages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5400684" cy="4786346"/>
          </a:xfrm>
        </p:spPr>
        <p:txBody>
          <a:bodyPr>
            <a:normAutofit/>
          </a:bodyPr>
          <a:lstStyle/>
          <a:p>
            <a:r>
              <a:rPr lang="de-DE" dirty="0" smtClean="0"/>
              <a:t>Hosting als User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3200" dirty="0" smtClean="0"/>
              <a:t>Beispiel: Im SDK unter 2007.02\</a:t>
            </a:r>
            <a:r>
              <a:rPr lang="de-DE" sz="3200" dirty="0" err="1" smtClean="0"/>
              <a:t>VisualStudioIntegration</a:t>
            </a:r>
            <a:r>
              <a:rPr lang="de-DE" sz="3200" dirty="0" smtClean="0"/>
              <a:t>\Archive\</a:t>
            </a:r>
            <a:r>
              <a:rPr lang="de-DE" sz="3200" dirty="0" err="1" smtClean="0"/>
              <a:t>CS_Samples</a:t>
            </a:r>
            <a:r>
              <a:rPr lang="de-DE" sz="3200" dirty="0" smtClean="0"/>
              <a:t>\</a:t>
            </a:r>
            <a:r>
              <a:rPr lang="de-DE" sz="3200" dirty="0" err="1" smtClean="0"/>
              <a:t>ProjectSubtype</a:t>
            </a:r>
            <a:r>
              <a:rPr lang="de-DE" sz="3200" dirty="0" smtClean="0"/>
              <a:t>\</a:t>
            </a:r>
            <a:r>
              <a:rPr lang="de-DE" sz="3200" dirty="0" err="1" smtClean="0"/>
              <a:t>ProjectSubtype</a:t>
            </a:r>
            <a:r>
              <a:rPr lang="de-DE" sz="3200" dirty="0" smtClean="0"/>
              <a:t> </a:t>
            </a:r>
          </a:p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9042" y="1714488"/>
            <a:ext cx="2717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Visual Studio anpassen</a:t>
            </a:r>
            <a:endParaRPr lang="en-US" dirty="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Kleinigkeiten im laufenden Betrieb</a:t>
            </a:r>
          </a:p>
          <a:p>
            <a:pPr lvl="1"/>
            <a:r>
              <a:rPr lang="de-DE" smtClean="0"/>
              <a:t>Anordnung von Fenstern und Toolbars</a:t>
            </a:r>
          </a:p>
          <a:p>
            <a:r>
              <a:rPr lang="de-DE" smtClean="0"/>
              <a:t>GUI weiter anpassen: Tools </a:t>
            </a:r>
            <a:r>
              <a:rPr lang="de-DE" smtClean="0">
                <a:sym typeface="Symbol"/>
              </a:rPr>
              <a:t> </a:t>
            </a:r>
            <a:r>
              <a:rPr lang="de-DE" smtClean="0"/>
              <a:t>Customize</a:t>
            </a:r>
          </a:p>
          <a:p>
            <a:pPr lvl="1"/>
            <a:r>
              <a:rPr lang="de-DE" smtClean="0"/>
              <a:t>Toolbars, Icons</a:t>
            </a:r>
          </a:p>
          <a:p>
            <a:r>
              <a:rPr lang="de-DE" smtClean="0"/>
              <a:t>Noch mehr austoben: Tools </a:t>
            </a:r>
            <a:r>
              <a:rPr lang="de-DE" smtClean="0">
                <a:sym typeface="Symbol"/>
              </a:rPr>
              <a:t> </a:t>
            </a:r>
            <a:r>
              <a:rPr lang="de-DE" smtClean="0"/>
              <a:t>Options</a:t>
            </a:r>
          </a:p>
          <a:p>
            <a:pPr lvl="1"/>
            <a:r>
              <a:rPr lang="de-DE" smtClean="0"/>
              <a:t>Farben, Schriftarten</a:t>
            </a:r>
          </a:p>
          <a:p>
            <a:pPr lvl="1"/>
            <a:r>
              <a:rPr lang="de-DE" smtClean="0"/>
              <a:t>Tabs, Einrückungen, Code-Formatierung, ...</a:t>
            </a:r>
          </a:p>
          <a:p>
            <a:r>
              <a:rPr lang="de-DE" smtClean="0"/>
              <a:t>Dies ist heute </a:t>
            </a:r>
            <a:r>
              <a:rPr lang="de-DE" b="1" smtClean="0"/>
              <a:t>nicht</a:t>
            </a:r>
            <a:r>
              <a:rPr lang="de-DE" smtClean="0"/>
              <a:t> das Thema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  <a:r>
              <a:rPr lang="de-DE" dirty="0" err="1" smtClean="0"/>
              <a:t>PropertyPages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Wie?</a:t>
            </a:r>
          </a:p>
          <a:p>
            <a:pPr lvl="1"/>
            <a:r>
              <a:rPr lang="de-DE" dirty="0" smtClean="0"/>
              <a:t>Ableiten von </a:t>
            </a:r>
            <a:r>
              <a:rPr lang="de-DE" i="1" dirty="0" err="1" smtClean="0"/>
              <a:t>FlavoredProjectBase</a:t>
            </a:r>
            <a:endParaRPr lang="de-DE" i="1" dirty="0" smtClean="0"/>
          </a:p>
          <a:p>
            <a:pPr lvl="1"/>
            <a:r>
              <a:rPr lang="de-DE" dirty="0" smtClean="0"/>
              <a:t>Implementierung von </a:t>
            </a:r>
            <a:r>
              <a:rPr lang="de-DE" i="1" dirty="0" err="1" smtClean="0"/>
              <a:t>IVsHierarchy</a:t>
            </a:r>
            <a:endParaRPr lang="de-DE" i="1" dirty="0" smtClean="0"/>
          </a:p>
          <a:p>
            <a:pPr lvl="1"/>
            <a:r>
              <a:rPr lang="de-DE" dirty="0" smtClean="0"/>
              <a:t>Überladen von </a:t>
            </a:r>
            <a:r>
              <a:rPr lang="de-DE" i="1" dirty="0" err="1" smtClean="0"/>
              <a:t>GetProperty</a:t>
            </a:r>
            <a:r>
              <a:rPr lang="en-US" i="1" dirty="0" smtClean="0"/>
              <a:t>(</a:t>
            </a:r>
            <a:r>
              <a:rPr lang="en-US" i="1" dirty="0" err="1" smtClean="0"/>
              <a:t>uint</a:t>
            </a:r>
            <a:r>
              <a:rPr lang="en-US" i="1" dirty="0" smtClean="0"/>
              <a:t> </a:t>
            </a:r>
            <a:r>
              <a:rPr lang="en-US" i="1" dirty="0" err="1" smtClean="0"/>
              <a:t>itemId</a:t>
            </a:r>
            <a:r>
              <a:rPr lang="en-US" i="1" dirty="0" smtClean="0"/>
              <a:t>, </a:t>
            </a:r>
            <a:r>
              <a:rPr lang="en-US" i="1" dirty="0" err="1" smtClean="0"/>
              <a:t>int</a:t>
            </a:r>
            <a:r>
              <a:rPr lang="en-US" i="1" dirty="0" smtClean="0"/>
              <a:t> </a:t>
            </a:r>
            <a:r>
              <a:rPr lang="en-US" i="1" dirty="0" err="1" smtClean="0"/>
              <a:t>propId</a:t>
            </a:r>
            <a:r>
              <a:rPr lang="en-US" i="1" dirty="0" smtClean="0"/>
              <a:t>, out object property)</a:t>
            </a:r>
          </a:p>
          <a:p>
            <a:pPr lvl="1"/>
            <a:r>
              <a:rPr lang="de-DE" i="1" dirty="0" err="1" smtClean="0"/>
              <a:t>propId</a:t>
            </a:r>
            <a:r>
              <a:rPr lang="de-DE" dirty="0" smtClean="0"/>
              <a:t> auf </a:t>
            </a:r>
            <a:r>
              <a:rPr lang="de-DE" i="1" dirty="0" err="1" smtClean="0"/>
              <a:t>VSHPROPID_PropertyPagesCLSIDList</a:t>
            </a:r>
            <a:r>
              <a:rPr lang="de-DE" i="1" dirty="0" smtClean="0"/>
              <a:t> </a:t>
            </a:r>
            <a:r>
              <a:rPr lang="de-DE" dirty="0" err="1" smtClean="0"/>
              <a:t>matchen</a:t>
            </a:r>
            <a:endParaRPr lang="de-DE" dirty="0" smtClean="0"/>
          </a:p>
          <a:p>
            <a:pPr lvl="1"/>
            <a:r>
              <a:rPr lang="de-DE" dirty="0" smtClean="0"/>
              <a:t>Beispiel: Im SDK unter 2007.02\</a:t>
            </a:r>
            <a:r>
              <a:rPr lang="de-DE" dirty="0" err="1" smtClean="0"/>
              <a:t>VisualStudioIntegration</a:t>
            </a:r>
            <a:r>
              <a:rPr lang="de-DE" dirty="0" smtClean="0"/>
              <a:t>\Archive\</a:t>
            </a:r>
            <a:r>
              <a:rPr lang="de-DE" dirty="0" err="1" smtClean="0"/>
              <a:t>CS_Samples</a:t>
            </a:r>
            <a:r>
              <a:rPr lang="de-DE" dirty="0" smtClean="0"/>
              <a:t>\</a:t>
            </a:r>
            <a:r>
              <a:rPr lang="de-DE" dirty="0" err="1" smtClean="0"/>
              <a:t>ProjectSubtype</a:t>
            </a:r>
            <a:r>
              <a:rPr lang="de-DE" dirty="0" smtClean="0"/>
              <a:t>\</a:t>
            </a:r>
            <a:r>
              <a:rPr lang="de-DE" dirty="0" err="1" smtClean="0"/>
              <a:t>ProjectSubtype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Icons &amp; Co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5543560" cy="4786346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Icons für bestimme Folder/Dateien tauschen</a:t>
            </a:r>
          </a:p>
          <a:p>
            <a:pPr lvl="1"/>
            <a:r>
              <a:rPr lang="de-DE" dirty="0" smtClean="0"/>
              <a:t>Beispiel: Seit VS2005 gibt es einen </a:t>
            </a:r>
            <a:r>
              <a:rPr lang="de-DE" i="1" dirty="0" smtClean="0"/>
              <a:t>Properties</a:t>
            </a:r>
            <a:r>
              <a:rPr lang="de-DE" dirty="0" smtClean="0"/>
              <a:t> Folder mit einem speziellen Icon</a:t>
            </a:r>
          </a:p>
          <a:p>
            <a:pPr lvl="1"/>
            <a:r>
              <a:rPr lang="de-DE" dirty="0" smtClean="0"/>
              <a:t>Code: Ebenfalls im </a:t>
            </a:r>
            <a:r>
              <a:rPr lang="de-DE" i="1" dirty="0" err="1" smtClean="0"/>
              <a:t>ProjectSubtype</a:t>
            </a:r>
            <a:r>
              <a:rPr lang="de-DE" dirty="0" smtClean="0"/>
              <a:t> Sample, jedoch mit alten C++ </a:t>
            </a:r>
            <a:r>
              <a:rPr lang="de-DE" dirty="0" err="1" smtClean="0"/>
              <a:t>Resourcen</a:t>
            </a:r>
            <a:endParaRPr lang="de-DE" dirty="0" smtClean="0"/>
          </a:p>
          <a:p>
            <a:r>
              <a:rPr lang="de-DE" dirty="0" smtClean="0"/>
              <a:t>Kontrolle über Umbenennen, Löschen, von Foldern/Dateien</a:t>
            </a:r>
          </a:p>
          <a:p>
            <a:r>
              <a:rPr lang="de-DE" dirty="0" err="1" smtClean="0"/>
              <a:t>IVsHierarchy</a:t>
            </a:r>
            <a:r>
              <a:rPr lang="de-DE" dirty="0" smtClean="0"/>
              <a:t>: </a:t>
            </a:r>
            <a:r>
              <a:rPr lang="de-DE" b="1" dirty="0" smtClean="0"/>
              <a:t>Du bist der Baum!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0318" y="1714488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Beispiel: Templates filtern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58204" cy="4786346"/>
          </a:xfrm>
        </p:spPr>
        <p:txBody>
          <a:bodyPr>
            <a:normAutofit/>
          </a:bodyPr>
          <a:lstStyle/>
          <a:p>
            <a:r>
              <a:rPr lang="de-DE" dirty="0" smtClean="0"/>
              <a:t>Item Templates </a:t>
            </a:r>
          </a:p>
          <a:p>
            <a:pPr lvl="1"/>
            <a:r>
              <a:rPr lang="de-DE" dirty="0" smtClean="0"/>
              <a:t>Nur für bestimmte Folder zulassen</a:t>
            </a:r>
          </a:p>
          <a:p>
            <a:pPr lvl="1"/>
            <a:r>
              <a:rPr lang="de-DE" dirty="0" smtClean="0"/>
              <a:t>Auswahl einschränken</a:t>
            </a:r>
          </a:p>
          <a:p>
            <a:pPr lvl="1"/>
            <a:r>
              <a:rPr lang="de-DE" dirty="0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Entwicklung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VSPackages - Entwicklung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Entwicklung: </a:t>
            </a:r>
            <a:r>
              <a:rPr lang="de-DE" dirty="0" err="1" smtClean="0"/>
              <a:t>Managed</a:t>
            </a:r>
            <a:r>
              <a:rPr lang="de-DE" dirty="0" smtClean="0"/>
              <a:t> oder </a:t>
            </a:r>
            <a:r>
              <a:rPr lang="de-DE" dirty="0" err="1" smtClean="0"/>
              <a:t>Unmanaged</a:t>
            </a:r>
            <a:endParaRPr lang="de-DE" dirty="0" smtClean="0"/>
          </a:p>
          <a:p>
            <a:pPr lvl="1"/>
            <a:r>
              <a:rPr lang="de-DE" dirty="0" smtClean="0"/>
              <a:t>Empfehlung: </a:t>
            </a:r>
            <a:r>
              <a:rPr lang="de-DE" dirty="0" err="1" smtClean="0"/>
              <a:t>Managed</a:t>
            </a:r>
            <a:r>
              <a:rPr lang="de-DE" dirty="0" smtClean="0"/>
              <a:t> über Visual Studio SDK</a:t>
            </a:r>
          </a:p>
          <a:p>
            <a:pPr lvl="1"/>
            <a:r>
              <a:rPr lang="de-DE" dirty="0" smtClean="0"/>
              <a:t>Während der Entwicklung stellt SDK einen DLK (Developer </a:t>
            </a:r>
            <a:r>
              <a:rPr lang="de-DE" dirty="0" err="1" smtClean="0"/>
              <a:t>Load</a:t>
            </a:r>
            <a:r>
              <a:rPr lang="de-DE" dirty="0" smtClean="0"/>
              <a:t> Key) bereit</a:t>
            </a:r>
          </a:p>
          <a:p>
            <a:pPr lvl="1"/>
            <a:r>
              <a:rPr lang="de-DE" dirty="0" smtClean="0"/>
              <a:t>DLK ist notwendig, damit das </a:t>
            </a:r>
            <a:r>
              <a:rPr lang="de-DE" dirty="0" err="1" smtClean="0"/>
              <a:t>Package</a:t>
            </a:r>
            <a:r>
              <a:rPr lang="de-DE" dirty="0" smtClean="0"/>
              <a:t> überhaupt geladen werden kann</a:t>
            </a:r>
          </a:p>
          <a:p>
            <a:r>
              <a:rPr lang="de-DE" dirty="0" smtClean="0"/>
              <a:t>Verwendung: PLK (</a:t>
            </a:r>
            <a:r>
              <a:rPr lang="de-DE" dirty="0" err="1" smtClean="0"/>
              <a:t>Package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Key) notwendig für Betrieb ohne installiertes Visual Studio SDK</a:t>
            </a:r>
          </a:p>
          <a:p>
            <a:pPr lvl="1"/>
            <a:r>
              <a:rPr lang="de-DE" dirty="0" smtClean="0"/>
              <a:t>gibt es kostenlos über VSIP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VSPackages – Visual Studio SDK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Sehr viele Beispiele</a:t>
            </a:r>
          </a:p>
          <a:p>
            <a:pPr lvl="1"/>
            <a:r>
              <a:rPr lang="de-DE" dirty="0" smtClean="0"/>
              <a:t>Reference Samples sehr gut und ausführlich dokumentiert (mehr Doku als Code)</a:t>
            </a:r>
          </a:p>
          <a:p>
            <a:pPr lvl="2"/>
            <a:r>
              <a:rPr lang="de-DE" dirty="0" smtClean="0"/>
              <a:t>"</a:t>
            </a:r>
            <a:r>
              <a:rPr lang="de-DE" dirty="0" err="1" smtClean="0"/>
              <a:t>IronPythonIntegration</a:t>
            </a:r>
            <a:r>
              <a:rPr lang="de-DE" dirty="0" smtClean="0"/>
              <a:t>" ist das größte und vollständigste Beispiel</a:t>
            </a:r>
          </a:p>
          <a:p>
            <a:pPr lvl="1"/>
            <a:r>
              <a:rPr lang="de-DE" dirty="0" smtClean="0"/>
              <a:t>C++ muss für einige Samples installiert sein, weil der </a:t>
            </a:r>
            <a:r>
              <a:rPr lang="de-DE" dirty="0" err="1" smtClean="0"/>
              <a:t>Pre-Processor</a:t>
            </a:r>
            <a:r>
              <a:rPr lang="de-DE" dirty="0" smtClean="0"/>
              <a:t> verwendet wird</a:t>
            </a:r>
          </a:p>
          <a:p>
            <a:pPr lvl="2"/>
            <a:r>
              <a:rPr lang="de-DE" dirty="0" smtClean="0"/>
              <a:t>Ansonsten Fehlermeldung: "</a:t>
            </a:r>
            <a:r>
              <a:rPr lang="de-DE" dirty="0" err="1" smtClean="0"/>
              <a:t>Can't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preprocessor</a:t>
            </a:r>
            <a:r>
              <a:rPr lang="de-DE" dirty="0" smtClean="0"/>
              <a:t>"</a:t>
            </a:r>
          </a:p>
          <a:p>
            <a:pPr lvl="1"/>
            <a:r>
              <a:rPr lang="de-DE" dirty="0" smtClean="0"/>
              <a:t>Visual Studio SDK Browser ist ein guter Einstieg</a:t>
            </a:r>
          </a:p>
          <a:p>
            <a:pPr lvl="2"/>
            <a:r>
              <a:rPr lang="de-DE" dirty="0" smtClean="0"/>
              <a:t>Basis-</a:t>
            </a:r>
            <a:r>
              <a:rPr lang="de-DE" dirty="0" err="1" smtClean="0"/>
              <a:t>Package</a:t>
            </a:r>
            <a:r>
              <a:rPr lang="de-DE" dirty="0" smtClean="0"/>
              <a:t>: "C# </a:t>
            </a:r>
            <a:r>
              <a:rPr lang="de-DE" dirty="0" err="1" smtClean="0"/>
              <a:t>Reference.Package</a:t>
            </a:r>
            <a:r>
              <a:rPr lang="de-DE" dirty="0" smtClean="0"/>
              <a:t>"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VSPackages - Erstellung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Visual Studio 2005 Wizard</a:t>
            </a:r>
          </a:p>
          <a:p>
            <a:pPr lvl="1"/>
            <a:r>
              <a:rPr lang="de-DE" dirty="0" smtClean="0"/>
              <a:t>Other Project </a:t>
            </a:r>
            <a:r>
              <a:rPr lang="de-DE" dirty="0" err="1" smtClean="0"/>
              <a:t>Types</a:t>
            </a:r>
            <a:r>
              <a:rPr lang="de-DE" dirty="0" smtClean="0"/>
              <a:t> -&gt; </a:t>
            </a:r>
            <a:r>
              <a:rPr lang="de-DE" dirty="0" err="1" smtClean="0"/>
              <a:t>Extensibility</a:t>
            </a:r>
            <a:endParaRPr lang="de-DE" dirty="0" smtClean="0"/>
          </a:p>
          <a:p>
            <a:pPr lvl="2"/>
            <a:r>
              <a:rPr lang="de-DE" dirty="0" smtClean="0"/>
              <a:t>Visual Studio Integration </a:t>
            </a:r>
            <a:r>
              <a:rPr lang="de-DE" dirty="0" err="1" smtClean="0"/>
              <a:t>Package</a:t>
            </a:r>
            <a:endParaRPr lang="de-DE" dirty="0" smtClean="0"/>
          </a:p>
          <a:p>
            <a:pPr lvl="3"/>
            <a:r>
              <a:rPr lang="de-DE" dirty="0" smtClean="0"/>
              <a:t>Basis Implementierung eines </a:t>
            </a:r>
            <a:r>
              <a:rPr lang="de-DE" dirty="0" err="1" smtClean="0"/>
              <a:t>Packages</a:t>
            </a:r>
            <a:endParaRPr lang="de-DE" dirty="0" smtClean="0"/>
          </a:p>
          <a:p>
            <a:pPr lvl="2"/>
            <a:r>
              <a:rPr lang="de-DE" dirty="0" smtClean="0"/>
              <a:t>Visual Studio Language </a:t>
            </a:r>
            <a:r>
              <a:rPr lang="de-DE" dirty="0" err="1" smtClean="0"/>
              <a:t>Package</a:t>
            </a:r>
            <a:endParaRPr lang="de-DE" dirty="0" smtClean="0"/>
          </a:p>
          <a:p>
            <a:pPr lvl="3"/>
            <a:r>
              <a:rPr lang="de-DE" dirty="0" smtClean="0"/>
              <a:t>Erstellung einer eigenen Sprache unter Verwendung des Babel Language </a:t>
            </a:r>
            <a:r>
              <a:rPr lang="de-DE" dirty="0" err="1" smtClean="0"/>
              <a:t>Package</a:t>
            </a:r>
            <a:endParaRPr lang="de-DE" dirty="0" smtClean="0"/>
          </a:p>
          <a:p>
            <a:pPr lvl="3"/>
            <a:r>
              <a:rPr lang="de-DE" dirty="0" smtClean="0"/>
              <a:t>Syntax </a:t>
            </a:r>
            <a:r>
              <a:rPr lang="de-DE" dirty="0" err="1" smtClean="0"/>
              <a:t>Highlighting</a:t>
            </a:r>
            <a:endParaRPr lang="de-DE" dirty="0" smtClean="0"/>
          </a:p>
          <a:p>
            <a:pPr lvl="3"/>
            <a:r>
              <a:rPr lang="de-DE" dirty="0" smtClean="0"/>
              <a:t>Error Marks</a:t>
            </a:r>
          </a:p>
          <a:p>
            <a:pPr lvl="3"/>
            <a:r>
              <a:rPr lang="de-DE" dirty="0" smtClean="0"/>
              <a:t>Statement </a:t>
            </a:r>
            <a:r>
              <a:rPr lang="de-DE" dirty="0" err="1" smtClean="0"/>
              <a:t>Completion</a:t>
            </a:r>
            <a:endParaRPr lang="de-DE" dirty="0" smtClean="0"/>
          </a:p>
          <a:p>
            <a:pPr lvl="3"/>
            <a:r>
              <a:rPr lang="de-DE" dirty="0" smtClean="0"/>
              <a:t>etc.</a:t>
            </a:r>
          </a:p>
          <a:p>
            <a:pPr lvl="1"/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81" y="5429264"/>
            <a:ext cx="4219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VSPACKAGES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VSPackages</a:t>
            </a:r>
            <a:r>
              <a:rPr lang="de-DE" dirty="0" smtClean="0"/>
              <a:t> - Aufbau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Beispiel: "C# </a:t>
            </a:r>
            <a:r>
              <a:rPr lang="de-DE" dirty="0" err="1" smtClean="0"/>
              <a:t>Reference.Package</a:t>
            </a:r>
            <a:r>
              <a:rPr lang="de-DE" dirty="0" smtClean="0"/>
              <a:t>" aus SDK</a:t>
            </a:r>
          </a:p>
          <a:p>
            <a:pPr lvl="1"/>
            <a:r>
              <a:rPr lang="de-DE" dirty="0" smtClean="0"/>
              <a:t>Öffnen von </a:t>
            </a:r>
            <a:r>
              <a:rPr lang="de-DE" dirty="0" err="1" smtClean="0">
                <a:solidFill>
                  <a:schemeClr val="accent2"/>
                </a:solidFill>
              </a:rPr>
              <a:t>BasisPackage.cs</a:t>
            </a:r>
            <a:r>
              <a:rPr lang="de-DE" dirty="0" smtClean="0">
                <a:solidFill>
                  <a:schemeClr val="tx1"/>
                </a:solidFill>
              </a:rPr>
              <a:t> nach dem Laden von der Solution (</a:t>
            </a:r>
            <a:r>
              <a:rPr lang="de-DE" dirty="0" smtClean="0">
                <a:solidFill>
                  <a:schemeClr val="accent2"/>
                </a:solidFill>
              </a:rPr>
              <a:t>Package.sln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3557597"/>
            <a:ext cx="7562850" cy="1228725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VSPackages</a:t>
            </a:r>
            <a:r>
              <a:rPr lang="de-DE" dirty="0" smtClean="0"/>
              <a:t> - Aufbau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571744"/>
            <a:ext cx="8785225" cy="4286256"/>
          </a:xfrm>
        </p:spPr>
        <p:txBody>
          <a:bodyPr/>
          <a:lstStyle/>
          <a:p>
            <a:r>
              <a:rPr lang="de-DE" dirty="0" smtClean="0"/>
              <a:t>Alle </a:t>
            </a:r>
            <a:r>
              <a:rPr lang="de-DE" dirty="0" err="1" smtClean="0"/>
              <a:t>Packages</a:t>
            </a:r>
            <a:r>
              <a:rPr lang="de-DE" dirty="0" smtClean="0"/>
              <a:t> sind von </a:t>
            </a:r>
            <a:r>
              <a:rPr lang="de-DE" dirty="0" err="1" smtClean="0">
                <a:solidFill>
                  <a:schemeClr val="accent2"/>
                </a:solidFill>
              </a:rPr>
              <a:t>Package</a:t>
            </a:r>
            <a:r>
              <a:rPr lang="de-DE" dirty="0" smtClean="0">
                <a:solidFill>
                  <a:schemeClr val="tx1"/>
                </a:solidFill>
              </a:rPr>
              <a:t> abgeleitet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Diverse COM-Interfaces werden implementiert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etc.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562850" cy="485775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VSX">
            <a:hlinkClick r:id="rId2" tooltip="http://msdn.com/vsx/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642942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VSPackages</a:t>
            </a:r>
            <a:r>
              <a:rPr lang="de-DE" dirty="0" smtClean="0"/>
              <a:t> - Aufbau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571744"/>
            <a:ext cx="8785225" cy="4286256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Packages</a:t>
            </a:r>
            <a:r>
              <a:rPr lang="de-DE" dirty="0" smtClean="0"/>
              <a:t>: Registrierung COM-basiert </a:t>
            </a:r>
          </a:p>
          <a:p>
            <a:r>
              <a:rPr lang="de-DE" dirty="0" smtClean="0"/>
              <a:t>Erleichterung: Entwicklung in eigenen Registry-Zweigen (Standard: </a:t>
            </a:r>
            <a:r>
              <a:rPr lang="de-DE" dirty="0" smtClean="0">
                <a:solidFill>
                  <a:schemeClr val="accent2"/>
                </a:solidFill>
              </a:rPr>
              <a:t>8.0Exp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Gefahrloser </a:t>
            </a:r>
            <a:r>
              <a:rPr lang="de-DE" dirty="0" err="1" smtClean="0"/>
              <a:t>Reset</a:t>
            </a:r>
            <a:r>
              <a:rPr lang="de-DE" dirty="0" smtClean="0"/>
              <a:t> des Zweiges auf Defaults möglich</a:t>
            </a:r>
          </a:p>
          <a:p>
            <a:pPr lvl="2"/>
            <a:r>
              <a:rPr lang="de-DE" dirty="0" smtClean="0"/>
              <a:t>Über Eintrag ein Startmenü</a:t>
            </a:r>
            <a:br>
              <a:rPr lang="de-DE" dirty="0" smtClean="0"/>
            </a:br>
            <a:r>
              <a:rPr lang="de-DE" sz="1800" dirty="0" smtClean="0">
                <a:solidFill>
                  <a:schemeClr val="accent2"/>
                </a:solidFill>
              </a:rPr>
              <a:t>Visual Studio 2005 SDK -&gt; 2007.02 -&gt; </a:t>
            </a:r>
            <a:r>
              <a:rPr lang="de-DE" sz="1800" dirty="0" err="1" smtClean="0">
                <a:solidFill>
                  <a:schemeClr val="accent2"/>
                </a:solidFill>
              </a:rPr>
              <a:t>Reset</a:t>
            </a:r>
            <a:r>
              <a:rPr lang="de-DE" sz="1800" dirty="0" smtClean="0">
                <a:solidFill>
                  <a:schemeClr val="accent2"/>
                </a:solidFill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the</a:t>
            </a:r>
            <a:r>
              <a:rPr lang="de-DE" sz="1800" dirty="0" smtClean="0">
                <a:solidFill>
                  <a:schemeClr val="accent2"/>
                </a:solidFill>
              </a:rPr>
              <a:t> Visual Studio 2005 Experimental </a:t>
            </a:r>
            <a:r>
              <a:rPr lang="de-DE" sz="1800" dirty="0" err="1" smtClean="0">
                <a:solidFill>
                  <a:schemeClr val="accent2"/>
                </a:solidFill>
              </a:rPr>
              <a:t>hive</a:t>
            </a:r>
            <a:endParaRPr lang="de-DE" sz="1800" dirty="0" smtClean="0">
              <a:solidFill>
                <a:schemeClr val="accent2"/>
              </a:solidFill>
            </a:endParaRPr>
          </a:p>
          <a:p>
            <a:pPr lvl="2"/>
            <a:r>
              <a:rPr lang="de-DE" dirty="0" smtClean="0"/>
              <a:t>"C:\Program Files\Visual Studio 2005 SDK\2006.09\</a:t>
            </a:r>
            <a:r>
              <a:rPr lang="de-DE" dirty="0" err="1" smtClean="0"/>
              <a:t>VisualStudioIntegration</a:t>
            </a:r>
            <a:r>
              <a:rPr lang="de-DE" dirty="0" smtClean="0"/>
              <a:t>\Tools\Bin\VsRegEx.exe" </a:t>
            </a:r>
            <a:r>
              <a:rPr lang="de-DE" b="1" dirty="0" err="1" smtClean="0"/>
              <a:t>GetOrig</a:t>
            </a:r>
            <a:r>
              <a:rPr lang="de-DE" b="1" dirty="0" smtClean="0"/>
              <a:t> 8.0 </a:t>
            </a:r>
            <a:r>
              <a:rPr lang="de-DE" b="1" dirty="0" err="1" smtClean="0"/>
              <a:t>Exp</a:t>
            </a:r>
            <a:endParaRPr lang="de-DE" b="1" dirty="0" smtClean="0"/>
          </a:p>
          <a:p>
            <a:pPr lvl="2"/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857364"/>
            <a:ext cx="7562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562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VSPackages</a:t>
            </a:r>
            <a:r>
              <a:rPr lang="de-DE" dirty="0" smtClean="0"/>
              <a:t> - Aufbau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571768"/>
            <a:ext cx="8785225" cy="4286256"/>
          </a:xfrm>
        </p:spPr>
        <p:txBody>
          <a:bodyPr/>
          <a:lstStyle/>
          <a:p>
            <a:r>
              <a:rPr lang="de-DE" dirty="0" smtClean="0"/>
              <a:t>In früheren SDK Versionen mussten Ressourcen in C++ DLLs ausgelagert werden</a:t>
            </a:r>
          </a:p>
          <a:p>
            <a:r>
              <a:rPr lang="de-DE" dirty="0" smtClean="0"/>
              <a:t>Durch Setzen dieses Flags ist das nicht mehr nötig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1857364"/>
            <a:ext cx="7562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VSPackages</a:t>
            </a:r>
            <a:r>
              <a:rPr lang="de-DE" dirty="0" smtClean="0"/>
              <a:t> - Aufbau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571744"/>
            <a:ext cx="8785225" cy="4286256"/>
          </a:xfrm>
        </p:spPr>
        <p:txBody>
          <a:bodyPr>
            <a:normAutofit/>
          </a:bodyPr>
          <a:lstStyle/>
          <a:p>
            <a:r>
              <a:rPr lang="de-DE" dirty="0" smtClean="0"/>
              <a:t>Visual Studio ist COM basiert und COM bedeutet GUIDs</a:t>
            </a:r>
          </a:p>
          <a:p>
            <a:r>
              <a:rPr lang="de-DE" dirty="0" smtClean="0"/>
              <a:t>Visual Studio erwartet in der Registry einen Eintrag für </a:t>
            </a:r>
            <a:r>
              <a:rPr lang="de-DE" dirty="0" err="1" smtClean="0"/>
              <a:t>Packages</a:t>
            </a:r>
            <a:r>
              <a:rPr lang="de-DE" dirty="0" smtClean="0"/>
              <a:t> in einem </a:t>
            </a:r>
            <a:r>
              <a:rPr lang="de-DE" dirty="0" err="1" smtClean="0">
                <a:solidFill>
                  <a:schemeClr val="accent2"/>
                </a:solidFill>
              </a:rPr>
              <a:t>Packages</a:t>
            </a:r>
            <a:r>
              <a:rPr lang="de-DE" dirty="0" smtClean="0"/>
              <a:t> Zweig</a:t>
            </a:r>
          </a:p>
          <a:p>
            <a:pPr lvl="1"/>
            <a:r>
              <a:rPr lang="de-DE" dirty="0" err="1" smtClean="0"/>
              <a:t>Package</a:t>
            </a:r>
            <a:r>
              <a:rPr lang="de-DE" dirty="0" smtClean="0"/>
              <a:t> wird beim </a:t>
            </a:r>
            <a:r>
              <a:rPr lang="de-DE" dirty="0" err="1" smtClean="0"/>
              <a:t>Build</a:t>
            </a:r>
            <a:r>
              <a:rPr lang="de-DE" dirty="0" smtClean="0"/>
              <a:t> automatisch dort eingetragen (per </a:t>
            </a:r>
            <a:r>
              <a:rPr lang="de-DE" dirty="0" err="1" smtClean="0"/>
              <a:t>MSBuild</a:t>
            </a:r>
            <a:r>
              <a:rPr lang="de-DE" dirty="0" smtClean="0"/>
              <a:t>)</a:t>
            </a:r>
          </a:p>
          <a:p>
            <a:r>
              <a:rPr lang="de-DE" b="1" dirty="0" smtClean="0"/>
              <a:t>Wichtig:</a:t>
            </a:r>
            <a:r>
              <a:rPr lang="de-DE" dirty="0" smtClean="0"/>
              <a:t> Für PLK wird genau diese GUID benötigt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VSPackages - Debugging</a:t>
            </a:r>
            <a:endParaRPr lang="de-DE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 Debugging-Zwecken wird durch das SDK ein neuer Registry-</a:t>
            </a:r>
            <a:r>
              <a:rPr lang="de-DE" dirty="0" err="1" smtClean="0"/>
              <a:t>Hive</a:t>
            </a:r>
            <a:r>
              <a:rPr lang="de-DE" dirty="0" smtClean="0"/>
              <a:t> erstellt</a:t>
            </a:r>
          </a:p>
          <a:p>
            <a:pPr lvl="1"/>
            <a:r>
              <a:rPr lang="de-DE" dirty="0" smtClean="0"/>
              <a:t>HKLM\Software\Microsoft\</a:t>
            </a:r>
            <a:r>
              <a:rPr lang="de-DE" dirty="0" err="1" smtClean="0"/>
              <a:t>VisualStudio</a:t>
            </a:r>
            <a:r>
              <a:rPr lang="de-DE" dirty="0" smtClean="0"/>
              <a:t>\8.0Exp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VSPackages - Debugging</a:t>
            </a:r>
            <a:endParaRPr lang="de-DE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Zum Debuggen in den Project-Properties die folgenden Einstellungen eintragen:</a:t>
            </a:r>
          </a:p>
          <a:p>
            <a:pPr lvl="1"/>
            <a:r>
              <a:rPr lang="de-DE" dirty="0" smtClean="0"/>
              <a:t>Command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arguments</a:t>
            </a:r>
            <a:r>
              <a:rPr lang="de-DE" dirty="0" smtClean="0"/>
              <a:t>: "/</a:t>
            </a:r>
            <a:r>
              <a:rPr lang="de-DE" dirty="0" err="1" smtClean="0"/>
              <a:t>roofsuffix</a:t>
            </a:r>
            <a:r>
              <a:rPr lang="de-DE" dirty="0" smtClean="0"/>
              <a:t> </a:t>
            </a:r>
            <a:r>
              <a:rPr lang="de-DE" dirty="0" err="1" smtClean="0"/>
              <a:t>Exp</a:t>
            </a:r>
            <a:r>
              <a:rPr lang="de-DE" dirty="0" smtClean="0"/>
              <a:t>" </a:t>
            </a:r>
          </a:p>
          <a:p>
            <a:pPr lvl="1"/>
            <a:r>
              <a:rPr lang="de-DE" dirty="0" smtClean="0"/>
              <a:t>Start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: "Pfad zu devenv.exe"</a:t>
            </a:r>
          </a:p>
          <a:p>
            <a:pPr lvl="1"/>
            <a:endParaRPr lang="de-DE" dirty="0" smtClean="0"/>
          </a:p>
        </p:txBody>
      </p:sp>
      <p:pic>
        <p:nvPicPr>
          <p:cNvPr id="5" name="Picture 4" descr="VSPackageDebugg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357694"/>
            <a:ext cx="56673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VSPackages - Installation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Installation am Besten über VS </a:t>
            </a:r>
            <a:r>
              <a:rPr lang="de-DE" dirty="0" err="1" smtClean="0"/>
              <a:t>Deployment</a:t>
            </a:r>
            <a:r>
              <a:rPr lang="de-DE" dirty="0" smtClean="0"/>
              <a:t> Project (MSI-Installer)</a:t>
            </a:r>
          </a:p>
          <a:p>
            <a:r>
              <a:rPr lang="de-DE" dirty="0" err="1" smtClean="0"/>
              <a:t>VSPackage</a:t>
            </a:r>
            <a:r>
              <a:rPr lang="de-DE" dirty="0" smtClean="0"/>
              <a:t> wird mit Hilfe eines SDK-Tools (</a:t>
            </a:r>
            <a:r>
              <a:rPr lang="de-DE" dirty="0" smtClean="0">
                <a:solidFill>
                  <a:schemeClr val="accent2"/>
                </a:solidFill>
              </a:rPr>
              <a:t>regpkg.exe</a:t>
            </a:r>
            <a:r>
              <a:rPr lang="de-DE" dirty="0" smtClean="0"/>
              <a:t>) registriert</a:t>
            </a:r>
          </a:p>
          <a:p>
            <a:pPr lvl="1"/>
            <a:r>
              <a:rPr lang="de-DE" dirty="0" smtClean="0"/>
              <a:t>Liegt unter </a:t>
            </a:r>
            <a:r>
              <a:rPr lang="en-US" dirty="0" smtClean="0">
                <a:solidFill>
                  <a:schemeClr val="accent2"/>
                </a:solidFill>
              </a:rPr>
              <a:t>…\Visual Studio 2005 SDK\2007.02\</a:t>
            </a:r>
            <a:r>
              <a:rPr lang="en-US" dirty="0" err="1" smtClean="0">
                <a:solidFill>
                  <a:schemeClr val="accent2"/>
                </a:solidFill>
              </a:rPr>
              <a:t>VisualStudioIntegration</a:t>
            </a:r>
            <a:r>
              <a:rPr lang="en-US" dirty="0" smtClean="0">
                <a:solidFill>
                  <a:schemeClr val="accent2"/>
                </a:solidFill>
              </a:rPr>
              <a:t>\Tools\Bin</a:t>
            </a:r>
          </a:p>
          <a:p>
            <a:pPr lvl="1"/>
            <a:r>
              <a:rPr lang="de-DE" dirty="0" smtClean="0">
                <a:solidFill>
                  <a:schemeClr val="accent2"/>
                </a:solidFill>
              </a:rPr>
              <a:t>regpkg.exe</a:t>
            </a:r>
            <a:r>
              <a:rPr lang="de-DE" dirty="0" smtClean="0"/>
              <a:t> darf nicht mit ausgeliefert werden</a:t>
            </a:r>
          </a:p>
          <a:p>
            <a:pPr lvl="2"/>
            <a:r>
              <a:rPr lang="de-DE" dirty="0" smtClean="0"/>
              <a:t>mit Parameter </a:t>
            </a:r>
            <a:r>
              <a:rPr lang="de-DE" dirty="0" smtClean="0">
                <a:solidFill>
                  <a:schemeClr val="accent2"/>
                </a:solidFill>
              </a:rPr>
              <a:t>/</a:t>
            </a:r>
            <a:r>
              <a:rPr lang="de-DE" dirty="0" err="1" smtClean="0">
                <a:solidFill>
                  <a:schemeClr val="accent2"/>
                </a:solidFill>
              </a:rPr>
              <a:t>regfile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/>
              <a:t>können die Registrierinformationen in ein Registry File geschrieben werden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Weitere Informationen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Visual Studio 2005 Extensibility Webcasts</a:t>
            </a:r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	</a:t>
            </a:r>
            <a:r>
              <a:rPr lang="en-US" sz="1400" dirty="0" smtClean="0">
                <a:solidFill>
                  <a:srgbClr val="0000FF"/>
                </a:solidFill>
                <a:hlinkClick r:id="rId2"/>
              </a:rPr>
              <a:t>http://msdn2.microsoft.com/de-de/vstudio/Aa700829.aspx</a:t>
            </a:r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Visual Studio Extensibility Developer Center</a:t>
            </a:r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	</a:t>
            </a:r>
            <a:r>
              <a:rPr lang="en-US" sz="1400" dirty="0" smtClean="0">
                <a:hlinkClick r:id="rId3"/>
              </a:rPr>
              <a:t>http://msdn2.microsoft.com/de-de/vstudio/aa700819.aspx</a:t>
            </a:r>
            <a:endParaRPr lang="en-US" sz="1400" dirty="0" smtClean="0"/>
          </a:p>
          <a:p>
            <a:r>
              <a:rPr lang="en-US" dirty="0" smtClean="0"/>
              <a:t>Visual Studio 2005 SDK (</a:t>
            </a:r>
            <a:r>
              <a:rPr lang="en-US" dirty="0" err="1" smtClean="0"/>
              <a:t>letzte</a:t>
            </a:r>
            <a:r>
              <a:rPr lang="en-US" dirty="0" smtClean="0"/>
              <a:t> Version, </a:t>
            </a:r>
            <a:r>
              <a:rPr lang="en-US" dirty="0" err="1" smtClean="0"/>
              <a:t>danach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Visual Studio 2008)</a:t>
            </a:r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	</a:t>
            </a:r>
            <a:r>
              <a:rPr lang="en-US" sz="1400" dirty="0" smtClean="0">
                <a:hlinkClick r:id="rId4"/>
              </a:rPr>
              <a:t>http://www.microsoft.com/downloads/details.aspx?familyid=51a5c65b-c020-4e08-8ac0-3eb9c06996f4&amp;displaylang=en</a:t>
            </a:r>
            <a:endParaRPr lang="en-US" sz="1400" dirty="0" smtClean="0"/>
          </a:p>
          <a:p>
            <a:r>
              <a:rPr lang="en-US" dirty="0" smtClean="0"/>
              <a:t>Dr. Ex's Weblog</a:t>
            </a:r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	</a:t>
            </a:r>
            <a:r>
              <a:rPr lang="en-US" sz="1400" dirty="0" smtClean="0">
                <a:hlinkClick r:id="rId5"/>
              </a:rPr>
              <a:t>http://blogs.msdn.com/dr._ex/default.aspx</a:t>
            </a:r>
            <a:endParaRPr lang="en-US" sz="1400" dirty="0" smtClean="0"/>
          </a:p>
          <a:p>
            <a:r>
              <a:rPr lang="en-US" dirty="0" smtClean="0"/>
              <a:t>VSX Team Blog</a:t>
            </a:r>
            <a:br>
              <a:rPr lang="en-US" dirty="0" smtClean="0"/>
            </a:br>
            <a:r>
              <a:rPr lang="en-US" sz="1400" dirty="0" smtClean="0">
                <a:hlinkClick r:id="rId6"/>
              </a:rPr>
              <a:t>http://blogs.msdn.com/vsxteam/archive/2007/06/05/VS-SDK-Roadmap-for-June-2007.aspx</a:t>
            </a:r>
            <a:endParaRPr lang="en-US" sz="1400" dirty="0" smtClean="0">
              <a:hlinkClick r:id="rId5"/>
            </a:endParaRPr>
          </a:p>
          <a:p>
            <a:r>
              <a:rPr lang="en-US" dirty="0" smtClean="0"/>
              <a:t>VSIP Members Login</a:t>
            </a:r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	 </a:t>
            </a:r>
            <a:r>
              <a:rPr lang="en-US" sz="1400" dirty="0" smtClean="0">
                <a:hlinkClick r:id="rId7"/>
              </a:rPr>
              <a:t>http://www.vsipmembers.com/Anonymous/Default.aspx</a:t>
            </a:r>
            <a:endParaRPr lang="en-US" sz="1400" dirty="0" smtClean="0"/>
          </a:p>
          <a:p>
            <a:endParaRPr lang="de-D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Auswahl des richtigen Werkzeugs</a:t>
            </a:r>
            <a:endParaRPr lang="en-US" smtClean="0"/>
          </a:p>
        </p:txBody>
      </p:sp>
      <p:sp>
        <p:nvSpPr>
          <p:cNvPr id="6553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einfache Automatisierung der IDE gewünscht und sichtbarer Source-Code kein Problem </a:t>
            </a:r>
            <a:r>
              <a:rPr lang="de-DE" dirty="0" smtClean="0">
                <a:sym typeface="Symbol" pitchFamily="18" charset="2"/>
              </a:rPr>
              <a:t> </a:t>
            </a:r>
            <a:r>
              <a:rPr lang="de-DE" b="1" dirty="0" smtClean="0">
                <a:sym typeface="Symbol" pitchFamily="18" charset="2"/>
              </a:rPr>
              <a:t>Makros</a:t>
            </a:r>
            <a:endParaRPr lang="de-DE" dirty="0" smtClean="0"/>
          </a:p>
          <a:p>
            <a:r>
              <a:rPr lang="de-DE" dirty="0" smtClean="0"/>
              <a:t>Wenn Entwicklung in höherer Programmier-</a:t>
            </a:r>
            <a:r>
              <a:rPr lang="de-DE" dirty="0" err="1" smtClean="0"/>
              <a:t>sprache</a:t>
            </a:r>
            <a:r>
              <a:rPr lang="de-DE" dirty="0" smtClean="0"/>
              <a:t> erfolgen soll </a:t>
            </a:r>
            <a:r>
              <a:rPr lang="de-DE" smtClean="0"/>
              <a:t>und Möglichkeiten des Automation Models </a:t>
            </a:r>
            <a:r>
              <a:rPr lang="de-DE" dirty="0" smtClean="0"/>
              <a:t>ausreichend </a:t>
            </a:r>
            <a:r>
              <a:rPr lang="de-DE" dirty="0" smtClean="0">
                <a:sym typeface="Symbol" pitchFamily="18" charset="2"/>
              </a:rPr>
              <a:t> </a:t>
            </a:r>
            <a:r>
              <a:rPr lang="de-DE" b="1" dirty="0" smtClean="0">
                <a:sym typeface="Symbol" pitchFamily="18" charset="2"/>
              </a:rPr>
              <a:t>Add-ins</a:t>
            </a:r>
            <a:endParaRPr lang="de-DE" b="1" dirty="0" smtClean="0"/>
          </a:p>
          <a:p>
            <a:r>
              <a:rPr lang="de-DE" dirty="0" smtClean="0"/>
              <a:t>Für eigene Projekttypen, Editoren, Designer Debugger, Sprachen, etc. </a:t>
            </a:r>
            <a:r>
              <a:rPr lang="de-DE" dirty="0" smtClean="0">
                <a:sym typeface="Symbol" pitchFamily="18" charset="2"/>
              </a:rPr>
              <a:t></a:t>
            </a:r>
            <a:r>
              <a:rPr lang="de-DE" dirty="0" smtClean="0"/>
              <a:t> </a:t>
            </a:r>
            <a:r>
              <a:rPr lang="de-DE" b="1" dirty="0" err="1" smtClean="0"/>
              <a:t>VSPackage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Colorschema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Visual Studio anpassen/erweitern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628775"/>
          <a:ext cx="8715436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F2F32-C321-4E3F-9503-8EB8176D2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9C8244-8610-4EA3-9711-0E9133B9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51A231-2584-4FD9-A83F-7A6B99362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CCD6B-6793-482D-830F-825940FCB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0A770-E561-4CC9-8961-FF3D351A5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ADD458-CD7E-4738-8386-2D319C3B8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42383-34B8-4E70-9456-50653E9D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3D3F4-D118-45D1-A743-EAA76E713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FD09F-17FB-4A50-B2EB-1B9B6649C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F43EA-DF72-4AE6-9D9D-80C263208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74CFC-F901-4ED3-8610-298789005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Visual Studio Automation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Automation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Grundlage für programmatischen Zugriff auf Elemente von Visual Studio</a:t>
            </a:r>
            <a:endParaRPr lang="de-DE" b="1" dirty="0" smtClean="0"/>
          </a:p>
          <a:p>
            <a:r>
              <a:rPr lang="de-DE" dirty="0" smtClean="0"/>
              <a:t>Von Office bekannt (Excel, Word, ...)</a:t>
            </a:r>
          </a:p>
          <a:p>
            <a:pPr lvl="1"/>
            <a:r>
              <a:rPr lang="de-DE" smtClean="0"/>
              <a:t>Ursprüngliche Idee: </a:t>
            </a:r>
            <a:r>
              <a:rPr lang="de-DE" dirty="0" smtClean="0"/>
              <a:t>Automatisierung von Abläufen auch für "Normalsterbliche"</a:t>
            </a:r>
          </a:p>
          <a:p>
            <a:pPr lvl="1"/>
            <a:r>
              <a:rPr lang="de-DE" smtClean="0"/>
              <a:t>Objektmodell </a:t>
            </a:r>
            <a:r>
              <a:rPr lang="de-DE" dirty="0" smtClean="0"/>
              <a:t>nahe an (sichtbaren) Elementen der </a:t>
            </a:r>
            <a:r>
              <a:rPr lang="de-DE" smtClean="0"/>
              <a:t>Anwendung.</a:t>
            </a:r>
          </a:p>
          <a:p>
            <a:r>
              <a:rPr lang="de-DE" smtClean="0"/>
              <a:t>Visual Studio: Nicht nur ähnliche Menüs...</a:t>
            </a:r>
          </a:p>
          <a:p>
            <a:pPr lvl="1"/>
            <a:r>
              <a:rPr lang="de-DE" smtClean="0"/>
              <a:t>Ähnlichkeiten auch hinter den Kulissen...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W0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3A18F767266B49BC52C5590EFBF5F2" ma:contentTypeVersion="0" ma:contentTypeDescription="Ein neues Dokument erstellen." ma:contentTypeScope="" ma:versionID="2867ff3b73a69a511ade30acfae82b15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BC3F82-BDCF-4406-8AC3-D49FA2EDD5C0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F4AD78E-1BFC-46E3-AB3F-8EE07EB55B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61976A-B149-47C4-A58F-53D0CA5378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NRW07</Template>
  <TotalTime>0</TotalTime>
  <Words>1943</Words>
  <Application>Microsoft Office PowerPoint</Application>
  <PresentationFormat>On-screen Show (4:3)</PresentationFormat>
  <Paragraphs>404</Paragraphs>
  <Slides>70</Slides>
  <Notes>15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NRW07</vt:lpstr>
      <vt:lpstr>Zeitplanung</vt:lpstr>
      <vt:lpstr>Visual Studio 2005 anpassen und erweitern</vt:lpstr>
      <vt:lpstr>Über uns</vt:lpstr>
      <vt:lpstr>Los geht's...</vt:lpstr>
      <vt:lpstr>Visual Studio anpassen</vt:lpstr>
      <vt:lpstr>Slide 6</vt:lpstr>
      <vt:lpstr>Visual Studio anpassen/erweitern</vt:lpstr>
      <vt:lpstr>Visual Studio Automation</vt:lpstr>
      <vt:lpstr>Automation</vt:lpstr>
      <vt:lpstr>Anwendungselemente in der GUI…</vt:lpstr>
      <vt:lpstr>...und im Objektmodell</vt:lpstr>
      <vt:lpstr>Automation Object Model</vt:lpstr>
      <vt:lpstr>Beispiel: Zugriff auf Dokumente</vt:lpstr>
      <vt:lpstr>Weitere interessante Beispiele</vt:lpstr>
      <vt:lpstr>Visual Studio Automation</vt:lpstr>
      <vt:lpstr>Command</vt:lpstr>
      <vt:lpstr>Commands und GUI</vt:lpstr>
      <vt:lpstr>Verknüpfung mit GUI-Elementen</vt:lpstr>
      <vt:lpstr>Wo kommen Commands her?</vt:lpstr>
      <vt:lpstr>Tipp: Einfach mal stöbern...</vt:lpstr>
      <vt:lpstr>Makros</vt:lpstr>
      <vt:lpstr>Makros</vt:lpstr>
      <vt:lpstr>Makros</vt:lpstr>
      <vt:lpstr>Makros: Vorteile</vt:lpstr>
      <vt:lpstr>Makros: Nachteile</vt:lpstr>
      <vt:lpstr>ADd-ins</vt:lpstr>
      <vt:lpstr>Visual Studio Add-ins</vt:lpstr>
      <vt:lpstr>Visual Studio Add-in</vt:lpstr>
      <vt:lpstr>Visual Studio Add-in</vt:lpstr>
      <vt:lpstr>Add-inS</vt:lpstr>
      <vt:lpstr>Add-ins: Registrierung</vt:lpstr>
      <vt:lpstr>Add-ins: .addin file</vt:lpstr>
      <vt:lpstr>Add-ins: Registrierung</vt:lpstr>
      <vt:lpstr>Pfade in der .addin-Datei</vt:lpstr>
      <vt:lpstr>Pfade in der .addin-Datei</vt:lpstr>
      <vt:lpstr>Add-ins: Tool Windows</vt:lpstr>
      <vt:lpstr>Add-ins: Tool Windows</vt:lpstr>
      <vt:lpstr>Add-ins: Tool Windows</vt:lpstr>
      <vt:lpstr>FAllstricke</vt:lpstr>
      <vt:lpstr>Internationale Windows-Versionen</vt:lpstr>
      <vt:lpstr>Lokalisierte Visual Studio Versionen</vt:lpstr>
      <vt:lpstr>Generierter Code in VS2008</vt:lpstr>
      <vt:lpstr>Lokalisierte Visual Studio Versionen</vt:lpstr>
      <vt:lpstr>Zusammenfassung Add-ins</vt:lpstr>
      <vt:lpstr>Links</vt:lpstr>
      <vt:lpstr>Packages</vt:lpstr>
      <vt:lpstr>Visual Studio Packages</vt:lpstr>
      <vt:lpstr>möglichkeiten</vt:lpstr>
      <vt:lpstr>Beispiel: PropertyPages</vt:lpstr>
      <vt:lpstr>Beispiel: PropertyPages</vt:lpstr>
      <vt:lpstr>Beispiel: Icons &amp; Co</vt:lpstr>
      <vt:lpstr>Beispiel: Templates filtern</vt:lpstr>
      <vt:lpstr>Entwicklung</vt:lpstr>
      <vt:lpstr>VSPackages - Entwicklung</vt:lpstr>
      <vt:lpstr>VSPackages – Visual Studio SDK</vt:lpstr>
      <vt:lpstr>VSPackages - Erstellung</vt:lpstr>
      <vt:lpstr>VSPACKAGES</vt:lpstr>
      <vt:lpstr>VSPackages - Aufbau</vt:lpstr>
      <vt:lpstr>VSPackages - Aufbau</vt:lpstr>
      <vt:lpstr>VSPackages - Aufbau</vt:lpstr>
      <vt:lpstr>VSPackages - Aufbau</vt:lpstr>
      <vt:lpstr>VSPackages - Aufbau</vt:lpstr>
      <vt:lpstr>VSPackages - Debugging</vt:lpstr>
      <vt:lpstr>VSPackages - Debugging</vt:lpstr>
      <vt:lpstr>VSPackages - Installation</vt:lpstr>
      <vt:lpstr>Weitere Informationen</vt:lpstr>
      <vt:lpstr>Zusammenfassung</vt:lpstr>
      <vt:lpstr>Auswahl des richtigen Werkzeugs</vt:lpstr>
      <vt:lpstr>Colorschema</vt:lpstr>
      <vt:lpstr>Slide 70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Session auf der NRW07</dc:title>
  <dc:creator>Roland Weigelt; Jens Schaller</dc:creator>
  <cp:lastModifiedBy>Roland Weigelt</cp:lastModifiedBy>
  <cp:revision>72</cp:revision>
  <dcterms:created xsi:type="dcterms:W3CDTF">2007-08-16T17:04:07Z</dcterms:created>
  <dcterms:modified xsi:type="dcterms:W3CDTF">2007-08-24T10:06:27Z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0x010100AC3A18F767266B49BC52C5590EFBF5F2</vt:lpwstr>
  </property>
</Properties>
</file>