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18" r:id="rId2"/>
  </p:sldMasterIdLst>
  <p:notesMasterIdLst>
    <p:notesMasterId r:id="rId56"/>
  </p:notesMasterIdLst>
  <p:handoutMasterIdLst>
    <p:handoutMasterId r:id="rId57"/>
  </p:handoutMasterIdLst>
  <p:sldIdLst>
    <p:sldId id="311" r:id="rId3"/>
    <p:sldId id="309" r:id="rId4"/>
    <p:sldId id="319" r:id="rId5"/>
    <p:sldId id="332" r:id="rId6"/>
    <p:sldId id="323" r:id="rId7"/>
    <p:sldId id="297" r:id="rId8"/>
    <p:sldId id="350" r:id="rId9"/>
    <p:sldId id="324" r:id="rId10"/>
    <p:sldId id="362" r:id="rId11"/>
    <p:sldId id="336" r:id="rId12"/>
    <p:sldId id="363" r:id="rId13"/>
    <p:sldId id="357" r:id="rId14"/>
    <p:sldId id="365" r:id="rId15"/>
    <p:sldId id="360" r:id="rId16"/>
    <p:sldId id="361" r:id="rId17"/>
    <p:sldId id="351" r:id="rId18"/>
    <p:sldId id="364" r:id="rId19"/>
    <p:sldId id="352" r:id="rId20"/>
    <p:sldId id="314" r:id="rId21"/>
    <p:sldId id="335" r:id="rId22"/>
    <p:sldId id="366" r:id="rId23"/>
    <p:sldId id="367" r:id="rId24"/>
    <p:sldId id="333" r:id="rId25"/>
    <p:sldId id="334" r:id="rId26"/>
    <p:sldId id="339" r:id="rId27"/>
    <p:sldId id="368" r:id="rId28"/>
    <p:sldId id="344" r:id="rId29"/>
    <p:sldId id="353" r:id="rId30"/>
    <p:sldId id="315" r:id="rId31"/>
    <p:sldId id="345" r:id="rId32"/>
    <p:sldId id="346" r:id="rId33"/>
    <p:sldId id="347" r:id="rId34"/>
    <p:sldId id="348" r:id="rId35"/>
    <p:sldId id="354" r:id="rId36"/>
    <p:sldId id="320" r:id="rId37"/>
    <p:sldId id="322" r:id="rId38"/>
    <p:sldId id="337" r:id="rId39"/>
    <p:sldId id="369" r:id="rId40"/>
    <p:sldId id="370" r:id="rId41"/>
    <p:sldId id="355" r:id="rId42"/>
    <p:sldId id="326" r:id="rId43"/>
    <p:sldId id="327" r:id="rId44"/>
    <p:sldId id="328" r:id="rId45"/>
    <p:sldId id="329" r:id="rId46"/>
    <p:sldId id="330" r:id="rId47"/>
    <p:sldId id="331" r:id="rId48"/>
    <p:sldId id="372" r:id="rId49"/>
    <p:sldId id="358" r:id="rId50"/>
    <p:sldId id="359" r:id="rId51"/>
    <p:sldId id="371" r:id="rId52"/>
    <p:sldId id="308" r:id="rId53"/>
    <p:sldId id="307" r:id="rId54"/>
    <p:sldId id="310" r:id="rId5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CC00"/>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1847" autoAdjust="0"/>
  </p:normalViewPr>
  <p:slideViewPr>
    <p:cSldViewPr>
      <p:cViewPr varScale="1">
        <p:scale>
          <a:sx n="64" d="100"/>
          <a:sy n="64" d="100"/>
        </p:scale>
        <p:origin x="-222" y="-102"/>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98" d="100"/>
          <a:sy n="98" d="100"/>
        </p:scale>
        <p:origin x="-2688"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4/11/2008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4/11/2008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p:txBody>
          <a:bodyPr/>
          <a:lstStyle/>
          <a:p>
            <a:pPr>
              <a:defRPr/>
            </a:pPr>
            <a:fld id="{9AB2AC2F-EC86-44EE-80C4-AD3BFF69D598}" type="datetime8">
              <a:rPr lang="en-AU" smtClean="0"/>
              <a:pPr>
                <a:defRPr/>
              </a:pPr>
              <a:t>11/04/2008 10:37 AM</a:t>
            </a:fld>
            <a:endParaRPr lang="en-AU" smtClean="0"/>
          </a:p>
        </p:txBody>
      </p:sp>
      <p:sp>
        <p:nvSpPr>
          <p:cNvPr id="50179" name="Rectangle 6"/>
          <p:cNvSpPr>
            <a:spLocks noGrp="1" noChangeArrowheads="1"/>
          </p:cNvSpPr>
          <p:nvPr>
            <p:ph type="ftr" sz="quarter" idx="4"/>
          </p:nvPr>
        </p:nvSpPr>
        <p:spPr>
          <a:noFill/>
        </p:spPr>
        <p:txBody>
          <a:bodyPr/>
          <a:lstStyle/>
          <a:p>
            <a:pPr eaLnBrk="1" hangingPunct="1"/>
            <a:r>
              <a:rPr lang="en-AU" smtClean="0"/>
              <a:t>©2005 Microsoft Corporation. All rights reserved.</a:t>
            </a:r>
          </a:p>
          <a:p>
            <a:r>
              <a:rPr lang="en-AU" smtClean="0"/>
              <a:t>This presentation is for informational purposes only. Microsoft makes no warranties, express or implied, in this summary.</a:t>
            </a:r>
          </a:p>
        </p:txBody>
      </p:sp>
      <p:sp>
        <p:nvSpPr>
          <p:cNvPr id="20484" name="Rectangle 7"/>
          <p:cNvSpPr>
            <a:spLocks noGrp="1" noChangeArrowheads="1"/>
          </p:cNvSpPr>
          <p:nvPr>
            <p:ph type="sldNum" sz="quarter" idx="5"/>
          </p:nvPr>
        </p:nvSpPr>
        <p:spPr/>
        <p:txBody>
          <a:bodyPr/>
          <a:lstStyle/>
          <a:p>
            <a:pPr>
              <a:defRPr/>
            </a:pPr>
            <a:fld id="{76A19D97-F87E-4CA2-B53E-E3B194E6BA24}" type="slidenum">
              <a:rPr lang="en-AU" smtClean="0"/>
              <a:pPr>
                <a:defRPr/>
              </a:pPr>
              <a:t>1</a:t>
            </a:fld>
            <a:endParaRPr lang="en-AU" smtClean="0"/>
          </a:p>
        </p:txBody>
      </p:sp>
      <p:sp>
        <p:nvSpPr>
          <p:cNvPr id="50181" name="Rectangle 4"/>
          <p:cNvSpPr>
            <a:spLocks noGrp="1" noRot="1" noChangeAspect="1" noChangeArrowheads="1" noTextEdit="1"/>
          </p:cNvSpPr>
          <p:nvPr>
            <p:ph type="sldImg"/>
          </p:nvPr>
        </p:nvSpPr>
        <p:spPr>
          <a:ln/>
        </p:spPr>
      </p:sp>
      <p:sp>
        <p:nvSpPr>
          <p:cNvPr id="50182" name="Rectangle 5"/>
          <p:cNvSpPr>
            <a:spLocks noGrp="1" noChangeArrowheads="1"/>
          </p:cNvSpPr>
          <p:nvPr>
            <p:ph type="body" idx="1"/>
          </p:nvPr>
        </p:nvSpPr>
        <p:spPr>
          <a:noFill/>
          <a:ln/>
        </p:spPr>
        <p:txBody>
          <a:bodyPr/>
          <a:lstStyle/>
          <a:p>
            <a:pPr eaLnBrk="1" hangingPunct="1"/>
            <a:r>
              <a:rPr lang="pt-PT" smtClean="0"/>
              <a:t>EVENT</a:t>
            </a:r>
            <a:r>
              <a:rPr lang="pt-PT" baseline="0" smtClean="0"/>
              <a:t> SPONSORS; </a:t>
            </a:r>
            <a:r>
              <a:rPr lang="pt-PT" dirty="0" smtClean="0"/>
              <a:t>DO NOT EDIT OR REMOVE THIS SLIDE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pt-PT" dirty="0" smtClean="0"/>
              <a:t>PROVIDE YOU SESSION CODE</a:t>
            </a:r>
            <a:r>
              <a:rPr lang="pt-PT" baseline="0" dirty="0" smtClean="0"/>
              <a:t> AND </a:t>
            </a:r>
            <a:r>
              <a:rPr lang="pt-PT" dirty="0" smtClean="0"/>
              <a:t>NAME AS IT WAS DEFINED BY AGENDA OWNERS.</a:t>
            </a:r>
          </a:p>
          <a:p>
            <a:r>
              <a:rPr lang="pt-PT" dirty="0" smtClean="0"/>
              <a:t>WELCOME ATTENDEES. INTRODUCE YOURSELF</a:t>
            </a:r>
            <a:r>
              <a:rPr lang="pt-PT" baseline="0" dirty="0" smtClean="0"/>
              <a:t> AND YOUR SESSION.</a:t>
            </a:r>
            <a:endParaRPr lang="pt-PT"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4/11/2008 10:37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de-DE" smtClean="0"/>
              <a:t>Diese Folie</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p:txBody>
          <a:bodyPr/>
          <a:lstStyle/>
          <a:p>
            <a:pPr>
              <a:defRPr/>
            </a:pPr>
            <a:fld id="{B5B7241C-2B51-4B35-8760-3C60EA4F0059}" type="datetime8">
              <a:rPr lang="en-AU" smtClean="0"/>
              <a:pPr>
                <a:defRPr/>
              </a:pPr>
              <a:t>11/04/2008 10:37 AM</a:t>
            </a:fld>
            <a:endParaRPr lang="en-AU" smtClean="0"/>
          </a:p>
        </p:txBody>
      </p:sp>
      <p:sp>
        <p:nvSpPr>
          <p:cNvPr id="51203" name="Rectangle 6"/>
          <p:cNvSpPr>
            <a:spLocks noGrp="1" noChangeArrowheads="1"/>
          </p:cNvSpPr>
          <p:nvPr>
            <p:ph type="ftr" sz="quarter" idx="4"/>
          </p:nvPr>
        </p:nvSpPr>
        <p:spPr>
          <a:noFill/>
        </p:spPr>
        <p:txBody>
          <a:bodyPr/>
          <a:lstStyle/>
          <a:p>
            <a:pPr eaLnBrk="1" hangingPunct="1"/>
            <a:r>
              <a:rPr lang="en-AU" smtClean="0"/>
              <a:t>©2005 Microsoft Corporation. All rights reserved.</a:t>
            </a:r>
          </a:p>
          <a:p>
            <a:r>
              <a:rPr lang="en-AU" smtClean="0"/>
              <a:t>This presentation is for informational purposes only. Microsoft makes no warranties, express or implied, in this summary.</a:t>
            </a:r>
          </a:p>
        </p:txBody>
      </p:sp>
      <p:sp>
        <p:nvSpPr>
          <p:cNvPr id="21508" name="Rectangle 7"/>
          <p:cNvSpPr>
            <a:spLocks noGrp="1" noChangeArrowheads="1"/>
          </p:cNvSpPr>
          <p:nvPr>
            <p:ph type="sldNum" sz="quarter" idx="5"/>
          </p:nvPr>
        </p:nvSpPr>
        <p:spPr/>
        <p:txBody>
          <a:bodyPr/>
          <a:lstStyle/>
          <a:p>
            <a:pPr>
              <a:defRPr/>
            </a:pPr>
            <a:fld id="{345AA565-1916-404D-9091-D61E635C57C4}" type="slidenum">
              <a:rPr lang="en-AU" smtClean="0"/>
              <a:pPr>
                <a:defRPr/>
              </a:pPr>
              <a:t>6</a:t>
            </a:fld>
            <a:endParaRPr lang="en-AU" smtClean="0"/>
          </a:p>
        </p:txBody>
      </p:sp>
      <p:sp>
        <p:nvSpPr>
          <p:cNvPr id="51205" name="Rectangle 4"/>
          <p:cNvSpPr>
            <a:spLocks noGrp="1" noRot="1" noChangeAspect="1" noChangeArrowheads="1" noTextEdit="1"/>
          </p:cNvSpPr>
          <p:nvPr>
            <p:ph type="sldImg"/>
          </p:nvPr>
        </p:nvSpPr>
        <p:spPr>
          <a:ln/>
        </p:spPr>
      </p:sp>
      <p:sp>
        <p:nvSpPr>
          <p:cNvPr id="51206" name="Rectangle 5"/>
          <p:cNvSpPr>
            <a:spLocks noGrp="1" noChangeArrowheads="1"/>
          </p:cNvSpPr>
          <p:nvPr>
            <p:ph type="body" idx="1"/>
          </p:nvPr>
        </p:nvSpPr>
        <p:spPr>
          <a:noFill/>
          <a:ln/>
        </p:spPr>
        <p:txBody>
          <a:bodyPr/>
          <a:lstStyle/>
          <a:p>
            <a:pPr eaLnBrk="1" hangingPunct="1"/>
            <a:endParaRPr lang="pt-PT"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p:txBody>
      </p:sp>
      <p:sp>
        <p:nvSpPr>
          <p:cNvPr id="4" name="Foliennummernplatzhalter 3"/>
          <p:cNvSpPr>
            <a:spLocks noGrp="1"/>
          </p:cNvSpPr>
          <p:nvPr>
            <p:ph type="sldNum" sz="quarter" idx="10"/>
          </p:nvPr>
        </p:nvSpPr>
        <p:spPr/>
        <p:txBody>
          <a:bodyPr/>
          <a:lstStyle/>
          <a:p>
            <a:pPr>
              <a:defRPr/>
            </a:pPr>
            <a:fld id="{B59EEABF-8D34-4A62-BEE1-721D2586297F}" type="slidenum">
              <a:rPr lang="en-US" smtClean="0"/>
              <a:pPr>
                <a:defRPr/>
              </a:pPr>
              <a:t>41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B59EEABF-8D34-4A62-BEE1-721D2586297F}" type="slidenum">
              <a:rPr lang="en-US" smtClean="0"/>
              <a:pPr>
                <a:defRPr/>
              </a:pPr>
              <a:t>45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pt-PT" dirty="0" smtClean="0"/>
              <a:t>PROVIDE</a:t>
            </a:r>
            <a:r>
              <a:rPr lang="pt-PT" baseline="0" dirty="0" smtClean="0"/>
              <a:t> 5 MIN BEFORE SESSION ENDS FOR Q&amp;A.</a:t>
            </a:r>
            <a:endParaRPr lang="pt-PT"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4/11/2008 10:37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dt" sz="quarter" idx="1"/>
          </p:nvPr>
        </p:nvSpPr>
        <p:spPr/>
        <p:txBody>
          <a:bodyPr/>
          <a:lstStyle/>
          <a:p>
            <a:pPr>
              <a:defRPr/>
            </a:pPr>
            <a:fld id="{9AB2AC2F-EC86-44EE-80C4-AD3BFF69D598}" type="datetime8">
              <a:rPr lang="en-AU" smtClean="0"/>
              <a:pPr>
                <a:defRPr/>
              </a:pPr>
              <a:t>11/04/2008 10:37 AM</a:t>
            </a:fld>
            <a:endParaRPr lang="en-AU" smtClean="0"/>
          </a:p>
        </p:txBody>
      </p:sp>
      <p:sp>
        <p:nvSpPr>
          <p:cNvPr id="50179" name="Rectangle 6"/>
          <p:cNvSpPr>
            <a:spLocks noGrp="1" noChangeArrowheads="1"/>
          </p:cNvSpPr>
          <p:nvPr>
            <p:ph type="ftr" sz="quarter" idx="4"/>
          </p:nvPr>
        </p:nvSpPr>
        <p:spPr>
          <a:noFill/>
        </p:spPr>
        <p:txBody>
          <a:bodyPr/>
          <a:lstStyle/>
          <a:p>
            <a:pPr eaLnBrk="1" hangingPunct="1"/>
            <a:r>
              <a:rPr lang="en-AU" smtClean="0"/>
              <a:t>©2005 Microsoft Corporation. All rights reserved.</a:t>
            </a:r>
          </a:p>
          <a:p>
            <a:r>
              <a:rPr lang="en-AU" smtClean="0"/>
              <a:t>This presentation is for informational purposes only. Microsoft makes no warranties, express or implied, in this summary.</a:t>
            </a:r>
          </a:p>
        </p:txBody>
      </p:sp>
      <p:sp>
        <p:nvSpPr>
          <p:cNvPr id="20484" name="Rectangle 7"/>
          <p:cNvSpPr>
            <a:spLocks noGrp="1" noChangeArrowheads="1"/>
          </p:cNvSpPr>
          <p:nvPr>
            <p:ph type="sldNum" sz="quarter" idx="5"/>
          </p:nvPr>
        </p:nvSpPr>
        <p:spPr/>
        <p:txBody>
          <a:bodyPr/>
          <a:lstStyle/>
          <a:p>
            <a:pPr>
              <a:defRPr/>
            </a:pPr>
            <a:fld id="{76A19D97-F87E-4CA2-B53E-E3B194E6BA24}" type="slidenum">
              <a:rPr lang="en-AU" smtClean="0"/>
              <a:pPr>
                <a:defRPr/>
              </a:pPr>
              <a:t>53</a:t>
            </a:fld>
            <a:endParaRPr lang="en-AU" smtClean="0"/>
          </a:p>
        </p:txBody>
      </p:sp>
      <p:sp>
        <p:nvSpPr>
          <p:cNvPr id="50181" name="Rectangle 4"/>
          <p:cNvSpPr>
            <a:spLocks noGrp="1" noRot="1" noChangeAspect="1" noChangeArrowheads="1" noTextEdit="1"/>
          </p:cNvSpPr>
          <p:nvPr>
            <p:ph type="sldImg"/>
          </p:nvPr>
        </p:nvSpPr>
        <p:spPr>
          <a:ln/>
        </p:spPr>
      </p:sp>
      <p:sp>
        <p:nvSpPr>
          <p:cNvPr id="50182" name="Rectangle 5"/>
          <p:cNvSpPr>
            <a:spLocks noGrp="1" noChangeArrowheads="1"/>
          </p:cNvSpPr>
          <p:nvPr>
            <p:ph type="body" idx="1"/>
          </p:nvPr>
        </p:nvSpPr>
        <p:spPr>
          <a:noFill/>
          <a:ln/>
        </p:spPr>
        <p:txBody>
          <a:bodyPr/>
          <a:lstStyle/>
          <a:p>
            <a:pPr eaLnBrk="1" hangingPunct="1"/>
            <a:r>
              <a:rPr lang="pt-PT" smtClean="0"/>
              <a:t>EVENT</a:t>
            </a:r>
            <a:r>
              <a:rPr lang="pt-PT" baseline="0" smtClean="0"/>
              <a:t> SPONSORS; </a:t>
            </a:r>
            <a:r>
              <a:rPr lang="pt-PT" dirty="0" smtClean="0"/>
              <a:t>DO NOT EDIT OR REMOVE THIS SLIDE</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2" name="Picture 11" descr="W_AF.png"/>
          <p:cNvPicPr>
            <a:picLocks noChangeAspect="1"/>
          </p:cNvPicPr>
          <p:nvPr userDrawn="1"/>
        </p:nvPicPr>
        <p:blipFill>
          <a:blip r:embed="rId2"/>
          <a:stretch>
            <a:fillRect/>
          </a:stretch>
        </p:blipFill>
        <p:spPr>
          <a:xfrm>
            <a:off x="23793" y="642918"/>
            <a:ext cx="5048273" cy="1009656"/>
          </a:xfrm>
          <a:prstGeom prst="rect">
            <a:avLst/>
          </a:prstGeom>
        </p:spPr>
      </p:pic>
      <p:pic>
        <p:nvPicPr>
          <p:cNvPr id="13" name="Picture 12" descr="W_BC.png"/>
          <p:cNvPicPr>
            <a:picLocks noChangeAspect="1"/>
          </p:cNvPicPr>
          <p:nvPr userDrawn="1"/>
        </p:nvPicPr>
        <p:blipFill>
          <a:blip r:embed="rId3" cstate="print"/>
          <a:stretch>
            <a:fillRect/>
          </a:stretch>
        </p:blipFill>
        <p:spPr>
          <a:xfrm>
            <a:off x="500034" y="6429396"/>
            <a:ext cx="1737256" cy="342879"/>
          </a:xfrm>
          <a:prstGeom prst="rect">
            <a:avLst/>
          </a:prstGeom>
        </p:spPr>
      </p:pic>
      <p:pic>
        <p:nvPicPr>
          <p:cNvPr id="14" name="Picture 13" descr="W_JC.png"/>
          <p:cNvPicPr>
            <a:picLocks noChangeAspect="1"/>
          </p:cNvPicPr>
          <p:nvPr userDrawn="1"/>
        </p:nvPicPr>
        <p:blipFill>
          <a:blip r:embed="rId4" cstate="print"/>
          <a:stretch>
            <a:fillRect/>
          </a:stretch>
        </p:blipFill>
        <p:spPr>
          <a:xfrm>
            <a:off x="6405692" y="6357958"/>
            <a:ext cx="1738208" cy="347642"/>
          </a:xfrm>
          <a:prstGeom prst="rect">
            <a:avLst/>
          </a:prstGeom>
        </p:spPr>
      </p:pic>
      <p:pic>
        <p:nvPicPr>
          <p:cNvPr id="15" name="Picture 14" descr="W_KU.png"/>
          <p:cNvPicPr>
            <a:picLocks noChangeAspect="1"/>
          </p:cNvPicPr>
          <p:nvPr userDrawn="1"/>
        </p:nvPicPr>
        <p:blipFill>
          <a:blip r:embed="rId5" cstate="print"/>
          <a:stretch>
            <a:fillRect/>
          </a:stretch>
        </p:blipFill>
        <p:spPr>
          <a:xfrm>
            <a:off x="2429002" y="6429396"/>
            <a:ext cx="1714370" cy="257155"/>
          </a:xfrm>
          <a:prstGeom prst="rect">
            <a:avLst/>
          </a:prstGeom>
        </p:spPr>
      </p:pic>
      <p:pic>
        <p:nvPicPr>
          <p:cNvPr id="16" name="Picture 15" descr="W_NR.png"/>
          <p:cNvPicPr>
            <a:picLocks noChangeAspect="1"/>
          </p:cNvPicPr>
          <p:nvPr userDrawn="1"/>
        </p:nvPicPr>
        <p:blipFill>
          <a:blip r:embed="rId6" cstate="print"/>
          <a:stretch>
            <a:fillRect/>
          </a:stretch>
        </p:blipFill>
        <p:spPr>
          <a:xfrm>
            <a:off x="4548195" y="6400799"/>
            <a:ext cx="1524003" cy="457201"/>
          </a:xfrm>
          <a:prstGeom prst="rect">
            <a:avLst/>
          </a:prstGeom>
        </p:spPr>
      </p:pic>
      <p:sp>
        <p:nvSpPr>
          <p:cNvPr id="9" name="TextBox 8"/>
          <p:cNvSpPr txBox="1"/>
          <p:nvPr userDrawn="1"/>
        </p:nvSpPr>
        <p:spPr>
          <a:xfrm>
            <a:off x="2519142" y="6643710"/>
            <a:ext cx="1420582" cy="246221"/>
          </a:xfrm>
          <a:prstGeom prst="rect">
            <a:avLst/>
          </a:prstGeom>
          <a:noFill/>
        </p:spPr>
        <p:txBody>
          <a:bodyPr wrap="none" rtlCol="0">
            <a:spAutoFit/>
          </a:bodyPr>
          <a:lstStyle/>
          <a:p>
            <a:r>
              <a:rPr lang="de-DE" sz="1000" dirty="0" smtClean="0">
                <a:latin typeface="Lucida Sans" pitchFamily="34" charset="0"/>
              </a:rPr>
              <a:t>www.dnug-koeln.de</a:t>
            </a:r>
            <a:endParaRPr lang="de-DE" sz="1000" dirty="0">
              <a:latin typeface="Lucida Sans" pitchFamily="34" charset="0"/>
            </a:endParaRPr>
          </a:p>
        </p:txBody>
      </p:sp>
      <p:sp>
        <p:nvSpPr>
          <p:cNvPr id="10" name="TextBox 9"/>
          <p:cNvSpPr txBox="1"/>
          <p:nvPr userDrawn="1"/>
        </p:nvSpPr>
        <p:spPr>
          <a:xfrm>
            <a:off x="6725410" y="6643710"/>
            <a:ext cx="1204176" cy="200055"/>
          </a:xfrm>
          <a:prstGeom prst="rect">
            <a:avLst/>
          </a:prstGeom>
          <a:noFill/>
        </p:spPr>
        <p:txBody>
          <a:bodyPr wrap="none" rtlCol="0">
            <a:spAutoFit/>
          </a:bodyPr>
          <a:lstStyle/>
          <a:p>
            <a:r>
              <a:rPr lang="de-DE" sz="700" dirty="0" smtClean="0">
                <a:latin typeface="Lucida Sans" pitchFamily="34" charset="0"/>
              </a:rPr>
              <a:t>www.justcommunity.de</a:t>
            </a:r>
            <a:endParaRPr lang="de-DE" sz="700" dirty="0">
              <a:latin typeface="Lucida Sans" pitchFamily="34" charset="0"/>
            </a:endParaRP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W_AF.png"/>
          <p:cNvPicPr>
            <a:picLocks noChangeAspect="1"/>
          </p:cNvPicPr>
          <p:nvPr userDrawn="1"/>
        </p:nvPicPr>
        <p:blipFill>
          <a:blip r:embed="rId2" cstate="print"/>
          <a:stretch>
            <a:fillRect/>
          </a:stretch>
        </p:blipFill>
        <p:spPr>
          <a:xfrm>
            <a:off x="7358082" y="6457947"/>
            <a:ext cx="2000264" cy="40005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6" name="Picture 5" descr="W_AF.png"/>
          <p:cNvPicPr>
            <a:picLocks noChangeAspect="1"/>
          </p:cNvPicPr>
          <p:nvPr userDrawn="1"/>
        </p:nvPicPr>
        <p:blipFill>
          <a:blip r:embed="rId2"/>
          <a:stretch>
            <a:fillRect/>
          </a:stretch>
        </p:blipFill>
        <p:spPr>
          <a:xfrm>
            <a:off x="5143504" y="0"/>
            <a:ext cx="3857620" cy="771525"/>
          </a:xfrm>
          <a:prstGeom prst="rect">
            <a:avLst/>
          </a:prstGeom>
        </p:spPr>
      </p:pic>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4348" y="421481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14348" y="3143248"/>
            <a:ext cx="7929618" cy="884928"/>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6000" b="1" i="1" u="none" strike="noStrike" kern="1200" cap="none" spc="-150"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6" name="Picture 5" descr="W_AF.png"/>
          <p:cNvPicPr>
            <a:picLocks noChangeAspect="1"/>
          </p:cNvPicPr>
          <p:nvPr userDrawn="1"/>
        </p:nvPicPr>
        <p:blipFill>
          <a:blip r:embed="rId2"/>
          <a:stretch>
            <a:fillRect/>
          </a:stretch>
        </p:blipFill>
        <p:spPr>
          <a:xfrm>
            <a:off x="5143504" y="0"/>
            <a:ext cx="3857620" cy="771525"/>
          </a:xfrm>
          <a:prstGeom prst="rect">
            <a:avLst/>
          </a:prstGeom>
        </p:spPr>
      </p:pic>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spcBef>
                <a:spcPts val="2400"/>
              </a:spcBef>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_AF.png"/>
          <p:cNvPicPr>
            <a:picLocks noChangeAspect="1"/>
          </p:cNvPicPr>
          <p:nvPr userDrawn="1"/>
        </p:nvPicPr>
        <p:blipFill>
          <a:blip r:embed="rId2" cstate="print"/>
          <a:stretch>
            <a:fillRect/>
          </a:stretch>
        </p:blipFill>
        <p:spPr>
          <a:xfrm>
            <a:off x="7358082" y="6457947"/>
            <a:ext cx="2000264" cy="40005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_AF.png"/>
          <p:cNvPicPr>
            <a:picLocks noChangeAspect="1"/>
          </p:cNvPicPr>
          <p:nvPr userDrawn="1"/>
        </p:nvPicPr>
        <p:blipFill>
          <a:blip r:embed="rId2" cstate="print"/>
          <a:stretch>
            <a:fillRect/>
          </a:stretch>
        </p:blipFill>
        <p:spPr>
          <a:xfrm>
            <a:off x="7358082" y="6457947"/>
            <a:ext cx="2000264" cy="400053"/>
          </a:xfrm>
          <a:prstGeom prst="rect">
            <a:avLst/>
          </a:prstGeom>
        </p:spPr>
      </p:pic>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W_AF.png"/>
          <p:cNvPicPr>
            <a:picLocks noChangeAspect="1"/>
          </p:cNvPicPr>
          <p:nvPr userDrawn="1"/>
        </p:nvPicPr>
        <p:blipFill>
          <a:blip r:embed="rId2" cstate="print"/>
          <a:stretch>
            <a:fillRect/>
          </a:stretch>
        </p:blipFill>
        <p:spPr>
          <a:xfrm>
            <a:off x="7358082" y="6457947"/>
            <a:ext cx="2000264" cy="400053"/>
          </a:xfrm>
          <a:prstGeom prst="rect">
            <a:avLst/>
          </a:prstGeom>
        </p:spPr>
      </p:pic>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W_AF.png"/>
          <p:cNvPicPr>
            <a:picLocks noChangeAspect="1"/>
          </p:cNvPicPr>
          <p:nvPr userDrawn="1"/>
        </p:nvPicPr>
        <p:blipFill>
          <a:blip r:embed="rId2" cstate="print"/>
          <a:stretch>
            <a:fillRect/>
          </a:stretch>
        </p:blipFill>
        <p:spPr>
          <a:xfrm>
            <a:off x="7358082" y="6457947"/>
            <a:ext cx="2000264" cy="400053"/>
          </a:xfrm>
          <a:prstGeom prst="rect">
            <a:avLst/>
          </a:prstGeom>
        </p:spPr>
      </p:pic>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_AF.png"/>
          <p:cNvPicPr>
            <a:picLocks noChangeAspect="1"/>
          </p:cNvPicPr>
          <p:nvPr userDrawn="1"/>
        </p:nvPicPr>
        <p:blipFill>
          <a:blip r:embed="rId2" cstate="print"/>
          <a:stretch>
            <a:fillRect/>
          </a:stretch>
        </p:blipFill>
        <p:spPr>
          <a:xfrm>
            <a:off x="7358082" y="6457947"/>
            <a:ext cx="2000264" cy="400053"/>
          </a:xfrm>
          <a:prstGeom prst="rect">
            <a:avLst/>
          </a:prstGeom>
        </p:spPr>
      </p:pic>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57459"/>
          </a:xfrm>
        </p:spPr>
        <p:txBody>
          <a:bodyPr/>
          <a:lstStyle>
            <a:lvl1pPr>
              <a:lnSpc>
                <a:spcPct val="90000"/>
              </a:lnSpc>
              <a:tabLst>
                <a:tab pos="360363" algn="l"/>
                <a:tab pos="719138" algn="l"/>
                <a:tab pos="1079500" algn="l"/>
                <a:tab pos="1431925" algn="l"/>
                <a:tab pos="1790700" algn="l"/>
                <a:tab pos="2151063" algn="l"/>
                <a:tab pos="2511425" algn="l"/>
                <a:tab pos="2870200" algn="l"/>
                <a:tab pos="3230563" algn="l"/>
                <a:tab pos="3590925" algn="l"/>
                <a:tab pos="3949700" algn="l"/>
                <a:tab pos="4302125" algn="l"/>
                <a:tab pos="4662488" algn="l"/>
                <a:tab pos="5021263" algn="l"/>
                <a:tab pos="5381625" algn="l"/>
              </a:tabLst>
              <a:defRPr sz="2400" b="0"/>
            </a:lvl1pPr>
            <a:lvl2pPr marL="360363" indent="0">
              <a:lnSpc>
                <a:spcPct val="90000"/>
              </a:lnSpc>
              <a:tabLst>
                <a:tab pos="719138" algn="l"/>
                <a:tab pos="1079500" algn="l"/>
                <a:tab pos="1431925" algn="l"/>
                <a:tab pos="1790700" algn="l"/>
                <a:tab pos="2151063" algn="l"/>
                <a:tab pos="2511425" algn="l"/>
                <a:tab pos="2870200" algn="l"/>
                <a:tab pos="3230563" algn="l"/>
                <a:tab pos="3590925" algn="l"/>
              </a:tabLst>
              <a:defRPr sz="2400" b="0"/>
            </a:lvl2pPr>
            <a:lvl3pPr marL="719138" indent="0">
              <a:lnSpc>
                <a:spcPct val="90000"/>
              </a:lnSpc>
              <a:tabLst>
                <a:tab pos="1079500" algn="l"/>
                <a:tab pos="1431925" algn="l"/>
                <a:tab pos="1790700" algn="l"/>
                <a:tab pos="2151063" algn="l"/>
                <a:tab pos="2511425" algn="l"/>
                <a:tab pos="2870200" algn="l"/>
                <a:tab pos="3230563" algn="l"/>
              </a:tabLst>
              <a:defRPr sz="2400" b="0"/>
            </a:lvl3pPr>
            <a:lvl4pPr marL="1079500" indent="0">
              <a:lnSpc>
                <a:spcPct val="90000"/>
              </a:lnSpc>
              <a:tabLst>
                <a:tab pos="1431925" algn="l"/>
                <a:tab pos="1790700" algn="l"/>
                <a:tab pos="2151063" algn="l"/>
                <a:tab pos="2511425" algn="l"/>
                <a:tab pos="2870200" algn="l"/>
              </a:tabLst>
              <a:defRPr sz="2400" b="0"/>
            </a:lvl4pPr>
            <a:lvl5pPr marL="1431925" indent="0">
              <a:lnSpc>
                <a:spcPct val="90000"/>
              </a:lnSpc>
              <a:tabLst>
                <a:tab pos="1790700" algn="l"/>
                <a:tab pos="2151063" algn="l"/>
                <a:tab pos="2511425" algn="l"/>
                <a:tab pos="2870200" algn="l"/>
                <a:tab pos="3230563" algn="l"/>
              </a:tabLst>
              <a:defRPr sz="24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697" r:id="rId4"/>
    <p:sldLayoutId id="2147483698" r:id="rId5"/>
    <p:sldLayoutId id="2147483699" r:id="rId6"/>
    <p:sldLayoutId id="2147483700" r:id="rId7"/>
    <p:sldLayoutId id="2147483701" r:id="rId8"/>
  </p:sldLayoutIdLst>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1"/>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2"/>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userDrawn="1"/>
        </p:nvPicPr>
        <p:blipFill>
          <a:blip r:embed="rId5"/>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Tahoma" pitchFamily="34" charset="0"/>
          <a:ea typeface="+mn-ea"/>
          <a:cs typeface="Tahoma" pitchFamily="34"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Tahoma" pitchFamily="34" charset="0"/>
          <a:ea typeface="+mn-ea"/>
          <a:cs typeface="Tahoma" pitchFamily="34"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Tahoma" pitchFamily="34" charset="0"/>
          <a:ea typeface="+mn-ea"/>
          <a:cs typeface="Tahoma" pitchFamily="34"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Tahoma" pitchFamily="34" charset="0"/>
          <a:ea typeface="+mn-ea"/>
          <a:cs typeface="Tahoma" pitchFamily="34"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Tahoma" pitchFamily="34" charset="0"/>
          <a:ea typeface="+mn-ea"/>
          <a:cs typeface="Tahoma"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jpe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eblogs.asp.net/rweigelt/archive/2006/01/17/435736.aspx" TargetMode="External"/><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bonn-to-code.net/"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hyperlink" Target="http://weblogs.asp.net/rweigelt" TargetMode="External"/><Relationship Id="rId4" Type="http://schemas.openxmlformats.org/officeDocument/2006/relationships/hyperlink" Target="http://www.roland-weigelt.de/ghostdoc/"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connect.microsoft.com/VisualStudio/Downloads/DownloadDetails.aspx?DownloadID=10443"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blogs.msdn.com/sburke/archive/2008/01/16/configuring-visual-studio-to-debug-net-framework-source-code.aspx"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msdn2.microsoft.com/en-us/library/ms171418(en-us,vs.80).aspx" TargetMode="External"/><Relationship Id="rId2" Type="http://schemas.openxmlformats.org/officeDocument/2006/relationships/hyperlink" Target="http://msdn.microsoft.com/library/default.asp?url=/library/en-us/dnvs05/html/codesnippets.asp" TargetMode="External"/><Relationship Id="rId1" Type="http://schemas.openxmlformats.org/officeDocument/2006/relationships/slideLayout" Target="../slideLayouts/slideLayout4.xml"/><Relationship Id="rId6" Type="http://schemas.openxmlformats.org/officeDocument/2006/relationships/hyperlink" Target="http://weblogs.asp.net/rweigelt/category/10077.aspx" TargetMode="External"/><Relationship Id="rId5" Type="http://schemas.openxmlformats.org/officeDocument/2006/relationships/hyperlink" Target="http://jens-schaller.de/taxonomy/term/6" TargetMode="External"/><Relationship Id="rId4" Type="http://schemas.openxmlformats.org/officeDocument/2006/relationships/hyperlink" Target="http://jens-schaller.de/articles/code-snippets-the-whole-enchilada/index.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www.roland-weigelt.de/ghostdoc" TargetMode="External"/><Relationship Id="rId2" Type="http://schemas.openxmlformats.org/officeDocument/2006/relationships/hyperlink" Target="http://sonicfilefinder.jens-schaller.de/"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9.xml"/><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jpe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www.codinghorror.com/blog/archives/000412.htm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white glow rectangle"/>
          <p:cNvPicPr>
            <a:picLocks noChangeAspect="1" noChangeArrowheads="1"/>
          </p:cNvPicPr>
          <p:nvPr/>
        </p:nvPicPr>
        <p:blipFill>
          <a:blip r:embed="rId3"/>
          <a:srcRect/>
          <a:stretch>
            <a:fillRect/>
          </a:stretch>
        </p:blipFill>
        <p:spPr bwMode="auto">
          <a:xfrm>
            <a:off x="500034" y="642918"/>
            <a:ext cx="8277149" cy="5543896"/>
          </a:xfrm>
          <a:prstGeom prst="rect">
            <a:avLst/>
          </a:prstGeom>
          <a:ln>
            <a:noFill/>
          </a:ln>
          <a:effectLst>
            <a:softEdge rad="112500"/>
          </a:effectLst>
          <a:scene3d>
            <a:camera prst="orthographicFront">
              <a:rot lat="19765777" lon="824348" rev="706514"/>
            </a:camera>
            <a:lightRig rig="threePt" dir="t"/>
          </a:scene3d>
        </p:spPr>
      </p:pic>
      <p:sp>
        <p:nvSpPr>
          <p:cNvPr id="10" name="Rectangle 53"/>
          <p:cNvSpPr>
            <a:spLocks noGrp="1" noChangeArrowheads="1"/>
          </p:cNvSpPr>
          <p:nvPr>
            <p:ph type="title"/>
          </p:nvPr>
        </p:nvSpPr>
        <p:spPr/>
        <p:txBody>
          <a:bodyPr/>
          <a:lstStyle/>
          <a:p>
            <a:pPr eaLnBrk="1" hangingPunct="1">
              <a:defRPr/>
            </a:pPr>
            <a:r>
              <a:rPr lang="en-AU" dirty="0" err="1" smtClean="0"/>
              <a:t>Sponsoren</a:t>
            </a:r>
            <a:endParaRPr lang="en-AU" dirty="0"/>
          </a:p>
        </p:txBody>
      </p:sp>
      <p:pic>
        <p:nvPicPr>
          <p:cNvPr id="28" name="Picture 27" descr="softwaresponsor_devexpress.png"/>
          <p:cNvPicPr>
            <a:picLocks noChangeAspect="1"/>
          </p:cNvPicPr>
          <p:nvPr/>
        </p:nvPicPr>
        <p:blipFill>
          <a:blip r:embed="rId4"/>
          <a:stretch>
            <a:fillRect/>
          </a:stretch>
        </p:blipFill>
        <p:spPr>
          <a:xfrm>
            <a:off x="2373069" y="4375112"/>
            <a:ext cx="849711" cy="303468"/>
          </a:xfrm>
          <a:prstGeom prst="rect">
            <a:avLst/>
          </a:prstGeom>
        </p:spPr>
      </p:pic>
      <p:pic>
        <p:nvPicPr>
          <p:cNvPr id="29" name="Picture 28" descr="softwaresponsor_jetbrains.png"/>
          <p:cNvPicPr>
            <a:picLocks noChangeAspect="1"/>
          </p:cNvPicPr>
          <p:nvPr/>
        </p:nvPicPr>
        <p:blipFill>
          <a:blip r:embed="rId5"/>
          <a:stretch>
            <a:fillRect/>
          </a:stretch>
        </p:blipFill>
        <p:spPr>
          <a:xfrm>
            <a:off x="3256450" y="4141609"/>
            <a:ext cx="849711" cy="303468"/>
          </a:xfrm>
          <a:prstGeom prst="rect">
            <a:avLst/>
          </a:prstGeom>
        </p:spPr>
      </p:pic>
      <p:pic>
        <p:nvPicPr>
          <p:cNvPr id="30" name="Picture 29" descr="softwaresponsor_microsoft.jpg"/>
          <p:cNvPicPr>
            <a:picLocks noChangeAspect="1"/>
          </p:cNvPicPr>
          <p:nvPr/>
        </p:nvPicPr>
        <p:blipFill>
          <a:blip r:embed="rId6"/>
          <a:stretch>
            <a:fillRect/>
          </a:stretch>
        </p:blipFill>
        <p:spPr>
          <a:xfrm>
            <a:off x="1428728" y="4572008"/>
            <a:ext cx="849517" cy="394419"/>
          </a:xfrm>
          <a:prstGeom prst="rect">
            <a:avLst/>
          </a:prstGeom>
        </p:spPr>
      </p:pic>
      <p:pic>
        <p:nvPicPr>
          <p:cNvPr id="32" name="Picture 31" descr="softwaresponsor_redgate.png"/>
          <p:cNvPicPr>
            <a:picLocks noChangeAspect="1"/>
          </p:cNvPicPr>
          <p:nvPr/>
        </p:nvPicPr>
        <p:blipFill>
          <a:blip r:embed="rId7"/>
          <a:stretch>
            <a:fillRect/>
          </a:stretch>
        </p:blipFill>
        <p:spPr>
          <a:xfrm>
            <a:off x="4148542" y="3908110"/>
            <a:ext cx="849711" cy="303468"/>
          </a:xfrm>
          <a:prstGeom prst="rect">
            <a:avLst/>
          </a:prstGeom>
        </p:spPr>
      </p:pic>
      <p:pic>
        <p:nvPicPr>
          <p:cNvPr id="33" name="Picture 32" descr="sponsor_commasoft.jpg"/>
          <p:cNvPicPr>
            <a:picLocks noChangeAspect="1"/>
          </p:cNvPicPr>
          <p:nvPr/>
        </p:nvPicPr>
        <p:blipFill>
          <a:blip r:embed="rId8"/>
          <a:stretch>
            <a:fillRect/>
          </a:stretch>
        </p:blipFill>
        <p:spPr>
          <a:xfrm>
            <a:off x="928662" y="2675429"/>
            <a:ext cx="1492248" cy="692829"/>
          </a:xfrm>
          <a:prstGeom prst="rect">
            <a:avLst/>
          </a:prstGeom>
        </p:spPr>
      </p:pic>
      <p:pic>
        <p:nvPicPr>
          <p:cNvPr id="35" name="Picture 34" descr="sponsor_empira.png"/>
          <p:cNvPicPr>
            <a:picLocks noChangeAspect="1"/>
          </p:cNvPicPr>
          <p:nvPr/>
        </p:nvPicPr>
        <p:blipFill>
          <a:blip r:embed="rId9"/>
          <a:stretch>
            <a:fillRect/>
          </a:stretch>
        </p:blipFill>
        <p:spPr>
          <a:xfrm>
            <a:off x="3786182" y="1785926"/>
            <a:ext cx="1143008" cy="530682"/>
          </a:xfrm>
          <a:prstGeom prst="rect">
            <a:avLst/>
          </a:prstGeom>
        </p:spPr>
      </p:pic>
      <p:pic>
        <p:nvPicPr>
          <p:cNvPr id="37" name="Picture 36" descr="sponsor_ppedv.jpg"/>
          <p:cNvPicPr>
            <a:picLocks noChangeAspect="1"/>
          </p:cNvPicPr>
          <p:nvPr/>
        </p:nvPicPr>
        <p:blipFill>
          <a:blip r:embed="rId10"/>
          <a:stretch>
            <a:fillRect/>
          </a:stretch>
        </p:blipFill>
        <p:spPr>
          <a:xfrm>
            <a:off x="3714744" y="2857496"/>
            <a:ext cx="1285884" cy="597017"/>
          </a:xfrm>
          <a:prstGeom prst="rect">
            <a:avLst/>
          </a:prstGeom>
        </p:spPr>
      </p:pic>
      <p:pic>
        <p:nvPicPr>
          <p:cNvPr id="38" name="Picture 37" descr="sponsor_prodot.jpg"/>
          <p:cNvPicPr>
            <a:picLocks noChangeAspect="1"/>
          </p:cNvPicPr>
          <p:nvPr/>
        </p:nvPicPr>
        <p:blipFill>
          <a:blip r:embed="rId11"/>
          <a:stretch>
            <a:fillRect/>
          </a:stretch>
        </p:blipFill>
        <p:spPr>
          <a:xfrm>
            <a:off x="5286380" y="2214554"/>
            <a:ext cx="1089640" cy="1175255"/>
          </a:xfrm>
          <a:prstGeom prst="rect">
            <a:avLst/>
          </a:prstGeom>
        </p:spPr>
      </p:pic>
      <p:sp>
        <p:nvSpPr>
          <p:cNvPr id="39" name="TextBox 38"/>
          <p:cNvSpPr txBox="1"/>
          <p:nvPr/>
        </p:nvSpPr>
        <p:spPr>
          <a:xfrm>
            <a:off x="1285852" y="3881770"/>
            <a:ext cx="1502334" cy="261610"/>
          </a:xfrm>
          <a:prstGeom prst="rect">
            <a:avLst/>
          </a:prstGeom>
          <a:noFill/>
        </p:spPr>
        <p:txBody>
          <a:bodyPr wrap="none" rtlCol="0">
            <a:spAutoFit/>
          </a:bodyPr>
          <a:lstStyle/>
          <a:p>
            <a:r>
              <a:rPr lang="de-DE" sz="1100" b="1" dirty="0" smtClean="0">
                <a:solidFill>
                  <a:schemeClr val="bg1"/>
                </a:solidFill>
              </a:rPr>
              <a:t>Softwaresponsoren</a:t>
            </a:r>
            <a:endParaRPr lang="de-DE" sz="1100" b="1" dirty="0">
              <a:solidFill>
                <a:schemeClr val="bg1"/>
              </a:solidFill>
            </a:endParaRPr>
          </a:p>
        </p:txBody>
      </p:sp>
      <p:sp>
        <p:nvSpPr>
          <p:cNvPr id="40" name="TextBox 39"/>
          <p:cNvSpPr txBox="1"/>
          <p:nvPr/>
        </p:nvSpPr>
        <p:spPr>
          <a:xfrm>
            <a:off x="1500166" y="5167654"/>
            <a:ext cx="1306768" cy="261610"/>
          </a:xfrm>
          <a:prstGeom prst="rect">
            <a:avLst/>
          </a:prstGeom>
          <a:noFill/>
        </p:spPr>
        <p:txBody>
          <a:bodyPr wrap="none" rtlCol="0">
            <a:spAutoFit/>
          </a:bodyPr>
          <a:lstStyle/>
          <a:p>
            <a:r>
              <a:rPr lang="de-DE" sz="1100" b="1" dirty="0" smtClean="0">
                <a:solidFill>
                  <a:schemeClr val="bg1"/>
                </a:solidFill>
              </a:rPr>
              <a:t>Mediasponsoren</a:t>
            </a:r>
            <a:endParaRPr lang="de-DE" sz="1100" b="1" dirty="0">
              <a:solidFill>
                <a:schemeClr val="bg1"/>
              </a:solidFill>
            </a:endParaRPr>
          </a:p>
        </p:txBody>
      </p:sp>
      <p:pic>
        <p:nvPicPr>
          <p:cNvPr id="41" name="Picture 40" descr="mediasponsor_dnm.jpg"/>
          <p:cNvPicPr>
            <a:picLocks noChangeAspect="1"/>
          </p:cNvPicPr>
          <p:nvPr/>
        </p:nvPicPr>
        <p:blipFill>
          <a:blip r:embed="rId12"/>
          <a:srcRect b="13120"/>
          <a:stretch>
            <a:fillRect/>
          </a:stretch>
        </p:blipFill>
        <p:spPr>
          <a:xfrm>
            <a:off x="1643042" y="5670572"/>
            <a:ext cx="1073682" cy="473072"/>
          </a:xfrm>
          <a:prstGeom prst="rect">
            <a:avLst/>
          </a:prstGeom>
        </p:spPr>
      </p:pic>
      <p:pic>
        <p:nvPicPr>
          <p:cNvPr id="42" name="Picture 41" descr="mediasponsor_dnp.jpg"/>
          <p:cNvPicPr>
            <a:picLocks noChangeAspect="1"/>
          </p:cNvPicPr>
          <p:nvPr/>
        </p:nvPicPr>
        <p:blipFill>
          <a:blip r:embed="rId13"/>
          <a:srcRect b="13120"/>
          <a:stretch>
            <a:fillRect/>
          </a:stretch>
        </p:blipFill>
        <p:spPr>
          <a:xfrm>
            <a:off x="2742507" y="5358695"/>
            <a:ext cx="1066013" cy="473072"/>
          </a:xfrm>
          <a:prstGeom prst="rect">
            <a:avLst/>
          </a:prstGeom>
        </p:spPr>
      </p:pic>
      <p:pic>
        <p:nvPicPr>
          <p:cNvPr id="43" name="Picture 42" descr="mediasponsor_vs1.jpg"/>
          <p:cNvPicPr>
            <a:picLocks noChangeAspect="1"/>
          </p:cNvPicPr>
          <p:nvPr/>
        </p:nvPicPr>
        <p:blipFill>
          <a:blip r:embed="rId14"/>
          <a:srcRect b="13120"/>
          <a:stretch>
            <a:fillRect/>
          </a:stretch>
        </p:blipFill>
        <p:spPr>
          <a:xfrm>
            <a:off x="3710272" y="5034570"/>
            <a:ext cx="1081351" cy="473072"/>
          </a:xfrm>
          <a:prstGeom prst="rect">
            <a:avLst/>
          </a:prstGeom>
        </p:spPr>
      </p:pic>
      <p:pic>
        <p:nvPicPr>
          <p:cNvPr id="2050" name="Picture 2"/>
          <p:cNvPicPr>
            <a:picLocks noChangeAspect="1" noChangeArrowheads="1"/>
          </p:cNvPicPr>
          <p:nvPr/>
        </p:nvPicPr>
        <p:blipFill>
          <a:blip r:embed="rId15"/>
          <a:srcRect/>
          <a:stretch>
            <a:fillRect/>
          </a:stretch>
        </p:blipFill>
        <p:spPr bwMode="auto">
          <a:xfrm>
            <a:off x="2500298" y="2214554"/>
            <a:ext cx="1419229" cy="374740"/>
          </a:xfrm>
          <a:prstGeom prst="rect">
            <a:avLst/>
          </a:prstGeom>
          <a:noFill/>
          <a:ln w="9525">
            <a:noFill/>
            <a:miter lim="800000"/>
            <a:headEnd/>
            <a:tailEnd/>
          </a:ln>
          <a:effectLst/>
        </p:spPr>
      </p:pic>
      <p:pic>
        <p:nvPicPr>
          <p:cNvPr id="2051" name="Picture 3"/>
          <p:cNvPicPr>
            <a:picLocks noChangeAspect="1" noChangeArrowheads="1"/>
          </p:cNvPicPr>
          <p:nvPr/>
        </p:nvPicPr>
        <p:blipFill>
          <a:blip r:embed="rId16" cstate="print"/>
          <a:srcRect/>
          <a:stretch>
            <a:fillRect/>
          </a:stretch>
        </p:blipFill>
        <p:spPr bwMode="auto">
          <a:xfrm>
            <a:off x="2571736" y="2598210"/>
            <a:ext cx="1435185" cy="94743"/>
          </a:xfrm>
          <a:prstGeom prst="rect">
            <a:avLst/>
          </a:prstGeom>
          <a:noFill/>
          <a:ln w="9525">
            <a:noFill/>
            <a:miter lim="800000"/>
            <a:headEnd/>
            <a:tailEnd/>
          </a:ln>
          <a:effectLst/>
        </p:spPr>
      </p:pic>
      <p:pic>
        <p:nvPicPr>
          <p:cNvPr id="2052" name="Picture 4"/>
          <p:cNvPicPr>
            <a:picLocks noChangeAspect="1" noChangeArrowheads="1"/>
          </p:cNvPicPr>
          <p:nvPr/>
        </p:nvPicPr>
        <p:blipFill>
          <a:blip r:embed="rId17"/>
          <a:srcRect/>
          <a:stretch>
            <a:fillRect/>
          </a:stretch>
        </p:blipFill>
        <p:spPr bwMode="auto">
          <a:xfrm>
            <a:off x="6215074" y="857232"/>
            <a:ext cx="1409700" cy="5048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18"/>
          <a:srcRect/>
          <a:stretch>
            <a:fillRect/>
          </a:stretch>
        </p:blipFill>
        <p:spPr bwMode="auto">
          <a:xfrm>
            <a:off x="6643702" y="1857364"/>
            <a:ext cx="1276350" cy="5619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19"/>
          <a:srcRect/>
          <a:stretch>
            <a:fillRect/>
          </a:stretch>
        </p:blipFill>
        <p:spPr bwMode="auto">
          <a:xfrm>
            <a:off x="5072066" y="1285860"/>
            <a:ext cx="1333500" cy="6191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Navigation</a:t>
            </a:r>
            <a:endParaRPr lang="de-DE"/>
          </a:p>
        </p:txBody>
      </p:sp>
      <p:sp>
        <p:nvSpPr>
          <p:cNvPr id="3" name="Content Placeholder 2"/>
          <p:cNvSpPr>
            <a:spLocks noGrp="1"/>
          </p:cNvSpPr>
          <p:nvPr>
            <p:ph idx="1"/>
          </p:nvPr>
        </p:nvSpPr>
        <p:spPr>
          <a:xfrm>
            <a:off x="381000" y="1412875"/>
            <a:ext cx="8382000" cy="4198072"/>
          </a:xfrm>
        </p:spPr>
        <p:txBody>
          <a:bodyPr/>
          <a:lstStyle/>
          <a:p>
            <a:r>
              <a:rPr lang="de-DE" smtClean="0"/>
              <a:t>Ctrl – Tab	Zwischen Fenstern wechseln</a:t>
            </a:r>
          </a:p>
          <a:p>
            <a:r>
              <a:rPr lang="de-DE" smtClean="0"/>
              <a:t>Ctrl – "-"	"Back"</a:t>
            </a:r>
          </a:p>
          <a:p>
            <a:r>
              <a:rPr lang="de-DE" smtClean="0"/>
              <a:t>F12		Goto Definition</a:t>
            </a:r>
          </a:p>
          <a:p>
            <a:r>
              <a:rPr lang="de-DE" smtClean="0"/>
              <a:t>Shift – F12	Find all References</a:t>
            </a:r>
          </a:p>
          <a:p>
            <a:r>
              <a:rPr lang="de-DE" smtClean="0"/>
              <a:t>Ctrl – F12 	Goto Declaration</a:t>
            </a:r>
          </a:p>
          <a:p>
            <a:endParaRPr lang="de-DE"/>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Suchen/Ersetzen</a:t>
            </a:r>
            <a:endParaRPr lang="de-DE"/>
          </a:p>
        </p:txBody>
      </p:sp>
      <p:sp>
        <p:nvSpPr>
          <p:cNvPr id="3" name="Content Placeholder 2"/>
          <p:cNvSpPr>
            <a:spLocks noGrp="1"/>
          </p:cNvSpPr>
          <p:nvPr>
            <p:ph idx="1"/>
          </p:nvPr>
        </p:nvSpPr>
        <p:spPr>
          <a:xfrm>
            <a:off x="381000" y="1412875"/>
            <a:ext cx="8382000" cy="4949047"/>
          </a:xfrm>
        </p:spPr>
        <p:txBody>
          <a:bodyPr/>
          <a:lstStyle/>
          <a:p>
            <a:r>
              <a:rPr lang="de-DE" smtClean="0"/>
              <a:t>Ctrl – F			"Der Klassiker"</a:t>
            </a:r>
          </a:p>
          <a:p>
            <a:r>
              <a:rPr lang="de-DE" smtClean="0"/>
              <a:t>F3				Find Next</a:t>
            </a:r>
          </a:p>
          <a:p>
            <a:r>
              <a:rPr lang="de-DE" smtClean="0"/>
              <a:t>Ctrl – Shift – F	Suchen in Dateien</a:t>
            </a:r>
          </a:p>
          <a:p>
            <a:r>
              <a:rPr lang="de-DE" smtClean="0"/>
              <a:t>Ctrl – H			Ersetzen</a:t>
            </a:r>
          </a:p>
          <a:p>
            <a:r>
              <a:rPr lang="de-DE" smtClean="0"/>
              <a:t>Ctrl – Shift – H	Ersetzen in Dateien</a:t>
            </a:r>
          </a:p>
          <a:p>
            <a:r>
              <a:rPr lang="de-DE" smtClean="0"/>
              <a:t>Ctrl – F3		FindNextSelected</a:t>
            </a:r>
          </a:p>
          <a:p>
            <a:r>
              <a:rPr lang="de-DE" smtClean="0"/>
              <a:t>Ctrl – I 			Inkrementelles Suchen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Clipboard</a:t>
            </a:r>
            <a:endParaRPr lang="de-DE"/>
          </a:p>
        </p:txBody>
      </p:sp>
      <p:sp>
        <p:nvSpPr>
          <p:cNvPr id="3" name="Content Placeholder 2"/>
          <p:cNvSpPr>
            <a:spLocks noGrp="1"/>
          </p:cNvSpPr>
          <p:nvPr>
            <p:ph idx="1"/>
          </p:nvPr>
        </p:nvSpPr>
        <p:spPr>
          <a:xfrm>
            <a:off x="381000" y="1412875"/>
            <a:ext cx="8382000" cy="3090077"/>
          </a:xfrm>
        </p:spPr>
        <p:txBody>
          <a:bodyPr/>
          <a:lstStyle/>
          <a:p>
            <a:r>
              <a:rPr lang="de-DE" smtClean="0"/>
              <a:t>Die Klassiker: Xut, Copy, Vaste</a:t>
            </a:r>
          </a:p>
          <a:p>
            <a:pPr lvl="1"/>
            <a:r>
              <a:rPr lang="de-DE" smtClean="0"/>
              <a:t>Ctrl-X</a:t>
            </a:r>
          </a:p>
          <a:p>
            <a:pPr lvl="1"/>
            <a:r>
              <a:rPr lang="de-DE" smtClean="0"/>
              <a:t>Ctrl-C</a:t>
            </a:r>
          </a:p>
          <a:p>
            <a:pPr lvl="1"/>
            <a:r>
              <a:rPr lang="de-DE" smtClean="0"/>
              <a:t>Ctrl-V</a:t>
            </a:r>
          </a:p>
          <a:p>
            <a:r>
              <a:rPr lang="de-DE" smtClean="0"/>
              <a:t>Ctrl-Shift-V : CycleClipboardRing</a:t>
            </a:r>
          </a:p>
          <a:p>
            <a:pPr lvl="1"/>
            <a:r>
              <a:rPr lang="de-DE" smtClean="0"/>
              <a:t>Allerdings nur innerhalb Visual Studio</a:t>
            </a:r>
            <a:endParaRPr lang="de-DE"/>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Lieblings-Hotkey: F2</a:t>
            </a:r>
            <a:endParaRPr lang="de-DE"/>
          </a:p>
        </p:txBody>
      </p:sp>
      <p:sp>
        <p:nvSpPr>
          <p:cNvPr id="3" name="Content Placeholder 2"/>
          <p:cNvSpPr>
            <a:spLocks noGrp="1"/>
          </p:cNvSpPr>
          <p:nvPr>
            <p:ph idx="1"/>
          </p:nvPr>
        </p:nvSpPr>
        <p:spPr>
          <a:xfrm>
            <a:off x="381000" y="1412875"/>
            <a:ext cx="8382000" cy="3810274"/>
          </a:xfrm>
        </p:spPr>
        <p:txBody>
          <a:bodyPr/>
          <a:lstStyle/>
          <a:p>
            <a:r>
              <a:rPr lang="de-DE" smtClean="0"/>
              <a:t>Refactor.Rename</a:t>
            </a:r>
          </a:p>
          <a:p>
            <a:r>
              <a:rPr lang="de-DE" smtClean="0"/>
              <a:t>Seit Visual Studio 2005</a:t>
            </a:r>
          </a:p>
          <a:p>
            <a:r>
              <a:rPr lang="de-DE" smtClean="0"/>
              <a:t>Kann man sich gut merken, F2 taucht immer wieder auf...</a:t>
            </a:r>
          </a:p>
          <a:p>
            <a:pPr lvl="1"/>
            <a:r>
              <a:rPr lang="de-DE" smtClean="0"/>
              <a:t>Windows Explorer</a:t>
            </a:r>
          </a:p>
          <a:p>
            <a:pPr lvl="1"/>
            <a:r>
              <a:rPr lang="de-DE" smtClean="0"/>
              <a:t>Excel</a:t>
            </a:r>
          </a:p>
          <a:p>
            <a:pPr lvl="1"/>
            <a:r>
              <a:rPr lang="de-DE" smtClean="0"/>
              <a: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Maus benutzen</a:t>
            </a:r>
            <a:endParaRPr lang="de-DE"/>
          </a:p>
        </p:txBody>
      </p:sp>
      <p:sp>
        <p:nvSpPr>
          <p:cNvPr id="3" name="Content Placeholder 2"/>
          <p:cNvSpPr>
            <a:spLocks noGrp="1"/>
          </p:cNvSpPr>
          <p:nvPr>
            <p:ph idx="1"/>
          </p:nvPr>
        </p:nvSpPr>
        <p:spPr>
          <a:xfrm>
            <a:off x="381000" y="1412875"/>
            <a:ext cx="8382000" cy="3447098"/>
          </a:xfrm>
        </p:spPr>
        <p:txBody>
          <a:bodyPr/>
          <a:lstStyle/>
          <a:p>
            <a:r>
              <a:rPr lang="de-DE" dirty="0" smtClean="0"/>
              <a:t>Editor-Tabs haben ein Kontextmenü!</a:t>
            </a:r>
          </a:p>
          <a:p>
            <a:endParaRPr lang="de-DE" dirty="0" smtClean="0"/>
          </a:p>
          <a:p>
            <a:endParaRPr lang="de-DE" dirty="0" smtClean="0"/>
          </a:p>
          <a:p>
            <a:endParaRPr lang="de-DE" dirty="0" smtClean="0"/>
          </a:p>
          <a:p>
            <a:r>
              <a:rPr lang="de-DE" dirty="0" smtClean="0"/>
              <a:t>Strings markieren: Doppelklick auf erstes "</a:t>
            </a:r>
            <a:endParaRPr lang="de-DE" dirty="0"/>
          </a:p>
        </p:txBody>
      </p:sp>
      <p:pic>
        <p:nvPicPr>
          <p:cNvPr id="5122" name="Picture 2"/>
          <p:cNvPicPr>
            <a:picLocks noChangeAspect="1" noChangeArrowheads="1"/>
          </p:cNvPicPr>
          <p:nvPr/>
        </p:nvPicPr>
        <p:blipFill>
          <a:blip r:embed="rId2"/>
          <a:srcRect/>
          <a:stretch>
            <a:fillRect/>
          </a:stretch>
        </p:blipFill>
        <p:spPr bwMode="auto">
          <a:xfrm>
            <a:off x="785786" y="2071678"/>
            <a:ext cx="2867025" cy="1781175"/>
          </a:xfrm>
          <a:prstGeom prst="rect">
            <a:avLst/>
          </a:prstGeom>
          <a:noFill/>
          <a:ln w="9525">
            <a:noFill/>
            <a:miter lim="800000"/>
            <a:headEnd/>
            <a:tailEnd/>
          </a:ln>
          <a:effectLst/>
        </p:spPr>
      </p:pic>
      <p:grpSp>
        <p:nvGrpSpPr>
          <p:cNvPr id="10" name="Group 9"/>
          <p:cNvGrpSpPr/>
          <p:nvPr/>
        </p:nvGrpSpPr>
        <p:grpSpPr>
          <a:xfrm>
            <a:off x="785786" y="5000636"/>
            <a:ext cx="7000924" cy="1369464"/>
            <a:chOff x="785786" y="5000636"/>
            <a:chExt cx="7000924" cy="1369464"/>
          </a:xfrm>
        </p:grpSpPr>
        <p:pic>
          <p:nvPicPr>
            <p:cNvPr id="5124" name="Picture 4"/>
            <p:cNvPicPr>
              <a:picLocks noChangeAspect="1" noChangeArrowheads="1"/>
            </p:cNvPicPr>
            <p:nvPr/>
          </p:nvPicPr>
          <p:blipFill>
            <a:blip r:embed="rId3"/>
            <a:srcRect b="56081"/>
            <a:stretch>
              <a:fillRect/>
            </a:stretch>
          </p:blipFill>
          <p:spPr bwMode="auto">
            <a:xfrm>
              <a:off x="785786" y="5000636"/>
              <a:ext cx="3000375" cy="928694"/>
            </a:xfrm>
            <a:prstGeom prst="rect">
              <a:avLst/>
            </a:prstGeom>
            <a:noFill/>
            <a:ln w="9525">
              <a:noFill/>
              <a:miter lim="800000"/>
              <a:headEnd/>
              <a:tailEnd/>
            </a:ln>
            <a:effectLst/>
          </p:spPr>
        </p:pic>
        <p:cxnSp>
          <p:nvCxnSpPr>
            <p:cNvPr id="8" name="Straight Arrow Connector 7"/>
            <p:cNvCxnSpPr/>
            <p:nvPr/>
          </p:nvCxnSpPr>
          <p:spPr>
            <a:xfrm rot="5400000" flipH="1" flipV="1">
              <a:off x="1858150" y="5786454"/>
              <a:ext cx="570710" cy="79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3" name="Picture 4"/>
            <p:cNvPicPr>
              <a:picLocks noChangeAspect="1" noChangeArrowheads="1"/>
            </p:cNvPicPr>
            <p:nvPr/>
          </p:nvPicPr>
          <p:blipFill>
            <a:blip r:embed="rId3"/>
            <a:srcRect t="55745" b="336"/>
            <a:stretch>
              <a:fillRect/>
            </a:stretch>
          </p:blipFill>
          <p:spPr bwMode="auto">
            <a:xfrm>
              <a:off x="4786335" y="5000636"/>
              <a:ext cx="3000375" cy="928694"/>
            </a:xfrm>
            <a:prstGeom prst="rect">
              <a:avLst/>
            </a:prstGeom>
            <a:noFill/>
            <a:ln w="9525">
              <a:noFill/>
              <a:miter lim="800000"/>
              <a:headEnd/>
              <a:tailEnd/>
            </a:ln>
            <a:effectLst/>
          </p:spPr>
        </p:pic>
        <p:sp>
          <p:nvSpPr>
            <p:cNvPr id="16" name="TextBox 15"/>
            <p:cNvSpPr txBox="1"/>
            <p:nvPr/>
          </p:nvSpPr>
          <p:spPr>
            <a:xfrm>
              <a:off x="1500166" y="6000768"/>
              <a:ext cx="1364476" cy="369332"/>
            </a:xfrm>
            <a:prstGeom prst="rect">
              <a:avLst/>
            </a:prstGeom>
            <a:noFill/>
          </p:spPr>
          <p:txBody>
            <a:bodyPr wrap="none" rtlCol="0">
              <a:spAutoFit/>
            </a:bodyPr>
            <a:lstStyle/>
            <a:p>
              <a:r>
                <a:rPr lang="de-DE" smtClean="0"/>
                <a:t>Doppelklick</a:t>
              </a:r>
              <a:endParaRPr lang="de-DE"/>
            </a:p>
          </p:txBody>
        </p:sp>
        <p:cxnSp>
          <p:nvCxnSpPr>
            <p:cNvPr id="17" name="Straight Arrow Connector 16"/>
            <p:cNvCxnSpPr/>
            <p:nvPr/>
          </p:nvCxnSpPr>
          <p:spPr>
            <a:xfrm>
              <a:off x="3929058" y="5429264"/>
              <a:ext cx="71438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Maus benutzen</a:t>
            </a:r>
            <a:endParaRPr lang="de-DE"/>
          </a:p>
        </p:txBody>
      </p:sp>
      <p:sp>
        <p:nvSpPr>
          <p:cNvPr id="3" name="Content Placeholder 2"/>
          <p:cNvSpPr>
            <a:spLocks noGrp="1"/>
          </p:cNvSpPr>
          <p:nvPr>
            <p:ph idx="1"/>
          </p:nvPr>
        </p:nvSpPr>
        <p:spPr>
          <a:xfrm>
            <a:off x="381000" y="1412875"/>
            <a:ext cx="8382000" cy="3502497"/>
          </a:xfrm>
        </p:spPr>
        <p:txBody>
          <a:bodyPr/>
          <a:lstStyle/>
          <a:p>
            <a:r>
              <a:rPr lang="de-DE" smtClean="0"/>
              <a:t>Nicht spezifisch für Visual Studio:</a:t>
            </a:r>
          </a:p>
          <a:p>
            <a:pPr lvl="1"/>
            <a:r>
              <a:rPr lang="de-DE" smtClean="0"/>
              <a:t>Doppelklick auf Wort</a:t>
            </a:r>
            <a:br>
              <a:rPr lang="de-DE" smtClean="0"/>
            </a:br>
            <a:r>
              <a:rPr lang="de-DE" smtClean="0">
                <a:sym typeface="Symbol"/>
              </a:rPr>
              <a:t> Wort markiert</a:t>
            </a:r>
          </a:p>
          <a:p>
            <a:pPr lvl="1"/>
            <a:r>
              <a:rPr lang="de-DE" smtClean="0">
                <a:sym typeface="Symbol"/>
              </a:rPr>
              <a:t>Doppelklick + Maus ziehen</a:t>
            </a:r>
            <a:br>
              <a:rPr lang="de-DE" smtClean="0">
                <a:sym typeface="Symbol"/>
              </a:rPr>
            </a:br>
            <a:r>
              <a:rPr lang="de-DE" smtClean="0">
                <a:sym typeface="Symbol"/>
              </a:rPr>
              <a:t> Mehrere Wörter markieren</a:t>
            </a:r>
          </a:p>
          <a:p>
            <a:pPr lvl="1"/>
            <a:r>
              <a:rPr lang="de-DE" smtClean="0">
                <a:sym typeface="Symbol"/>
              </a:rPr>
              <a:t>Dreifachklick</a:t>
            </a:r>
            <a:br>
              <a:rPr lang="de-DE" smtClean="0">
                <a:sym typeface="Symbol"/>
              </a:rPr>
            </a:br>
            <a:r>
              <a:rPr lang="de-DE" smtClean="0">
                <a:sym typeface="Symbol"/>
              </a:rPr>
              <a:t> Zeile markiert</a:t>
            </a:r>
          </a:p>
          <a:p>
            <a:pPr lvl="1"/>
            <a:endParaRPr lang="de-DE"/>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de-DE"/>
          </a:p>
        </p:txBody>
      </p:sp>
      <p:sp>
        <p:nvSpPr>
          <p:cNvPr id="3" name="Text Placeholder 2"/>
          <p:cNvSpPr>
            <a:spLocks noGrp="1"/>
          </p:cNvSpPr>
          <p:nvPr>
            <p:ph type="body" sz="quarter" idx="10"/>
          </p:nvPr>
        </p:nvSpPr>
        <p:spPr>
          <a:xfrm>
            <a:off x="714348" y="3143248"/>
            <a:ext cx="8286808" cy="884928"/>
          </a:xfrm>
        </p:spPr>
        <p:txBody>
          <a:bodyPr/>
          <a:lstStyle/>
          <a:p>
            <a:r>
              <a:rPr lang="de-DE" smtClean="0"/>
              <a:t>Abläufe automatisieren</a:t>
            </a:r>
            <a:endParaRPr lang="de-DE"/>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Quick Macros</a:t>
            </a:r>
            <a:endParaRPr lang="de-DE"/>
          </a:p>
        </p:txBody>
      </p:sp>
      <p:sp>
        <p:nvSpPr>
          <p:cNvPr id="3" name="Content Placeholder 2"/>
          <p:cNvSpPr>
            <a:spLocks noGrp="1"/>
          </p:cNvSpPr>
          <p:nvPr>
            <p:ph idx="1"/>
          </p:nvPr>
        </p:nvSpPr>
        <p:spPr>
          <a:xfrm>
            <a:off x="381000" y="1412875"/>
            <a:ext cx="8382000" cy="2862322"/>
          </a:xfrm>
        </p:spPr>
        <p:txBody>
          <a:bodyPr/>
          <a:lstStyle/>
          <a:p>
            <a:r>
              <a:rPr lang="de-DE" smtClean="0"/>
              <a:t>Ctrl-Shift-R	"Record"</a:t>
            </a:r>
          </a:p>
          <a:p>
            <a:r>
              <a:rPr lang="de-DE" smtClean="0"/>
              <a:t>Ctrl-Shift-P	"Play"</a:t>
            </a:r>
          </a:p>
          <a:p>
            <a:r>
              <a:rPr lang="de-DE" smtClean="0"/>
              <a:t>Übrigens ein guter Startpunkt, Visual Studio Automation kennenzulernen</a:t>
            </a:r>
          </a:p>
          <a:p>
            <a:pPr lvl="1"/>
            <a:r>
              <a:rPr lang="de-DE" smtClean="0"/>
              <a:t>Macros IDE </a:t>
            </a:r>
            <a:r>
              <a:rPr lang="de-DE" smtClean="0">
                <a:sym typeface="Symbol"/>
              </a:rPr>
              <a:t> MyMacros</a:t>
            </a:r>
            <a:r>
              <a:rPr lang="de-DE" smtClean="0"/>
              <a:t> </a:t>
            </a:r>
            <a:r>
              <a:rPr lang="de-DE" smtClean="0">
                <a:sym typeface="Symbol"/>
              </a:rPr>
              <a:t> RecordingModule</a:t>
            </a:r>
            <a:endParaRPr lang="de-DE"/>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de-DE"/>
          </a:p>
        </p:txBody>
      </p:sp>
      <p:sp>
        <p:nvSpPr>
          <p:cNvPr id="3" name="Text Placeholder 2"/>
          <p:cNvSpPr>
            <a:spLocks noGrp="1"/>
          </p:cNvSpPr>
          <p:nvPr>
            <p:ph type="body" sz="quarter" idx="10"/>
          </p:nvPr>
        </p:nvSpPr>
        <p:spPr/>
        <p:txBody>
          <a:bodyPr/>
          <a:lstStyle/>
          <a:p>
            <a:r>
              <a:rPr lang="de-DE" smtClean="0"/>
              <a:t>IDE anpassen</a:t>
            </a:r>
            <a:endParaRPr lang="de-DE"/>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IDE anpassen</a:t>
            </a:r>
          </a:p>
        </p:txBody>
      </p:sp>
      <p:sp>
        <p:nvSpPr>
          <p:cNvPr id="3" name="Text Placeholder 2"/>
          <p:cNvSpPr>
            <a:spLocks noGrp="1"/>
          </p:cNvSpPr>
          <p:nvPr>
            <p:ph idx="1"/>
          </p:nvPr>
        </p:nvSpPr>
        <p:spPr>
          <a:xfrm>
            <a:off x="381000" y="1412875"/>
            <a:ext cx="8382000" cy="2696123"/>
          </a:xfrm>
        </p:spPr>
        <p:txBody>
          <a:bodyPr/>
          <a:lstStyle/>
          <a:p>
            <a:r>
              <a:rPr lang="de-DE" smtClean="0"/>
              <a:t>Hotkeys</a:t>
            </a:r>
          </a:p>
          <a:p>
            <a:r>
              <a:rPr lang="de-DE" smtClean="0"/>
              <a:t>Farben und Schriftarten im Quelltext-Editor</a:t>
            </a:r>
          </a:p>
          <a:p>
            <a:r>
              <a:rPr lang="de-DE" smtClean="0"/>
              <a:t>Formatierungen</a:t>
            </a:r>
          </a:p>
          <a:p>
            <a:r>
              <a:rPr lang="de-DE" smtClean="0"/>
              <a:t>Sonstiges</a:t>
            </a:r>
            <a:endParaRPr lang="de-DE"/>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214554"/>
            <a:ext cx="7681913" cy="1523495"/>
          </a:xfrm>
        </p:spPr>
        <p:txBody>
          <a:bodyPr/>
          <a:lstStyle/>
          <a:p>
            <a:r>
              <a:rPr lang="fr-FR" sz="6000" dirty="0" smtClean="0"/>
              <a:t>Visual Studio 2008</a:t>
            </a:r>
            <a:r>
              <a:rPr lang="fr-FR" dirty="0" smtClean="0"/>
              <a:t/>
            </a:r>
            <a:br>
              <a:rPr lang="fr-FR" dirty="0" smtClean="0"/>
            </a:br>
            <a:r>
              <a:rPr lang="fr-FR" sz="3900" dirty="0" err="1" smtClean="0"/>
              <a:t>Tipps</a:t>
            </a:r>
            <a:r>
              <a:rPr lang="fr-FR" sz="3900" dirty="0" smtClean="0"/>
              <a:t> </a:t>
            </a:r>
            <a:r>
              <a:rPr lang="fr-FR" sz="3900" dirty="0" err="1" smtClean="0"/>
              <a:t>und</a:t>
            </a:r>
            <a:r>
              <a:rPr lang="fr-FR" sz="3900" dirty="0" smtClean="0"/>
              <a:t> Tricks </a:t>
            </a:r>
            <a:r>
              <a:rPr lang="fr-FR" sz="3900" dirty="0" err="1" smtClean="0"/>
              <a:t>für</a:t>
            </a:r>
            <a:r>
              <a:rPr lang="fr-FR" sz="3900" dirty="0" smtClean="0"/>
              <a:t> die Praxis</a:t>
            </a:r>
            <a:endParaRPr lang="en-US" sz="3900" dirty="0"/>
          </a:p>
        </p:txBody>
      </p:sp>
      <p:sp>
        <p:nvSpPr>
          <p:cNvPr id="3" name="Subtitle 2"/>
          <p:cNvSpPr>
            <a:spLocks noGrp="1"/>
          </p:cNvSpPr>
          <p:nvPr>
            <p:ph type="subTitle" idx="1"/>
          </p:nvPr>
        </p:nvSpPr>
        <p:spPr/>
        <p:txBody>
          <a:bodyPr/>
          <a:lstStyle/>
          <a:p>
            <a:r>
              <a:rPr lang="en-US" dirty="0" smtClean="0"/>
              <a:t>Roland Weigelt</a:t>
            </a:r>
            <a:endParaRPr lang="en-US" dirty="0" smtClean="0">
              <a:solidFill>
                <a:schemeClr val="tx1">
                  <a:lumMod val="75000"/>
                </a:schemeClr>
              </a:solidFill>
            </a:endParaRPr>
          </a:p>
          <a:p>
            <a:r>
              <a:rPr lang="en-US" dirty="0" smtClean="0"/>
              <a:t>mail@roland-weigelt.de</a:t>
            </a:r>
            <a:br>
              <a:rPr lang="en-US" dirty="0" smtClean="0"/>
            </a:br>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Hotkeys</a:t>
            </a:r>
            <a:endParaRPr lang="de-DE"/>
          </a:p>
        </p:txBody>
      </p:sp>
      <p:sp>
        <p:nvSpPr>
          <p:cNvPr id="3" name="Text Placeholder 2"/>
          <p:cNvSpPr>
            <a:spLocks noGrp="1"/>
          </p:cNvSpPr>
          <p:nvPr>
            <p:ph idx="1"/>
          </p:nvPr>
        </p:nvSpPr>
        <p:spPr>
          <a:xfrm>
            <a:off x="381000" y="1412875"/>
            <a:ext cx="8382000" cy="4198072"/>
          </a:xfrm>
        </p:spPr>
        <p:txBody>
          <a:bodyPr/>
          <a:lstStyle/>
          <a:p>
            <a:r>
              <a:rPr lang="de-DE" dirty="0" smtClean="0">
                <a:solidFill>
                  <a:schemeClr val="accent1"/>
                </a:solidFill>
              </a:rPr>
              <a:t>Tools</a:t>
            </a:r>
            <a:r>
              <a:rPr lang="de-DE" dirty="0" smtClean="0"/>
              <a:t> </a:t>
            </a:r>
            <a:r>
              <a:rPr lang="de-DE" dirty="0" smtClean="0">
                <a:sym typeface="Symbol"/>
              </a:rPr>
              <a:t></a:t>
            </a:r>
            <a:r>
              <a:rPr lang="de-DE" dirty="0" smtClean="0"/>
              <a:t> </a:t>
            </a:r>
            <a:r>
              <a:rPr lang="de-DE" dirty="0" err="1" smtClean="0">
                <a:solidFill>
                  <a:schemeClr val="accent1"/>
                </a:solidFill>
              </a:rPr>
              <a:t>Customize</a:t>
            </a:r>
            <a:r>
              <a:rPr lang="de-DE" dirty="0" smtClean="0"/>
              <a:t> </a:t>
            </a:r>
            <a:r>
              <a:rPr lang="de-DE" dirty="0" smtClean="0">
                <a:sym typeface="Symbol"/>
              </a:rPr>
              <a:t> </a:t>
            </a:r>
            <a:r>
              <a:rPr lang="de-DE" dirty="0" smtClean="0">
                <a:solidFill>
                  <a:schemeClr val="accent1"/>
                </a:solidFill>
                <a:sym typeface="Symbol"/>
              </a:rPr>
              <a:t>Keyboard</a:t>
            </a:r>
          </a:p>
          <a:p>
            <a:r>
              <a:rPr lang="de-DE" dirty="0" smtClean="0">
                <a:sym typeface="Symbol"/>
              </a:rPr>
              <a:t>Kleines Problem: Es sind kaum noch </a:t>
            </a:r>
            <a:r>
              <a:rPr lang="de-DE" dirty="0" err="1" smtClean="0">
                <a:sym typeface="Symbol"/>
              </a:rPr>
              <a:t>Hotkeys</a:t>
            </a:r>
            <a:r>
              <a:rPr lang="de-DE" dirty="0" smtClean="0">
                <a:sym typeface="Symbol"/>
              </a:rPr>
              <a:t> frei</a:t>
            </a:r>
          </a:p>
          <a:p>
            <a:r>
              <a:rPr lang="de-DE" dirty="0" smtClean="0">
                <a:sym typeface="Symbol"/>
              </a:rPr>
              <a:t>Tipp: Tasten auf dem Ziffernblock</a:t>
            </a:r>
          </a:p>
          <a:p>
            <a:pPr lvl="1"/>
            <a:r>
              <a:rPr lang="de-DE" dirty="0" smtClean="0">
                <a:sym typeface="Symbol"/>
              </a:rPr>
              <a:t>Voraussetzung: man nutzt nicht </a:t>
            </a:r>
            <a:r>
              <a:rPr lang="de-DE" dirty="0" err="1" smtClean="0">
                <a:sym typeface="Symbol"/>
              </a:rPr>
              <a:t>NumLock</a:t>
            </a:r>
            <a:endParaRPr lang="de-DE" dirty="0" smtClean="0">
              <a:sym typeface="Symbol"/>
            </a:endParaRPr>
          </a:p>
          <a:p>
            <a:pPr lvl="1"/>
            <a:r>
              <a:rPr lang="de-DE" dirty="0" smtClean="0">
                <a:sym typeface="Symbol"/>
              </a:rPr>
              <a:t>   </a:t>
            </a:r>
            <a:r>
              <a:rPr lang="de-DE" dirty="0" smtClean="0"/>
              <a:t> </a:t>
            </a:r>
          </a:p>
          <a:p>
            <a:pPr lvl="1"/>
            <a:r>
              <a:rPr lang="de-DE" dirty="0" smtClean="0"/>
              <a:t>Von Visual Studio als eigenständige Tasten erkannt</a:t>
            </a:r>
            <a:endParaRPr lang="de-DE"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Farben und Schriftarten</a:t>
            </a:r>
            <a:endParaRPr lang="de-DE"/>
          </a:p>
        </p:txBody>
      </p:sp>
      <p:sp>
        <p:nvSpPr>
          <p:cNvPr id="3" name="Content Placeholder 2"/>
          <p:cNvSpPr>
            <a:spLocks noGrp="1"/>
          </p:cNvSpPr>
          <p:nvPr>
            <p:ph idx="1"/>
          </p:nvPr>
        </p:nvSpPr>
        <p:spPr>
          <a:xfrm>
            <a:off x="381000" y="1412875"/>
            <a:ext cx="8763000" cy="4198072"/>
          </a:xfrm>
        </p:spPr>
        <p:txBody>
          <a:bodyPr/>
          <a:lstStyle/>
          <a:p>
            <a:r>
              <a:rPr lang="de-DE" dirty="0" smtClean="0"/>
              <a:t>Schon mal an die Verwendung von Proportional-Fonts gedacht?</a:t>
            </a:r>
          </a:p>
          <a:p>
            <a:r>
              <a:rPr lang="de-DE" dirty="0" smtClean="0"/>
              <a:t>Vorteil:</a:t>
            </a:r>
          </a:p>
          <a:p>
            <a:pPr lvl="1"/>
            <a:r>
              <a:rPr lang="de-DE" dirty="0" err="1" smtClean="0">
                <a:latin typeface="Tahoma" pitchFamily="34" charset="0"/>
                <a:cs typeface="Tahoma" pitchFamily="34" charset="0"/>
              </a:rPr>
              <a:t>DeterminePrefetchBufferSizeInitializerFlag</a:t>
            </a:r>
            <a:r>
              <a:rPr lang="de-DE" dirty="0" smtClean="0"/>
              <a:t/>
            </a:r>
            <a:br>
              <a:rPr lang="de-DE" dirty="0" smtClean="0"/>
            </a:br>
            <a:r>
              <a:rPr lang="de-DE" dirty="0" smtClean="0"/>
              <a:t>statt</a:t>
            </a:r>
          </a:p>
          <a:p>
            <a:pPr lvl="1"/>
            <a:r>
              <a:rPr lang="de-DE" dirty="0" err="1" smtClean="0">
                <a:latin typeface="Lucida Console" pitchFamily="49" charset="0"/>
                <a:cs typeface="Courier New" pitchFamily="49" charset="0"/>
              </a:rPr>
              <a:t>DeterminePrefetchBufferSizeInitializ</a:t>
            </a:r>
            <a:endParaRPr lang="de-DE" dirty="0" smtClean="0">
              <a:latin typeface="Lucida Console" pitchFamily="49" charset="0"/>
              <a:cs typeface="Courier New" pitchFamily="49" charset="0"/>
            </a:endParaRPr>
          </a:p>
          <a:p>
            <a:r>
              <a:rPr lang="de-DE" dirty="0" smtClean="0"/>
              <a:t>Empfehlung:</a:t>
            </a:r>
          </a:p>
          <a:p>
            <a:pPr lvl="1"/>
            <a:r>
              <a:rPr lang="de-DE" dirty="0" err="1" smtClean="0"/>
              <a:t>Tahoma</a:t>
            </a:r>
            <a:r>
              <a:rPr lang="de-DE" dirty="0" smtClean="0"/>
              <a:t> oder </a:t>
            </a:r>
            <a:r>
              <a:rPr lang="de-DE" dirty="0" err="1" smtClean="0"/>
              <a:t>Verdana</a:t>
            </a:r>
            <a:endParaRPr lang="de-DE"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7"/>
          <p:cNvSpPr/>
          <p:nvPr/>
        </p:nvSpPr>
        <p:spPr bwMode="auto">
          <a:xfrm>
            <a:off x="2428860" y="1357298"/>
            <a:ext cx="4214842" cy="4643470"/>
          </a:xfrm>
          <a:prstGeom prst="rect">
            <a:avLst/>
          </a:prstGeom>
          <a:solidFill>
            <a:schemeClr val="tx1"/>
          </a:solidFill>
          <a:ln>
            <a:noFill/>
            <a:headEnd type="none" w="med" len="med"/>
            <a:tailEnd type="none" w="med" len="med"/>
          </a:ln>
          <a:effectLst/>
          <a:scene3d>
            <a:camera prst="orthographicFront"/>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de-DE"/>
              <a:t>Farben und Schriftarten</a:t>
            </a:r>
          </a:p>
        </p:txBody>
      </p:sp>
      <p:sp>
        <p:nvSpPr>
          <p:cNvPr id="3" name="Content Placeholder 2"/>
          <p:cNvSpPr>
            <a:spLocks noGrp="1"/>
          </p:cNvSpPr>
          <p:nvPr>
            <p:ph idx="1"/>
          </p:nvPr>
        </p:nvSpPr>
        <p:spPr>
          <a:xfrm>
            <a:off x="381000" y="1412875"/>
            <a:ext cx="8382000" cy="443198"/>
          </a:xfrm>
        </p:spPr>
        <p:txBody>
          <a:bodyPr/>
          <a:lstStyle/>
          <a:p>
            <a:r>
              <a:rPr lang="de-DE" smtClean="0"/>
              <a:t>Beispiel</a:t>
            </a:r>
            <a:endParaRPr lang="de-DE"/>
          </a:p>
        </p:txBody>
      </p:sp>
      <p:pic>
        <p:nvPicPr>
          <p:cNvPr id="1028" name="Picture 4"/>
          <p:cNvPicPr>
            <a:picLocks noChangeAspect="1" noChangeArrowheads="1"/>
          </p:cNvPicPr>
          <p:nvPr/>
        </p:nvPicPr>
        <p:blipFill>
          <a:blip r:embed="rId2"/>
          <a:srcRect/>
          <a:stretch>
            <a:fillRect/>
          </a:stretch>
        </p:blipFill>
        <p:spPr bwMode="auto">
          <a:xfrm>
            <a:off x="2571736" y="1500174"/>
            <a:ext cx="3943350" cy="4391025"/>
          </a:xfrm>
          <a:prstGeom prst="rect">
            <a:avLst/>
          </a:prstGeom>
          <a:noFill/>
          <a:ln w="9525">
            <a:noFill/>
            <a:miter lim="800000"/>
            <a:headEnd/>
            <a:tailEnd/>
          </a:ln>
          <a:effectLst/>
        </p:spPr>
      </p:pic>
      <p:sp>
        <p:nvSpPr>
          <p:cNvPr id="7" name="TextBox 6"/>
          <p:cNvSpPr txBox="1"/>
          <p:nvPr/>
        </p:nvSpPr>
        <p:spPr>
          <a:xfrm>
            <a:off x="714348" y="6140255"/>
            <a:ext cx="7648248" cy="646331"/>
          </a:xfrm>
          <a:prstGeom prst="rect">
            <a:avLst/>
          </a:prstGeom>
          <a:noFill/>
        </p:spPr>
        <p:txBody>
          <a:bodyPr wrap="none" rtlCol="0">
            <a:spAutoFit/>
          </a:bodyPr>
          <a:lstStyle/>
          <a:p>
            <a:r>
              <a:rPr lang="de-DE" smtClean="0"/>
              <a:t>VS2005: </a:t>
            </a:r>
            <a:r>
              <a:rPr lang="de-DE" smtClean="0">
                <a:hlinkClick r:id="rId3"/>
              </a:rPr>
              <a:t>http://weblogs.asp.net/rweigelt/archive/2006/01/17/435736.aspx</a:t>
            </a:r>
            <a:endParaRPr lang="de-DE" smtClean="0"/>
          </a:p>
          <a:p>
            <a:r>
              <a:rPr lang="de-DE" smtClean="0"/>
              <a:t>VS2008: folgt... ;-)</a:t>
            </a:r>
            <a:endParaRPr lang="de-DE"/>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Formatierung im C#-Editor</a:t>
            </a:r>
            <a:endParaRPr lang="pt-PT" dirty="0"/>
          </a:p>
        </p:txBody>
      </p:sp>
      <p:sp>
        <p:nvSpPr>
          <p:cNvPr id="3" name="Text Placeholder 2"/>
          <p:cNvSpPr>
            <a:spLocks noGrp="1"/>
          </p:cNvSpPr>
          <p:nvPr>
            <p:ph idx="1"/>
          </p:nvPr>
        </p:nvSpPr>
        <p:spPr>
          <a:xfrm>
            <a:off x="381000" y="1412875"/>
            <a:ext cx="8382000" cy="2529923"/>
          </a:xfrm>
        </p:spPr>
        <p:txBody>
          <a:bodyPr/>
          <a:lstStyle/>
          <a:p>
            <a:r>
              <a:rPr lang="de-DE" smtClean="0"/>
              <a:t>Dokument formatieren: Ctrl-E, D</a:t>
            </a:r>
          </a:p>
          <a:p>
            <a:r>
              <a:rPr lang="de-DE" smtClean="0"/>
              <a:t>Weitgehend konfigurierbar</a:t>
            </a:r>
          </a:p>
          <a:p>
            <a:pPr lvl="1"/>
            <a:r>
              <a:rPr lang="de-DE" smtClean="0"/>
              <a:t>Bei Arbeiten im Team einheitliches Einstellungen empfehlenswert</a:t>
            </a:r>
          </a:p>
          <a:p>
            <a:pPr lvl="1"/>
            <a:endParaRPr lang="de-DE"/>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Formatierung im HTML-Editor</a:t>
            </a:r>
            <a:endParaRPr lang="pt-PT" dirty="0"/>
          </a:p>
        </p:txBody>
      </p:sp>
      <p:sp>
        <p:nvSpPr>
          <p:cNvPr id="3" name="Text Placeholder 2"/>
          <p:cNvSpPr>
            <a:spLocks noGrp="1"/>
          </p:cNvSpPr>
          <p:nvPr>
            <p:ph idx="1"/>
          </p:nvPr>
        </p:nvSpPr>
        <p:spPr>
          <a:xfrm>
            <a:off x="381000" y="1412875"/>
            <a:ext cx="8382000" cy="2991588"/>
          </a:xfrm>
        </p:spPr>
        <p:txBody>
          <a:bodyPr/>
          <a:lstStyle/>
          <a:p>
            <a:r>
              <a:rPr lang="de-DE" smtClean="0"/>
              <a:t>Tools </a:t>
            </a:r>
            <a:r>
              <a:rPr lang="de-DE" smtClean="0">
                <a:sym typeface="Symbol"/>
              </a:rPr>
              <a:t> Options</a:t>
            </a:r>
            <a:r>
              <a:rPr lang="de-DE" smtClean="0"/>
              <a:t> </a:t>
            </a:r>
            <a:r>
              <a:rPr lang="de-DE" smtClean="0">
                <a:sym typeface="Symbol"/>
              </a:rPr>
              <a:t> Text Editor</a:t>
            </a:r>
            <a:r>
              <a:rPr lang="de-DE" smtClean="0"/>
              <a:t> </a:t>
            </a:r>
            <a:r>
              <a:rPr lang="de-DE" smtClean="0">
                <a:sym typeface="Symbol"/>
              </a:rPr>
              <a:t> HTML</a:t>
            </a:r>
            <a:r>
              <a:rPr lang="de-DE" smtClean="0"/>
              <a:t> </a:t>
            </a:r>
            <a:r>
              <a:rPr lang="de-DE" smtClean="0">
                <a:sym typeface="Symbol"/>
              </a:rPr>
              <a:t> Format</a:t>
            </a:r>
            <a:r>
              <a:rPr lang="de-DE" smtClean="0"/>
              <a:t> </a:t>
            </a:r>
            <a:r>
              <a:rPr lang="de-DE" smtClean="0">
                <a:sym typeface="Symbol"/>
              </a:rPr>
              <a:t> Tag Specific Options</a:t>
            </a:r>
          </a:p>
          <a:p>
            <a:r>
              <a:rPr lang="de-DE" smtClean="0"/>
              <a:t>Tipp: Custom-Formatierung für H1, H2, etc.</a:t>
            </a:r>
          </a:p>
          <a:p>
            <a:pPr lvl="1"/>
            <a:r>
              <a:rPr lang="de-DE" smtClean="0"/>
              <a:t>Gewünscht: &lt;h1&gt;Text&lt;h2&gt;</a:t>
            </a:r>
          </a:p>
          <a:p>
            <a:pPr lvl="1"/>
            <a:r>
              <a:rPr lang="de-DE" smtClean="0"/>
              <a:t>Tag Specific Options </a:t>
            </a:r>
            <a:r>
              <a:rPr lang="de-DE" smtClean="0">
                <a:sym typeface="Symbol"/>
              </a:rPr>
              <a:t> Client HTML Tags</a:t>
            </a:r>
          </a:p>
          <a:p>
            <a:pPr lvl="2"/>
            <a:r>
              <a:rPr lang="de-DE" smtClean="0">
                <a:sym typeface="Symbol"/>
              </a:rPr>
              <a:t>Line breaks: Before and after</a:t>
            </a:r>
            <a:endParaRPr lang="de-DE"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Sonstige Anpassungen</a:t>
            </a:r>
            <a:endParaRPr lang="de-DE"/>
          </a:p>
        </p:txBody>
      </p:sp>
      <p:sp>
        <p:nvSpPr>
          <p:cNvPr id="3" name="Text Placeholder 2"/>
          <p:cNvSpPr>
            <a:spLocks noGrp="1"/>
          </p:cNvSpPr>
          <p:nvPr>
            <p:ph idx="1"/>
          </p:nvPr>
        </p:nvSpPr>
        <p:spPr/>
        <p:txBody>
          <a:bodyPr/>
          <a:lstStyle/>
          <a:p>
            <a:r>
              <a:rPr lang="de-DE" smtClean="0">
                <a:solidFill>
                  <a:schemeClr val="accent1"/>
                </a:solidFill>
              </a:rPr>
              <a:t>#region</a:t>
            </a:r>
            <a:r>
              <a:rPr lang="de-DE" smtClean="0"/>
              <a:t> um automatische Interface-Implementationen an/ausschalten</a:t>
            </a:r>
          </a:p>
          <a:p>
            <a:r>
              <a:rPr lang="de-DE" smtClean="0"/>
              <a:t>Umgang mit </a:t>
            </a:r>
            <a:r>
              <a:rPr lang="de-DE" smtClean="0">
                <a:solidFill>
                  <a:schemeClr val="accent1"/>
                </a:solidFill>
              </a:rPr>
              <a:t>using</a:t>
            </a:r>
            <a:r>
              <a:rPr lang="de-DE" smtClean="0"/>
              <a:t>-Statements</a:t>
            </a:r>
            <a:endParaRPr lang="de-DE"/>
          </a:p>
        </p:txBody>
      </p:sp>
      <p:grpSp>
        <p:nvGrpSpPr>
          <p:cNvPr id="7" name="Group 6"/>
          <p:cNvGrpSpPr/>
          <p:nvPr/>
        </p:nvGrpSpPr>
        <p:grpSpPr>
          <a:xfrm>
            <a:off x="785786" y="3143248"/>
            <a:ext cx="6134100" cy="3638550"/>
            <a:chOff x="785786" y="2928934"/>
            <a:chExt cx="6134100" cy="3638550"/>
          </a:xfrm>
        </p:grpSpPr>
        <p:pic>
          <p:nvPicPr>
            <p:cNvPr id="1027" name="Picture 3"/>
            <p:cNvPicPr>
              <a:picLocks noChangeAspect="1" noChangeArrowheads="1"/>
            </p:cNvPicPr>
            <p:nvPr/>
          </p:nvPicPr>
          <p:blipFill>
            <a:blip r:embed="rId2"/>
            <a:srcRect/>
            <a:stretch>
              <a:fillRect/>
            </a:stretch>
          </p:blipFill>
          <p:spPr bwMode="auto">
            <a:xfrm>
              <a:off x="785786" y="2928934"/>
              <a:ext cx="6134100" cy="3638550"/>
            </a:xfrm>
            <a:prstGeom prst="rect">
              <a:avLst/>
            </a:prstGeom>
            <a:noFill/>
            <a:ln w="9525">
              <a:noFill/>
              <a:miter lim="800000"/>
              <a:headEnd/>
              <a:tailEnd/>
            </a:ln>
            <a:effectLst/>
          </p:spPr>
        </p:pic>
        <p:sp>
          <p:nvSpPr>
            <p:cNvPr id="6" name="Rectangle 5"/>
            <p:cNvSpPr/>
            <p:nvPr/>
          </p:nvSpPr>
          <p:spPr bwMode="auto">
            <a:xfrm>
              <a:off x="2983738" y="4841134"/>
              <a:ext cx="3071834" cy="928694"/>
            </a:xfrm>
            <a:prstGeom prst="rect">
              <a:avLst/>
            </a:prstGeom>
            <a:noFill/>
            <a:ln w="38100">
              <a:solidFill>
                <a:schemeClr val="accent5"/>
              </a:solidFill>
              <a:headEnd type="none" w="med" len="med"/>
              <a:tailEnd type="none" w="med" len="med"/>
            </a:ln>
            <a:effectLst/>
          </p:spPr>
          <p:style>
            <a:lnRef idx="1">
              <a:schemeClr val="accent1"/>
            </a:lnRef>
            <a:fillRef idx="1001">
              <a:schemeClr val="l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smtClean="0">
                <a:solidFill>
                  <a:srgbClr val="FFFFFF"/>
                </a:solidFill>
                <a:effectLst>
                  <a:outerShdw blurRad="38100" dist="38100" dir="2700000" algn="tl">
                    <a:srgbClr val="000000">
                      <a:alpha val="43137"/>
                    </a:srgbClr>
                  </a:outerShdw>
                </a:effectLst>
                <a:latin typeface="Segoe" pitchFamily="34" charset="0"/>
              </a:endParaRPr>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Sonstige Anpassungen</a:t>
            </a:r>
          </a:p>
        </p:txBody>
      </p:sp>
      <p:sp>
        <p:nvSpPr>
          <p:cNvPr id="3" name="Content Placeholder 2"/>
          <p:cNvSpPr>
            <a:spLocks noGrp="1"/>
          </p:cNvSpPr>
          <p:nvPr>
            <p:ph idx="1"/>
          </p:nvPr>
        </p:nvSpPr>
        <p:spPr>
          <a:xfrm>
            <a:off x="381000" y="1412875"/>
            <a:ext cx="8382000" cy="1194173"/>
          </a:xfrm>
        </p:spPr>
        <p:txBody>
          <a:bodyPr/>
          <a:lstStyle/>
          <a:p>
            <a:r>
              <a:rPr lang="de-DE" smtClean="0"/>
              <a:t>Tipp: Track Active Item in Solution Explorer</a:t>
            </a:r>
          </a:p>
          <a:p>
            <a:endParaRPr lang="de-DE"/>
          </a:p>
        </p:txBody>
      </p:sp>
      <p:pic>
        <p:nvPicPr>
          <p:cNvPr id="3075" name="Picture 3"/>
          <p:cNvPicPr>
            <a:picLocks noChangeAspect="1" noChangeArrowheads="1"/>
          </p:cNvPicPr>
          <p:nvPr/>
        </p:nvPicPr>
        <p:blipFill>
          <a:blip r:embed="rId2"/>
          <a:srcRect/>
          <a:stretch>
            <a:fillRect/>
          </a:stretch>
        </p:blipFill>
        <p:spPr bwMode="auto">
          <a:xfrm>
            <a:off x="785786" y="2071678"/>
            <a:ext cx="6134100" cy="3638550"/>
          </a:xfrm>
          <a:prstGeom prst="rect">
            <a:avLst/>
          </a:prstGeom>
          <a:noFill/>
          <a:ln w="9525">
            <a:noFill/>
            <a:miter lim="800000"/>
            <a:headEnd/>
            <a:tailEnd/>
          </a:ln>
          <a:effectLst/>
        </p:spPr>
      </p:pic>
      <p:sp>
        <p:nvSpPr>
          <p:cNvPr id="5" name="Rectangle 4"/>
          <p:cNvSpPr/>
          <p:nvPr/>
        </p:nvSpPr>
        <p:spPr bwMode="auto">
          <a:xfrm>
            <a:off x="2928926" y="3786190"/>
            <a:ext cx="3071834" cy="214314"/>
          </a:xfrm>
          <a:prstGeom prst="rect">
            <a:avLst/>
          </a:prstGeom>
          <a:noFill/>
          <a:ln w="38100">
            <a:solidFill>
              <a:schemeClr val="accent5"/>
            </a:solidFill>
            <a:headEnd type="none" w="med" len="med"/>
            <a:tailEnd type="none" w="med" len="med"/>
          </a:ln>
          <a:effectLst/>
        </p:spPr>
        <p:style>
          <a:lnRef idx="1">
            <a:schemeClr val="accent1"/>
          </a:lnRef>
          <a:fillRef idx="1001">
            <a:schemeClr val="l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de-DE"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Sonstige Anpassungen</a:t>
            </a:r>
          </a:p>
        </p:txBody>
      </p:sp>
      <p:sp>
        <p:nvSpPr>
          <p:cNvPr id="3" name="Content Placeholder 2"/>
          <p:cNvSpPr>
            <a:spLocks noGrp="1"/>
          </p:cNvSpPr>
          <p:nvPr>
            <p:ph idx="1"/>
          </p:nvPr>
        </p:nvSpPr>
        <p:spPr>
          <a:xfrm>
            <a:off x="381000" y="1412875"/>
            <a:ext cx="8382000" cy="1194173"/>
          </a:xfrm>
        </p:spPr>
        <p:txBody>
          <a:bodyPr/>
          <a:lstStyle/>
          <a:p>
            <a:r>
              <a:rPr lang="de-DE" smtClean="0"/>
              <a:t>Tipp: "Build" Bar gegen "Hüpfen"</a:t>
            </a:r>
          </a:p>
          <a:p>
            <a:r>
              <a:rPr lang="de-DE" smtClean="0"/>
              <a:t>Tipp: Anpassung von Kontextmenüs</a:t>
            </a:r>
            <a:endParaRPr lang="de-DE"/>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de-DE"/>
          </a:p>
        </p:txBody>
      </p:sp>
      <p:sp>
        <p:nvSpPr>
          <p:cNvPr id="3" name="Text Placeholder 2"/>
          <p:cNvSpPr>
            <a:spLocks noGrp="1"/>
          </p:cNvSpPr>
          <p:nvPr>
            <p:ph type="body" sz="quarter" idx="10"/>
          </p:nvPr>
        </p:nvSpPr>
        <p:spPr/>
        <p:txBody>
          <a:bodyPr/>
          <a:lstStyle/>
          <a:p>
            <a:r>
              <a:rPr lang="de-DE" smtClean="0"/>
              <a:t>Effektiv debuggen</a:t>
            </a:r>
            <a:endParaRPr lang="de-DE"/>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Tipps für's Debugging</a:t>
            </a:r>
          </a:p>
        </p:txBody>
      </p:sp>
      <p:sp>
        <p:nvSpPr>
          <p:cNvPr id="4" name="Content Placeholder 3"/>
          <p:cNvSpPr>
            <a:spLocks noGrp="1"/>
          </p:cNvSpPr>
          <p:nvPr>
            <p:ph idx="1"/>
          </p:nvPr>
        </p:nvSpPr>
        <p:spPr>
          <a:xfrm>
            <a:off x="381000" y="1412875"/>
            <a:ext cx="8382000" cy="2893100"/>
          </a:xfrm>
        </p:spPr>
        <p:txBody>
          <a:bodyPr/>
          <a:lstStyle/>
          <a:p>
            <a:r>
              <a:rPr lang="de-DE" dirty="0" err="1" smtClean="0"/>
              <a:t>Hotkeys</a:t>
            </a:r>
            <a:endParaRPr lang="de-DE" dirty="0" smtClean="0"/>
          </a:p>
          <a:p>
            <a:pPr lvl="1"/>
            <a:r>
              <a:rPr lang="de-DE" dirty="0" smtClean="0"/>
              <a:t>F9			Breakpoint setzen</a:t>
            </a:r>
          </a:p>
          <a:p>
            <a:pPr lvl="1"/>
            <a:r>
              <a:rPr lang="de-DE" dirty="0" smtClean="0"/>
              <a:t>Ctrl-Shift-F9:	Alle Breakpoints löschen</a:t>
            </a:r>
          </a:p>
          <a:p>
            <a:r>
              <a:rPr lang="de-DE" dirty="0" smtClean="0"/>
              <a:t>Bedingte Breakpoints</a:t>
            </a:r>
          </a:p>
          <a:p>
            <a:r>
              <a:rPr lang="de-DE" dirty="0" smtClean="0"/>
              <a:t>Verfolgen von Objekten: </a:t>
            </a:r>
            <a:r>
              <a:rPr lang="de-DE" dirty="0" err="1" smtClean="0"/>
              <a:t>Make</a:t>
            </a:r>
            <a:r>
              <a:rPr lang="de-DE" dirty="0" smtClean="0"/>
              <a:t> </a:t>
            </a:r>
            <a:r>
              <a:rPr lang="de-DE" dirty="0" err="1" smtClean="0"/>
              <a:t>Object</a:t>
            </a:r>
            <a:r>
              <a:rPr lang="de-DE" dirty="0" smtClean="0"/>
              <a:t> ID</a:t>
            </a:r>
            <a:endParaRPr lang="de-DE"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de-DE" smtClean="0"/>
              <a:t>Roland Weigelt</a:t>
            </a:r>
            <a:endParaRPr lang="en-US" sz="1400" dirty="0" smtClean="0"/>
          </a:p>
        </p:txBody>
      </p:sp>
      <p:sp>
        <p:nvSpPr>
          <p:cNvPr id="7" name="Inhaltsplatzhalter 6"/>
          <p:cNvSpPr>
            <a:spLocks noGrp="1"/>
          </p:cNvSpPr>
          <p:nvPr>
            <p:ph idx="1"/>
          </p:nvPr>
        </p:nvSpPr>
        <p:spPr>
          <a:xfrm>
            <a:off x="381000" y="1412875"/>
            <a:ext cx="8382000" cy="3964162"/>
          </a:xfrm>
        </p:spPr>
        <p:txBody>
          <a:bodyPr/>
          <a:lstStyle/>
          <a:p>
            <a:pPr>
              <a:tabLst>
                <a:tab pos="1527175" algn="l"/>
              </a:tabLst>
            </a:pPr>
            <a:r>
              <a:rPr lang="de-DE" dirty="0" smtClean="0"/>
              <a:t>Seit 1997 Software-Entwickler</a:t>
            </a:r>
          </a:p>
          <a:p>
            <a:pPr lvl="1">
              <a:tabLst>
                <a:tab pos="1527175" algn="l"/>
              </a:tabLst>
            </a:pPr>
            <a:r>
              <a:rPr lang="de-DE" dirty="0" err="1" smtClean="0"/>
              <a:t>Comma</a:t>
            </a:r>
            <a:r>
              <a:rPr lang="de-DE" dirty="0" smtClean="0"/>
              <a:t> Soft AG in Bonn</a:t>
            </a:r>
          </a:p>
          <a:p>
            <a:pPr>
              <a:tabLst>
                <a:tab pos="1527175" algn="l"/>
              </a:tabLst>
            </a:pPr>
            <a:r>
              <a:rPr lang="de-DE" dirty="0" smtClean="0"/>
              <a:t>Leiter .NET User Group Bonn</a:t>
            </a:r>
          </a:p>
          <a:p>
            <a:pPr lvl="1">
              <a:tabLst>
                <a:tab pos="1527175" algn="l"/>
              </a:tabLst>
            </a:pPr>
            <a:r>
              <a:rPr lang="de-DE" dirty="0" smtClean="0">
                <a:hlinkClick r:id="rId3"/>
              </a:rPr>
              <a:t>http://www.bonn-to-code.net</a:t>
            </a:r>
            <a:endParaRPr lang="de-DE" dirty="0" smtClean="0"/>
          </a:p>
          <a:p>
            <a:pPr>
              <a:tabLst>
                <a:tab pos="1527175" algn="l"/>
              </a:tabLst>
            </a:pPr>
            <a:r>
              <a:rPr lang="de-DE" dirty="0" smtClean="0">
                <a:solidFill>
                  <a:schemeClr val="tx1"/>
                </a:solidFill>
              </a:rPr>
              <a:t>Autor Visual Studio Add-in "</a:t>
            </a:r>
            <a:r>
              <a:rPr lang="de-DE" dirty="0" err="1" smtClean="0">
                <a:solidFill>
                  <a:schemeClr val="tx1"/>
                </a:solidFill>
              </a:rPr>
              <a:t>GhostDoc</a:t>
            </a:r>
            <a:r>
              <a:rPr lang="de-DE" dirty="0" smtClean="0">
                <a:solidFill>
                  <a:schemeClr val="tx1"/>
                </a:solidFill>
              </a:rPr>
              <a:t>"</a:t>
            </a:r>
          </a:p>
          <a:p>
            <a:pPr lvl="1">
              <a:tabLst>
                <a:tab pos="1527175" algn="l"/>
              </a:tabLst>
            </a:pPr>
            <a:r>
              <a:rPr lang="de-DE" dirty="0" smtClean="0">
                <a:solidFill>
                  <a:schemeClr val="tx1"/>
                </a:solidFill>
                <a:hlinkClick r:id="rId4"/>
              </a:rPr>
              <a:t>http://www.roland-weigelt.de/ghostdoc/</a:t>
            </a:r>
            <a:endParaRPr lang="de-DE" dirty="0" smtClean="0">
              <a:solidFill>
                <a:schemeClr val="tx1"/>
              </a:solidFill>
            </a:endParaRPr>
          </a:p>
          <a:p>
            <a:pPr>
              <a:tabLst>
                <a:tab pos="1527175" algn="l"/>
              </a:tabLst>
            </a:pPr>
            <a:r>
              <a:rPr lang="de-DE" dirty="0" smtClean="0">
                <a:solidFill>
                  <a:schemeClr val="tx1"/>
                </a:solidFill>
              </a:rPr>
              <a:t>Seit 2003 Weblog zu C#/.NET</a:t>
            </a:r>
          </a:p>
          <a:p>
            <a:pPr lvl="1">
              <a:tabLst>
                <a:tab pos="1527175" algn="l"/>
              </a:tabLst>
            </a:pPr>
            <a:r>
              <a:rPr lang="de-DE" dirty="0" smtClean="0">
                <a:solidFill>
                  <a:schemeClr val="tx1"/>
                </a:solidFill>
                <a:hlinkClick r:id="rId5"/>
              </a:rPr>
              <a:t>http://weblogs.asp.net/rweigelt</a:t>
            </a:r>
            <a:endParaRPr lang="de-DE" dirty="0" smtClean="0">
              <a:solidFill>
                <a:schemeClr val="tx1"/>
              </a:solidFill>
            </a:endParaRPr>
          </a:p>
        </p:txBody>
      </p:sp>
      <p:pic>
        <p:nvPicPr>
          <p:cNvPr id="6146" name="Picture 2" descr="Roland Weigelt"/>
          <p:cNvPicPr>
            <a:picLocks noChangeAspect="1" noChangeArrowheads="1"/>
          </p:cNvPicPr>
          <p:nvPr/>
        </p:nvPicPr>
        <p:blipFill>
          <a:blip r:embed="rId6"/>
          <a:srcRect/>
          <a:stretch>
            <a:fillRect/>
          </a:stretch>
        </p:blipFill>
        <p:spPr bwMode="auto">
          <a:xfrm>
            <a:off x="7381904" y="1428736"/>
            <a:ext cx="1333500" cy="1762126"/>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.NET Framework Source Code</a:t>
            </a:r>
            <a:endParaRPr lang="de-DE"/>
          </a:p>
        </p:txBody>
      </p:sp>
      <p:sp>
        <p:nvSpPr>
          <p:cNvPr id="3" name="Content Placeholder 2"/>
          <p:cNvSpPr>
            <a:spLocks noGrp="1"/>
          </p:cNvSpPr>
          <p:nvPr>
            <p:ph idx="1"/>
          </p:nvPr>
        </p:nvSpPr>
        <p:spPr>
          <a:xfrm>
            <a:off x="381000" y="1412875"/>
            <a:ext cx="8382000" cy="2443746"/>
          </a:xfrm>
        </p:spPr>
        <p:txBody>
          <a:bodyPr/>
          <a:lstStyle/>
          <a:p>
            <a:r>
              <a:rPr lang="de-DE" smtClean="0"/>
              <a:t>Debuggen bis in das Framework hinein</a:t>
            </a:r>
          </a:p>
          <a:p>
            <a:r>
              <a:rPr lang="de-DE" smtClean="0"/>
              <a:t>Zuerst Hotfix installieren</a:t>
            </a:r>
          </a:p>
          <a:p>
            <a:pPr lvl="1"/>
            <a:r>
              <a:rPr lang="de-DE" smtClean="0">
                <a:hlinkClick r:id="rId2"/>
              </a:rPr>
              <a:t>http://connect.microsoft.com/VisualStudio/</a:t>
            </a:r>
            <a:br>
              <a:rPr lang="de-DE" smtClean="0">
                <a:hlinkClick r:id="rId2"/>
              </a:rPr>
            </a:br>
            <a:r>
              <a:rPr lang="de-DE" smtClean="0">
                <a:hlinkClick r:id="rId2"/>
              </a:rPr>
              <a:t>Downloads/DownloadDetails.aspx?DownloadID=10443</a:t>
            </a:r>
            <a:endParaRPr lang="de-DE"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.NET Framework Source Code</a:t>
            </a:r>
            <a:endParaRPr lang="de-DE"/>
          </a:p>
        </p:txBody>
      </p:sp>
      <p:sp>
        <p:nvSpPr>
          <p:cNvPr id="3" name="Content Placeholder 2"/>
          <p:cNvSpPr>
            <a:spLocks noGrp="1"/>
          </p:cNvSpPr>
          <p:nvPr>
            <p:ph idx="1"/>
          </p:nvPr>
        </p:nvSpPr>
        <p:spPr>
          <a:xfrm>
            <a:off x="381000" y="1412875"/>
            <a:ext cx="8382000" cy="2142125"/>
          </a:xfrm>
        </p:spPr>
        <p:txBody>
          <a:bodyPr/>
          <a:lstStyle/>
          <a:p>
            <a:r>
              <a:rPr lang="de-DE" smtClean="0"/>
              <a:t>Tools </a:t>
            </a:r>
            <a:r>
              <a:rPr lang="de-DE" smtClean="0">
                <a:sym typeface="Symbol"/>
              </a:rPr>
              <a:t> Options</a:t>
            </a:r>
            <a:r>
              <a:rPr lang="de-DE" smtClean="0"/>
              <a:t> </a:t>
            </a:r>
            <a:r>
              <a:rPr lang="de-DE" smtClean="0">
                <a:sym typeface="Symbol"/>
              </a:rPr>
              <a:t> Debugging</a:t>
            </a:r>
            <a:r>
              <a:rPr lang="de-DE" smtClean="0"/>
              <a:t> </a:t>
            </a:r>
            <a:r>
              <a:rPr lang="de-DE" smtClean="0">
                <a:sym typeface="Symbol"/>
              </a:rPr>
              <a:t> </a:t>
            </a:r>
            <a:r>
              <a:rPr lang="de-DE" b="1" smtClean="0">
                <a:sym typeface="Symbol"/>
              </a:rPr>
              <a:t>General</a:t>
            </a:r>
          </a:p>
          <a:p>
            <a:pPr lvl="1"/>
            <a:r>
              <a:rPr lang="de-DE" smtClean="0">
                <a:sym typeface="Symbol"/>
              </a:rPr>
              <a:t>Enable Just My Code  </a:t>
            </a:r>
            <a:r>
              <a:rPr lang="de-DE" b="1" smtClean="0">
                <a:solidFill>
                  <a:schemeClr val="accent1"/>
                </a:solidFill>
                <a:sym typeface="Symbol"/>
              </a:rPr>
              <a:t>AUS</a:t>
            </a:r>
          </a:p>
          <a:p>
            <a:pPr lvl="1"/>
            <a:r>
              <a:rPr lang="de-DE" smtClean="0">
                <a:sym typeface="Symbol"/>
              </a:rPr>
              <a:t>Enable source server support  </a:t>
            </a:r>
            <a:r>
              <a:rPr lang="de-DE" b="1" smtClean="0">
                <a:solidFill>
                  <a:schemeClr val="accent1"/>
                </a:solidFill>
                <a:sym typeface="Symbol"/>
              </a:rPr>
              <a:t>AN</a:t>
            </a:r>
            <a:endParaRPr lang="de-DE" b="1" smtClean="0">
              <a:solidFill>
                <a:schemeClr val="accent1"/>
              </a:solidFill>
            </a:endParaRPr>
          </a:p>
          <a:p>
            <a:endParaRPr lang="de-DE"/>
          </a:p>
        </p:txBody>
      </p:sp>
      <p:pic>
        <p:nvPicPr>
          <p:cNvPr id="1027" name="Picture 3"/>
          <p:cNvPicPr>
            <a:picLocks noChangeAspect="1" noChangeArrowheads="1"/>
          </p:cNvPicPr>
          <p:nvPr/>
        </p:nvPicPr>
        <p:blipFill>
          <a:blip r:embed="rId2"/>
          <a:srcRect/>
          <a:stretch>
            <a:fillRect/>
          </a:stretch>
        </p:blipFill>
        <p:spPr bwMode="auto">
          <a:xfrm>
            <a:off x="785786" y="3000372"/>
            <a:ext cx="5901303" cy="350046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.NET Framework Source Code</a:t>
            </a:r>
            <a:endParaRPr lang="de-DE"/>
          </a:p>
        </p:txBody>
      </p:sp>
      <p:sp>
        <p:nvSpPr>
          <p:cNvPr id="3" name="Content Placeholder 2"/>
          <p:cNvSpPr>
            <a:spLocks noGrp="1"/>
          </p:cNvSpPr>
          <p:nvPr>
            <p:ph idx="1"/>
          </p:nvPr>
        </p:nvSpPr>
        <p:spPr>
          <a:xfrm>
            <a:off x="381000" y="1412875"/>
            <a:ext cx="8382000" cy="3065455"/>
          </a:xfrm>
        </p:spPr>
        <p:txBody>
          <a:bodyPr/>
          <a:lstStyle/>
          <a:p>
            <a:r>
              <a:rPr lang="de-DE" smtClean="0"/>
              <a:t>Tools </a:t>
            </a:r>
            <a:r>
              <a:rPr lang="de-DE" smtClean="0">
                <a:sym typeface="Symbol"/>
              </a:rPr>
              <a:t> Options</a:t>
            </a:r>
            <a:r>
              <a:rPr lang="de-DE" smtClean="0"/>
              <a:t> </a:t>
            </a:r>
            <a:r>
              <a:rPr lang="de-DE" smtClean="0">
                <a:sym typeface="Symbol"/>
              </a:rPr>
              <a:t> Debugging</a:t>
            </a:r>
            <a:r>
              <a:rPr lang="de-DE" smtClean="0"/>
              <a:t> </a:t>
            </a:r>
            <a:r>
              <a:rPr lang="de-DE" smtClean="0">
                <a:sym typeface="Symbol"/>
              </a:rPr>
              <a:t> </a:t>
            </a:r>
            <a:r>
              <a:rPr lang="de-DE" b="1" smtClean="0">
                <a:sym typeface="Symbol"/>
              </a:rPr>
              <a:t>Symbols</a:t>
            </a:r>
          </a:p>
          <a:p>
            <a:pPr lvl="1"/>
            <a:r>
              <a:rPr lang="de-DE" smtClean="0">
                <a:sym typeface="Symbol"/>
              </a:rPr>
              <a:t>Symbol file (.pdb) locations:</a:t>
            </a:r>
          </a:p>
          <a:p>
            <a:pPr lvl="2"/>
            <a:r>
              <a:rPr lang="de-DE" smtClean="0">
                <a:sym typeface="Symbol"/>
              </a:rPr>
              <a:t>http://referencesource.microsoft.com/symbols</a:t>
            </a:r>
          </a:p>
          <a:p>
            <a:pPr lvl="1"/>
            <a:r>
              <a:rPr lang="de-DE" smtClean="0">
                <a:sym typeface="Symbol"/>
              </a:rPr>
              <a:t>Cache-Verzeichnis</a:t>
            </a:r>
          </a:p>
          <a:p>
            <a:pPr lvl="1"/>
            <a:r>
              <a:rPr lang="en-US" smtClean="0">
                <a:sym typeface="Symbol"/>
              </a:rPr>
              <a:t>Search the above locations only when symbols are loaded manually</a:t>
            </a:r>
            <a:r>
              <a:rPr lang="de-DE" smtClean="0">
                <a:sym typeface="Symbol"/>
              </a:rPr>
              <a:t>  </a:t>
            </a:r>
            <a:r>
              <a:rPr lang="de-DE" b="1" smtClean="0">
                <a:solidFill>
                  <a:schemeClr val="accent1"/>
                </a:solidFill>
                <a:sym typeface="Symbol"/>
              </a:rPr>
              <a:t>AN</a:t>
            </a:r>
            <a:endParaRPr lang="de-DE" b="1" smtClean="0">
              <a:solidFill>
                <a:schemeClr val="accent1"/>
              </a:solidFill>
            </a:endParaRPr>
          </a:p>
          <a:p>
            <a:pPr lvl="2"/>
            <a:endParaRPr lang="de-DE"/>
          </a:p>
        </p:txBody>
      </p:sp>
      <p:pic>
        <p:nvPicPr>
          <p:cNvPr id="2050" name="Picture 2"/>
          <p:cNvPicPr>
            <a:picLocks noChangeAspect="1" noChangeArrowheads="1"/>
          </p:cNvPicPr>
          <p:nvPr/>
        </p:nvPicPr>
        <p:blipFill>
          <a:blip r:embed="rId2"/>
          <a:srcRect/>
          <a:stretch>
            <a:fillRect/>
          </a:stretch>
        </p:blipFill>
        <p:spPr bwMode="auto">
          <a:xfrm>
            <a:off x="785787" y="4071942"/>
            <a:ext cx="4576478" cy="271461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.NET Framework Source Code</a:t>
            </a:r>
          </a:p>
        </p:txBody>
      </p:sp>
      <p:sp>
        <p:nvSpPr>
          <p:cNvPr id="3" name="Content Placeholder 2"/>
          <p:cNvSpPr>
            <a:spLocks noGrp="1"/>
          </p:cNvSpPr>
          <p:nvPr>
            <p:ph idx="1"/>
          </p:nvPr>
        </p:nvSpPr>
        <p:spPr>
          <a:xfrm>
            <a:off x="381000" y="1412875"/>
            <a:ext cx="8382000" cy="4918269"/>
          </a:xfrm>
        </p:spPr>
        <p:txBody>
          <a:bodyPr/>
          <a:lstStyle/>
          <a:p>
            <a:r>
              <a:rPr lang="de-DE" smtClean="0"/>
              <a:t>Symbole laden</a:t>
            </a:r>
          </a:p>
          <a:p>
            <a:pPr lvl="1"/>
            <a:r>
              <a:rPr lang="de-DE" smtClean="0"/>
              <a:t>Breakpoint, Call Stack </a:t>
            </a:r>
            <a:r>
              <a:rPr lang="de-DE" smtClean="0">
                <a:sym typeface="Symbol"/>
              </a:rPr>
              <a:t> Kontextmenü auf System-DLL  Load Symbols</a:t>
            </a:r>
          </a:p>
          <a:p>
            <a:pPr lvl="1"/>
            <a:r>
              <a:rPr lang="de-DE" smtClean="0"/>
              <a:t>oder: Modules </a:t>
            </a:r>
            <a:r>
              <a:rPr lang="de-DE" smtClean="0">
                <a:sym typeface="Symbol"/>
              </a:rPr>
              <a:t> Kontextmenü auf System-DLL  Load Symbols</a:t>
            </a:r>
          </a:p>
          <a:p>
            <a:r>
              <a:rPr lang="de-DE" smtClean="0"/>
              <a:t>Umfangreiche Beschreibung</a:t>
            </a:r>
          </a:p>
          <a:p>
            <a:pPr lvl="1"/>
            <a:r>
              <a:rPr lang="de-DE" smtClean="0">
                <a:hlinkClick r:id="rId2"/>
              </a:rPr>
              <a:t>http://blogs.msdn.com/sburke/archive/2008/01/16/configuring-visual-studio-to-debug-net-framework-source-code.aspx</a:t>
            </a:r>
            <a:endParaRPr lang="de-DE" smtClean="0"/>
          </a:p>
          <a:p>
            <a:endParaRPr lang="de-DE"/>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de-DE"/>
          </a:p>
        </p:txBody>
      </p:sp>
      <p:sp>
        <p:nvSpPr>
          <p:cNvPr id="3" name="Text Placeholder 2"/>
          <p:cNvSpPr>
            <a:spLocks noGrp="1"/>
          </p:cNvSpPr>
          <p:nvPr>
            <p:ph type="body" sz="quarter" idx="10"/>
          </p:nvPr>
        </p:nvSpPr>
        <p:spPr/>
        <p:txBody>
          <a:bodyPr/>
          <a:lstStyle/>
          <a:p>
            <a:r>
              <a:rPr lang="de-DE" smtClean="0"/>
              <a:t>Code Snippets verwenden</a:t>
            </a:r>
            <a:endParaRPr lang="de-DE"/>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de-DE" smtClean="0"/>
              <a:t>Code Snippets</a:t>
            </a:r>
            <a:endParaRPr lang="de-DE" dirty="0"/>
          </a:p>
        </p:txBody>
      </p:sp>
      <p:sp>
        <p:nvSpPr>
          <p:cNvPr id="11266" name="Rectangle 2"/>
          <p:cNvSpPr>
            <a:spLocks noGrp="1" noChangeArrowheads="1"/>
          </p:cNvSpPr>
          <p:nvPr>
            <p:ph idx="1"/>
          </p:nvPr>
        </p:nvSpPr>
        <p:spPr/>
        <p:txBody>
          <a:bodyPr/>
          <a:lstStyle/>
          <a:p>
            <a:r>
              <a:rPr lang="de-DE" dirty="0" smtClean="0"/>
              <a:t>Wiederverwendbare Textblöcke</a:t>
            </a:r>
          </a:p>
          <a:p>
            <a:pPr lvl="1"/>
            <a:r>
              <a:rPr lang="de-DE" dirty="0" smtClean="0"/>
              <a:t>Statische Texte (Code, Kommentare, ...)</a:t>
            </a:r>
          </a:p>
          <a:p>
            <a:pPr lvl="1"/>
            <a:r>
              <a:rPr lang="de-DE" dirty="0" smtClean="0"/>
              <a:t>Platzhalter für dynamische Texte</a:t>
            </a:r>
          </a:p>
          <a:p>
            <a:r>
              <a:rPr lang="de-DE" dirty="0" smtClean="0"/>
              <a:t>Einfügen über...</a:t>
            </a:r>
          </a:p>
          <a:p>
            <a:pPr lvl="1"/>
            <a:r>
              <a:rPr lang="de-DE" dirty="0" smtClean="0"/>
              <a:t>Kurzname, </a:t>
            </a:r>
            <a:r>
              <a:rPr lang="de-DE" b="1" dirty="0" smtClean="0">
                <a:solidFill>
                  <a:schemeClr val="accent1"/>
                </a:solidFill>
              </a:rPr>
              <a:t>Tab</a:t>
            </a:r>
            <a:r>
              <a:rPr lang="de-DE" dirty="0" smtClean="0"/>
              <a:t>, </a:t>
            </a:r>
            <a:r>
              <a:rPr lang="de-DE" b="1" dirty="0" smtClean="0">
                <a:solidFill>
                  <a:schemeClr val="accent1"/>
                </a:solidFill>
              </a:rPr>
              <a:t>Tab</a:t>
            </a:r>
            <a:endParaRPr lang="de-DE" dirty="0" smtClean="0">
              <a:solidFill>
                <a:schemeClr val="accent1"/>
              </a:solidFill>
            </a:endParaRPr>
          </a:p>
          <a:p>
            <a:pPr lvl="1"/>
            <a:r>
              <a:rPr lang="de-DE" dirty="0" smtClean="0"/>
              <a:t>oder </a:t>
            </a:r>
            <a:r>
              <a:rPr lang="de-DE" b="1" dirty="0" smtClean="0"/>
              <a:t>Edit</a:t>
            </a:r>
            <a:r>
              <a:rPr lang="de-DE" dirty="0" smtClean="0"/>
              <a:t> </a:t>
            </a:r>
            <a:r>
              <a:rPr lang="de-DE" dirty="0" smtClean="0">
                <a:sym typeface="Symbol"/>
              </a:rPr>
              <a:t> </a:t>
            </a:r>
            <a:r>
              <a:rPr lang="de-DE" b="1" dirty="0" err="1" smtClean="0">
                <a:sym typeface="Symbol"/>
              </a:rPr>
              <a:t>Intellisense</a:t>
            </a:r>
            <a:r>
              <a:rPr lang="de-DE" dirty="0" smtClean="0"/>
              <a:t> </a:t>
            </a:r>
            <a:r>
              <a:rPr lang="de-DE" dirty="0" smtClean="0">
                <a:sym typeface="Symbol"/>
              </a:rPr>
              <a:t> </a:t>
            </a:r>
            <a:r>
              <a:rPr lang="de-DE" b="1" dirty="0" smtClean="0">
                <a:sym typeface="Symbol"/>
              </a:rPr>
              <a:t>Insert </a:t>
            </a:r>
            <a:r>
              <a:rPr lang="de-DE" b="1" dirty="0" err="1" smtClean="0">
                <a:sym typeface="Symbol"/>
              </a:rPr>
              <a:t>Snippet</a:t>
            </a:r>
            <a:endParaRPr lang="de-DE" b="1" dirty="0" smtClean="0">
              <a:sym typeface="Symbol"/>
            </a:endParaRPr>
          </a:p>
          <a:p>
            <a:pPr lvl="1"/>
            <a:r>
              <a:rPr lang="de-DE" dirty="0" smtClean="0"/>
              <a:t>oder </a:t>
            </a:r>
            <a:r>
              <a:rPr lang="de-DE" b="1" dirty="0" err="1" smtClean="0">
                <a:solidFill>
                  <a:schemeClr val="accent1"/>
                </a:solidFill>
                <a:sym typeface="Symbol"/>
              </a:rPr>
              <a:t>Ctrl</a:t>
            </a:r>
            <a:r>
              <a:rPr lang="de-DE" b="1" dirty="0" smtClean="0">
                <a:solidFill>
                  <a:schemeClr val="accent1"/>
                </a:solidFill>
                <a:sym typeface="Symbol"/>
              </a:rPr>
              <a:t>-K</a:t>
            </a:r>
            <a:r>
              <a:rPr lang="de-DE" b="1" dirty="0" smtClean="0">
                <a:sym typeface="Symbol"/>
              </a:rPr>
              <a:t>, </a:t>
            </a:r>
            <a:r>
              <a:rPr lang="de-DE" b="1" dirty="0" smtClean="0">
                <a:solidFill>
                  <a:schemeClr val="accent1"/>
                </a:solidFill>
                <a:sym typeface="Symbol"/>
              </a:rPr>
              <a:t>X</a:t>
            </a:r>
          </a:p>
          <a:p>
            <a:r>
              <a:rPr lang="de-DE" dirty="0" smtClean="0"/>
              <a:t>Danach spezieller Modus</a:t>
            </a:r>
          </a:p>
          <a:p>
            <a:pPr lvl="1"/>
            <a:r>
              <a:rPr lang="de-DE" dirty="0" smtClean="0"/>
              <a:t>Wechsel zwischen den Platzhaltern mit </a:t>
            </a:r>
            <a:r>
              <a:rPr lang="de-DE" b="1" dirty="0" smtClean="0">
                <a:solidFill>
                  <a:schemeClr val="accent1"/>
                </a:solidFill>
              </a:rPr>
              <a:t>Tab</a:t>
            </a:r>
          </a:p>
          <a:p>
            <a:pPr lvl="1"/>
            <a:r>
              <a:rPr lang="de-DE" dirty="0" smtClean="0"/>
              <a:t>Abschließen mit </a:t>
            </a:r>
            <a:r>
              <a:rPr lang="de-DE" b="1" dirty="0" smtClean="0">
                <a:solidFill>
                  <a:schemeClr val="accent1"/>
                </a:solidFill>
              </a:rPr>
              <a:t>Enter</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de-DE" smtClean="0"/>
              <a:t>Code Snippets</a:t>
            </a:r>
            <a:endParaRPr lang="de-DE" dirty="0"/>
          </a:p>
        </p:txBody>
      </p:sp>
      <p:sp>
        <p:nvSpPr>
          <p:cNvPr id="17" name="Text Placeholder 16"/>
          <p:cNvSpPr>
            <a:spLocks noGrp="1"/>
          </p:cNvSpPr>
          <p:nvPr>
            <p:ph type="body" sz="quarter" idx="10"/>
          </p:nvPr>
        </p:nvSpPr>
        <p:spPr/>
        <p:txBody>
          <a:bodyPr/>
          <a:lstStyle/>
          <a:p>
            <a:endParaRPr lang="de-DE"/>
          </a:p>
        </p:txBody>
      </p:sp>
      <p:pic>
        <p:nvPicPr>
          <p:cNvPr id="1029" name="Picture 5"/>
          <p:cNvPicPr>
            <a:picLocks noChangeAspect="1" noChangeArrowheads="1"/>
          </p:cNvPicPr>
          <p:nvPr/>
        </p:nvPicPr>
        <p:blipFill>
          <a:blip r:embed="rId2"/>
          <a:srcRect/>
          <a:stretch>
            <a:fillRect/>
          </a:stretch>
        </p:blipFill>
        <p:spPr bwMode="auto">
          <a:xfrm>
            <a:off x="1000100" y="4572008"/>
            <a:ext cx="2743200" cy="1777365"/>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a:srcRect/>
          <a:stretch>
            <a:fillRect/>
          </a:stretch>
        </p:blipFill>
        <p:spPr bwMode="auto">
          <a:xfrm>
            <a:off x="5786446" y="4643446"/>
            <a:ext cx="3171825" cy="1703070"/>
          </a:xfrm>
          <a:prstGeom prst="rect">
            <a:avLst/>
          </a:prstGeom>
          <a:noFill/>
          <a:ln w="9525">
            <a:noFill/>
            <a:miter lim="800000"/>
            <a:headEnd/>
            <a:tailEnd/>
          </a:ln>
          <a:effectLst/>
        </p:spPr>
      </p:pic>
      <p:sp>
        <p:nvSpPr>
          <p:cNvPr id="10" name="Right Arrow 9"/>
          <p:cNvSpPr/>
          <p:nvPr/>
        </p:nvSpPr>
        <p:spPr>
          <a:xfrm>
            <a:off x="4071934" y="5214950"/>
            <a:ext cx="1071570"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p:cNvPicPr>
            <a:picLocks noChangeAspect="1" noChangeArrowheads="1"/>
          </p:cNvPicPr>
          <p:nvPr/>
        </p:nvPicPr>
        <p:blipFill>
          <a:blip r:embed="rId4"/>
          <a:srcRect b="74514"/>
          <a:stretch>
            <a:fillRect/>
          </a:stretch>
        </p:blipFill>
        <p:spPr bwMode="auto">
          <a:xfrm>
            <a:off x="571472" y="2000240"/>
            <a:ext cx="7314286" cy="400009"/>
          </a:xfrm>
          <a:prstGeom prst="rect">
            <a:avLst/>
          </a:prstGeom>
          <a:noFill/>
          <a:ln w="9525">
            <a:noFill/>
            <a:miter lim="800000"/>
            <a:headEnd/>
            <a:tailEnd/>
          </a:ln>
          <a:effectLst/>
        </p:spPr>
      </p:pic>
      <p:pic>
        <p:nvPicPr>
          <p:cNvPr id="11" name="Picture 3"/>
          <p:cNvPicPr>
            <a:picLocks noChangeAspect="1" noChangeArrowheads="1"/>
          </p:cNvPicPr>
          <p:nvPr/>
        </p:nvPicPr>
        <p:blipFill>
          <a:blip r:embed="rId4"/>
          <a:srcRect t="25486"/>
          <a:stretch>
            <a:fillRect/>
          </a:stretch>
        </p:blipFill>
        <p:spPr bwMode="auto">
          <a:xfrm>
            <a:off x="857224" y="2428868"/>
            <a:ext cx="7314286" cy="1169515"/>
          </a:xfrm>
          <a:prstGeom prst="rect">
            <a:avLst/>
          </a:prstGeom>
          <a:noFill/>
          <a:ln w="9525">
            <a:noFill/>
            <a:miter lim="800000"/>
            <a:headEnd/>
            <a:tailEnd/>
          </a:ln>
          <a:effectLst/>
        </p:spPr>
      </p:pic>
      <p:sp>
        <p:nvSpPr>
          <p:cNvPr id="9" name="Right Arrow 9"/>
          <p:cNvSpPr/>
          <p:nvPr/>
        </p:nvSpPr>
        <p:spPr>
          <a:xfrm rot="5400000">
            <a:off x="1928794" y="3500438"/>
            <a:ext cx="1071570"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2786050" y="3571876"/>
            <a:ext cx="1099404" cy="369332"/>
          </a:xfrm>
          <a:prstGeom prst="rect">
            <a:avLst/>
          </a:prstGeom>
          <a:noFill/>
        </p:spPr>
        <p:txBody>
          <a:bodyPr wrap="none" rtlCol="0">
            <a:spAutoFit/>
          </a:bodyPr>
          <a:lstStyle/>
          <a:p>
            <a:r>
              <a:rPr lang="de-DE" b="1" smtClean="0"/>
              <a:t>Tab</a:t>
            </a:r>
            <a:r>
              <a:rPr lang="de-DE" smtClean="0"/>
              <a:t>, </a:t>
            </a:r>
            <a:r>
              <a:rPr lang="de-DE" b="1" smtClean="0"/>
              <a:t>Tab</a:t>
            </a:r>
            <a:endParaRPr lang="de-DE" b="1"/>
          </a:p>
        </p:txBody>
      </p:sp>
      <p:sp>
        <p:nvSpPr>
          <p:cNvPr id="13" name="Textfeld 12"/>
          <p:cNvSpPr txBox="1"/>
          <p:nvPr/>
        </p:nvSpPr>
        <p:spPr>
          <a:xfrm>
            <a:off x="4083181" y="5357826"/>
            <a:ext cx="774571" cy="369332"/>
          </a:xfrm>
          <a:prstGeom prst="rect">
            <a:avLst/>
          </a:prstGeom>
          <a:noFill/>
        </p:spPr>
        <p:txBody>
          <a:bodyPr wrap="none" rtlCol="0">
            <a:spAutoFit/>
          </a:bodyPr>
          <a:lstStyle/>
          <a:p>
            <a:r>
              <a:rPr lang="de-DE" b="1" dirty="0" smtClean="0"/>
              <a:t>Enter</a:t>
            </a:r>
            <a:endParaRPr lang="de-DE" b="1" dirty="0"/>
          </a:p>
        </p:txBody>
      </p:sp>
      <p:sp>
        <p:nvSpPr>
          <p:cNvPr id="14" name="Abgerundete rechteckige Legende 13"/>
          <p:cNvSpPr/>
          <p:nvPr/>
        </p:nvSpPr>
        <p:spPr>
          <a:xfrm>
            <a:off x="4000496" y="1500174"/>
            <a:ext cx="2428892" cy="1071570"/>
          </a:xfrm>
          <a:prstGeom prst="wedgeRoundRectCallout">
            <a:avLst>
              <a:gd name="adj1" fmla="val -147731"/>
              <a:gd name="adj2" fmla="val 23041"/>
              <a:gd name="adj3" fmla="val 16667"/>
            </a:avLst>
          </a:prstGeom>
          <a:solidFill>
            <a:srgbClr val="F8F8F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rPr>
              <a:t>Eingabe im</a:t>
            </a:r>
          </a:p>
          <a:p>
            <a:pPr algn="ctr"/>
            <a:r>
              <a:rPr lang="de-DE" sz="2400" dirty="0" smtClean="0">
                <a:solidFill>
                  <a:schemeClr val="tx1"/>
                </a:solidFill>
              </a:rPr>
              <a:t>Code Editor</a:t>
            </a:r>
            <a:endParaRPr lang="de-DE" sz="2400" dirty="0">
              <a:solidFill>
                <a:schemeClr val="tx1"/>
              </a:solidFill>
            </a:endParaRPr>
          </a:p>
        </p:txBody>
      </p:sp>
      <p:sp>
        <p:nvSpPr>
          <p:cNvPr id="15" name="Abgerundete rechteckige Legende 14"/>
          <p:cNvSpPr/>
          <p:nvPr/>
        </p:nvSpPr>
        <p:spPr>
          <a:xfrm>
            <a:off x="5929322" y="3357562"/>
            <a:ext cx="2428892" cy="1071570"/>
          </a:xfrm>
          <a:prstGeom prst="wedgeRoundRectCallout">
            <a:avLst>
              <a:gd name="adj1" fmla="val -136361"/>
              <a:gd name="adj2" fmla="val -72502"/>
              <a:gd name="adj3" fmla="val 16667"/>
            </a:avLst>
          </a:prstGeom>
          <a:solidFill>
            <a:srgbClr val="F8F8F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err="1" smtClean="0">
                <a:solidFill>
                  <a:schemeClr val="tx1"/>
                </a:solidFill>
              </a:rPr>
              <a:t>Intellisense</a:t>
            </a:r>
            <a:endParaRPr lang="de-DE" sz="2400" dirty="0">
              <a:solidFill>
                <a:schemeClr val="tx1"/>
              </a:solidFill>
            </a:endParaRPr>
          </a:p>
        </p:txBody>
      </p:sp>
      <p:sp>
        <p:nvSpPr>
          <p:cNvPr id="16" name="Abgerundete rechteckige Legende 15"/>
          <p:cNvSpPr/>
          <p:nvPr/>
        </p:nvSpPr>
        <p:spPr>
          <a:xfrm>
            <a:off x="5214942" y="5357826"/>
            <a:ext cx="2857520" cy="1071570"/>
          </a:xfrm>
          <a:prstGeom prst="wedgeRoundRectCallout">
            <a:avLst>
              <a:gd name="adj1" fmla="val -125983"/>
              <a:gd name="adj2" fmla="val -104158"/>
              <a:gd name="adj3" fmla="val 16667"/>
            </a:avLst>
          </a:prstGeom>
          <a:solidFill>
            <a:srgbClr val="F8F8F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tx1"/>
                </a:solidFill>
              </a:rPr>
              <a:t>Platzhalter mit Vorschlagswerten</a:t>
            </a:r>
            <a:endParaRPr lang="de-DE" sz="24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029"/>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hidden"/>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nodeType="afterEffect">
                                  <p:stCondLst>
                                    <p:cond delay="0"/>
                                  </p:stCondLst>
                                  <p:childTnLst>
                                    <p:set>
                                      <p:cBhvr>
                                        <p:cTn id="42" dur="1" fill="hold">
                                          <p:stCondLst>
                                            <p:cond delay="0"/>
                                          </p:stCondLst>
                                        </p:cTn>
                                        <p:tgtEl>
                                          <p:spTgt spid="1030"/>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p:bldP spid="13" grpId="0"/>
      <p:bldP spid="14" grpId="0" animBg="1"/>
      <p:bldP spid="14" grpId="1" animBg="1"/>
      <p:bldP spid="15" grpId="0" animBg="1"/>
      <p:bldP spid="15" grpId="1" animBg="1"/>
      <p:bldP spid="16" grpId="0" animBg="1"/>
      <p:bldP spid="16"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Code Snippets</a:t>
            </a:r>
            <a:endParaRPr lang="de-DE"/>
          </a:p>
        </p:txBody>
      </p:sp>
      <p:sp>
        <p:nvSpPr>
          <p:cNvPr id="3" name="Text Placeholder 2"/>
          <p:cNvSpPr>
            <a:spLocks noGrp="1"/>
          </p:cNvSpPr>
          <p:nvPr>
            <p:ph idx="1"/>
          </p:nvPr>
        </p:nvSpPr>
        <p:spPr>
          <a:xfrm>
            <a:off x="381000" y="1412875"/>
            <a:ext cx="8382000" cy="3951851"/>
          </a:xfrm>
        </p:spPr>
        <p:txBody>
          <a:bodyPr/>
          <a:lstStyle/>
          <a:p>
            <a:r>
              <a:rPr lang="de-DE" smtClean="0"/>
              <a:t>Vorgefertigte Snippets, z.B.</a:t>
            </a:r>
          </a:p>
          <a:p>
            <a:pPr lvl="1"/>
            <a:r>
              <a:rPr lang="de-DE" smtClean="0"/>
              <a:t>ctor</a:t>
            </a:r>
          </a:p>
          <a:p>
            <a:pPr lvl="1"/>
            <a:r>
              <a:rPr lang="de-DE" smtClean="0"/>
              <a:t>prop</a:t>
            </a:r>
          </a:p>
          <a:p>
            <a:pPr lvl="1"/>
            <a:r>
              <a:rPr lang="de-DE" smtClean="0"/>
              <a:t>switch</a:t>
            </a:r>
          </a:p>
          <a:p>
            <a:r>
              <a:rPr lang="de-DE" smtClean="0"/>
              <a:t>Ablage (für C#) in</a:t>
            </a:r>
          </a:p>
          <a:p>
            <a:pPr lvl="1"/>
            <a:r>
              <a:rPr lang="nn-NO" smtClean="0"/>
              <a:t>C:\Program Files\Microsoft Visual Studio 9.0\VC#\Snippets\1033</a:t>
            </a:r>
          </a:p>
          <a:p>
            <a:pPr lvl="1"/>
            <a:endParaRPr lang="de-DE"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Code Snippets</a:t>
            </a:r>
            <a:endParaRPr lang="de-DE"/>
          </a:p>
        </p:txBody>
      </p:sp>
      <p:sp>
        <p:nvSpPr>
          <p:cNvPr id="3" name="Text Placeholder 2"/>
          <p:cNvSpPr>
            <a:spLocks noGrp="1"/>
          </p:cNvSpPr>
          <p:nvPr>
            <p:ph idx="1"/>
          </p:nvPr>
        </p:nvSpPr>
        <p:spPr>
          <a:xfrm>
            <a:off x="381000" y="1412875"/>
            <a:ext cx="8382000" cy="3951851"/>
          </a:xfrm>
        </p:spPr>
        <p:txBody>
          <a:bodyPr/>
          <a:lstStyle/>
          <a:p>
            <a:r>
              <a:rPr lang="de-DE" dirty="0" smtClean="0"/>
              <a:t>Eigene </a:t>
            </a:r>
            <a:r>
              <a:rPr lang="de-DE" dirty="0" err="1" smtClean="0"/>
              <a:t>Snippets</a:t>
            </a:r>
            <a:endParaRPr lang="de-DE" dirty="0" smtClean="0"/>
          </a:p>
          <a:p>
            <a:pPr lvl="1"/>
            <a:r>
              <a:rPr lang="de-DE" dirty="0" err="1" smtClean="0"/>
              <a:t>brk</a:t>
            </a:r>
            <a:r>
              <a:rPr lang="de-DE" dirty="0" smtClean="0"/>
              <a:t> </a:t>
            </a:r>
            <a:r>
              <a:rPr lang="de-DE" dirty="0" smtClean="0">
                <a:sym typeface="Symbol"/>
              </a:rPr>
              <a:t> </a:t>
            </a:r>
            <a:r>
              <a:rPr lang="de-DE" dirty="0" err="1" smtClean="0">
                <a:sym typeface="Symbol"/>
              </a:rPr>
              <a:t>System.Diagnostics.Debugger.Break</a:t>
            </a:r>
            <a:r>
              <a:rPr lang="de-DE" dirty="0" smtClean="0">
                <a:sym typeface="Symbol"/>
              </a:rPr>
              <a:t>();</a:t>
            </a:r>
          </a:p>
          <a:p>
            <a:pPr lvl="1"/>
            <a:r>
              <a:rPr lang="de-DE" dirty="0" err="1" smtClean="0">
                <a:sym typeface="Symbol"/>
              </a:rPr>
              <a:t>envnl</a:t>
            </a:r>
            <a:r>
              <a:rPr lang="de-DE" dirty="0" smtClean="0"/>
              <a:t> </a:t>
            </a:r>
            <a:r>
              <a:rPr lang="de-DE" dirty="0" smtClean="0">
                <a:sym typeface="Symbol"/>
              </a:rPr>
              <a:t> </a:t>
            </a:r>
            <a:r>
              <a:rPr lang="de-DE" dirty="0" err="1" smtClean="0">
                <a:sym typeface="Symbol"/>
              </a:rPr>
              <a:t>Environment.NewLine</a:t>
            </a:r>
            <a:endParaRPr lang="de-DE" dirty="0" smtClean="0">
              <a:sym typeface="Symbol"/>
            </a:endParaRPr>
          </a:p>
          <a:p>
            <a:pPr lvl="1"/>
            <a:r>
              <a:rPr lang="de-DE" dirty="0" err="1" smtClean="0">
                <a:sym typeface="Symbol"/>
              </a:rPr>
              <a:t>bp</a:t>
            </a:r>
            <a:r>
              <a:rPr lang="de-DE" dirty="0" smtClean="0">
                <a:sym typeface="Symbol"/>
              </a:rPr>
              <a:t>  </a:t>
            </a:r>
            <a:r>
              <a:rPr lang="de-DE" dirty="0" err="1" smtClean="0">
                <a:sym typeface="Symbol"/>
              </a:rPr>
              <a:t>bool</a:t>
            </a:r>
            <a:r>
              <a:rPr lang="de-DE" dirty="0" smtClean="0">
                <a:sym typeface="Symbol"/>
              </a:rPr>
              <a:t> Property</a:t>
            </a:r>
          </a:p>
          <a:p>
            <a:pPr lvl="1"/>
            <a:r>
              <a:rPr lang="de-DE" dirty="0" err="1" smtClean="0">
                <a:sym typeface="Symbol"/>
              </a:rPr>
              <a:t>sp</a:t>
            </a:r>
            <a:r>
              <a:rPr lang="de-DE" dirty="0" smtClean="0">
                <a:sym typeface="Symbol"/>
              </a:rPr>
              <a:t>  </a:t>
            </a:r>
            <a:r>
              <a:rPr lang="de-DE" dirty="0" err="1" smtClean="0">
                <a:sym typeface="Symbol"/>
              </a:rPr>
              <a:t>string</a:t>
            </a:r>
            <a:r>
              <a:rPr lang="de-DE" dirty="0" smtClean="0">
                <a:sym typeface="Symbol"/>
              </a:rPr>
              <a:t> Property</a:t>
            </a:r>
          </a:p>
          <a:p>
            <a:r>
              <a:rPr lang="de-DE" dirty="0" smtClean="0"/>
              <a:t>Ablage in</a:t>
            </a:r>
          </a:p>
          <a:p>
            <a:pPr lvl="1"/>
            <a:r>
              <a:rPr lang="de-DE" i="1" dirty="0" err="1" smtClean="0"/>
              <a:t>My</a:t>
            </a:r>
            <a:r>
              <a:rPr lang="de-DE" i="1" dirty="0" smtClean="0"/>
              <a:t> </a:t>
            </a:r>
            <a:r>
              <a:rPr lang="de-DE" i="1" dirty="0" err="1" smtClean="0"/>
              <a:t>Documents</a:t>
            </a:r>
            <a:r>
              <a:rPr lang="de-DE" dirty="0" smtClean="0"/>
              <a:t>\Visual Studio 2008\Code </a:t>
            </a:r>
            <a:r>
              <a:rPr lang="de-DE" dirty="0" err="1" smtClean="0"/>
              <a:t>Snippets</a:t>
            </a:r>
            <a:r>
              <a:rPr lang="de-DE" dirty="0" smtClean="0"/>
              <a:t>\Visual C#\</a:t>
            </a:r>
            <a:r>
              <a:rPr lang="de-DE" dirty="0" err="1" smtClean="0"/>
              <a:t>My</a:t>
            </a:r>
            <a:r>
              <a:rPr lang="de-DE" dirty="0" smtClean="0"/>
              <a:t> Code </a:t>
            </a:r>
            <a:r>
              <a:rPr lang="de-DE" dirty="0" err="1" smtClean="0"/>
              <a:t>Snippets</a:t>
            </a:r>
            <a:endParaRPr lang="de-DE"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Code Snippets: Links</a:t>
            </a:r>
            <a:endParaRPr lang="de-DE"/>
          </a:p>
        </p:txBody>
      </p:sp>
      <p:sp>
        <p:nvSpPr>
          <p:cNvPr id="3" name="Content Placeholder 2"/>
          <p:cNvSpPr>
            <a:spLocks noGrp="1"/>
          </p:cNvSpPr>
          <p:nvPr>
            <p:ph idx="1"/>
          </p:nvPr>
        </p:nvSpPr>
        <p:spPr>
          <a:xfrm>
            <a:off x="381000" y="1412875"/>
            <a:ext cx="8382000" cy="5718489"/>
          </a:xfrm>
        </p:spPr>
        <p:txBody>
          <a:bodyPr/>
          <a:lstStyle/>
          <a:p>
            <a:r>
              <a:rPr lang="de-DE" smtClean="0"/>
              <a:t>Investigating Code Snippet Technology</a:t>
            </a:r>
          </a:p>
          <a:p>
            <a:pPr lvl="1"/>
            <a:r>
              <a:rPr lang="de-DE" sz="1800" smtClean="0">
                <a:hlinkClick r:id="rId2"/>
              </a:rPr>
              <a:t>http://msdn.microsoft.com/library/default.asp?url=/library/en-us/dnvs05/html/codesnippets.asp</a:t>
            </a:r>
            <a:endParaRPr lang="de-DE" sz="1800" smtClean="0"/>
          </a:p>
          <a:p>
            <a:r>
              <a:rPr lang="de-DE" smtClean="0"/>
              <a:t>Code Snippets Schema Reference</a:t>
            </a:r>
          </a:p>
          <a:p>
            <a:pPr lvl="1"/>
            <a:r>
              <a:rPr lang="de-DE" sz="1800" smtClean="0">
                <a:hlinkClick r:id="rId3"/>
              </a:rPr>
              <a:t>http://msdn2.microsoft.com/en-us/library/ms171418%28en-us,vs.80%29.aspx</a:t>
            </a:r>
            <a:endParaRPr lang="de-DE" smtClean="0"/>
          </a:p>
          <a:p>
            <a:r>
              <a:rPr lang="de-DE" smtClean="0"/>
              <a:t>Jens Schaller</a:t>
            </a:r>
          </a:p>
          <a:p>
            <a:pPr lvl="1"/>
            <a:r>
              <a:rPr lang="de-DE" sz="1800" smtClean="0">
                <a:hlinkClick r:id="rId4"/>
              </a:rPr>
              <a:t>http://jens-schaller.de/articles/code-snippets-the-whole-enchilada/index.htm</a:t>
            </a:r>
            <a:endParaRPr lang="de-DE" sz="1800" smtClean="0"/>
          </a:p>
          <a:p>
            <a:pPr lvl="1"/>
            <a:r>
              <a:rPr lang="de-DE" sz="1800" smtClean="0">
                <a:hlinkClick r:id="rId5"/>
              </a:rPr>
              <a:t>http://jens-schaller.de/taxonomy/term/6</a:t>
            </a:r>
            <a:endParaRPr lang="de-DE" sz="1800" smtClean="0"/>
          </a:p>
          <a:p>
            <a:r>
              <a:rPr lang="de-DE" smtClean="0"/>
              <a:t>Roland Weigelt</a:t>
            </a:r>
          </a:p>
          <a:p>
            <a:pPr lvl="1"/>
            <a:r>
              <a:rPr lang="de-DE" sz="1800" smtClean="0">
                <a:hlinkClick r:id="rId6"/>
              </a:rPr>
              <a:t>http://weblogs.asp.net/rweigelt/category/10077.aspx</a:t>
            </a:r>
            <a:endParaRPr lang="de-DE" sz="1800" smtClean="0"/>
          </a:p>
          <a:p>
            <a:endParaRPr lang="de-DE"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Ein paar Worte vorab...</a:t>
            </a:r>
            <a:endParaRPr lang="de-DE" dirty="0"/>
          </a:p>
        </p:txBody>
      </p:sp>
      <p:sp>
        <p:nvSpPr>
          <p:cNvPr id="3" name="Content Placeholder 2"/>
          <p:cNvSpPr>
            <a:spLocks noGrp="1"/>
          </p:cNvSpPr>
          <p:nvPr>
            <p:ph idx="1"/>
          </p:nvPr>
        </p:nvSpPr>
        <p:spPr>
          <a:xfrm>
            <a:off x="381000" y="1412875"/>
            <a:ext cx="8382000" cy="3274743"/>
          </a:xfrm>
        </p:spPr>
        <p:txBody>
          <a:bodyPr/>
          <a:lstStyle/>
          <a:p>
            <a:r>
              <a:rPr lang="de-DE" dirty="0" smtClean="0"/>
              <a:t>Viele Tipps und Tricks in diesem Vortrag sind nicht spezifisch für Visual Studio 2008</a:t>
            </a:r>
          </a:p>
          <a:p>
            <a:r>
              <a:rPr lang="de-DE" smtClean="0"/>
              <a:t>Dieser Vortrag ist auch keine vollständige Aufstellung der neuen </a:t>
            </a:r>
            <a:r>
              <a:rPr lang="de-DE" dirty="0" smtClean="0"/>
              <a:t>Features in Visual </a:t>
            </a:r>
            <a:r>
              <a:rPr lang="de-DE" smtClean="0"/>
              <a:t>Studio 2008</a:t>
            </a:r>
            <a:endParaRPr lang="de-DE" dirty="0" smtClean="0"/>
          </a:p>
          <a:p>
            <a:r>
              <a:rPr lang="de-DE" smtClean="0"/>
              <a:t>Warum </a:t>
            </a:r>
            <a:r>
              <a:rPr lang="de-DE" dirty="0" smtClean="0"/>
              <a:t>dann dieser </a:t>
            </a:r>
            <a:r>
              <a:rPr lang="de-DE" smtClean="0"/>
              <a:t>Vortrag?</a:t>
            </a:r>
            <a:endParaRPr lang="de-DE"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de-DE"/>
          </a:p>
        </p:txBody>
      </p:sp>
      <p:sp>
        <p:nvSpPr>
          <p:cNvPr id="3" name="Text Placeholder 2"/>
          <p:cNvSpPr>
            <a:spLocks noGrp="1"/>
          </p:cNvSpPr>
          <p:nvPr>
            <p:ph type="body" sz="quarter" idx="10"/>
          </p:nvPr>
        </p:nvSpPr>
        <p:spPr/>
        <p:txBody>
          <a:bodyPr/>
          <a:lstStyle/>
          <a:p>
            <a:r>
              <a:rPr lang="de-DE" smtClean="0"/>
              <a:t>Vorlagen erstellen</a:t>
            </a:r>
            <a:endParaRPr lang="de-DE"/>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Visual Studio Templates</a:t>
            </a:r>
            <a:endParaRPr lang="de-DE" dirty="0"/>
          </a:p>
        </p:txBody>
      </p:sp>
      <p:sp>
        <p:nvSpPr>
          <p:cNvPr id="3" name="Inhaltsplatzhalter 2"/>
          <p:cNvSpPr>
            <a:spLocks noGrp="1"/>
          </p:cNvSpPr>
          <p:nvPr>
            <p:ph idx="1"/>
          </p:nvPr>
        </p:nvSpPr>
        <p:spPr/>
        <p:txBody>
          <a:bodyPr/>
          <a:lstStyle/>
          <a:p>
            <a:r>
              <a:rPr lang="de-DE" dirty="0" smtClean="0"/>
              <a:t>Project Templates</a:t>
            </a:r>
          </a:p>
          <a:p>
            <a:pPr lvl="1"/>
            <a:r>
              <a:rPr lang="de-DE" dirty="0" smtClean="0"/>
              <a:t>Windows </a:t>
            </a:r>
            <a:r>
              <a:rPr lang="de-DE" dirty="0" err="1" smtClean="0"/>
              <a:t>Application</a:t>
            </a:r>
            <a:endParaRPr lang="de-DE" dirty="0" smtClean="0"/>
          </a:p>
          <a:p>
            <a:pPr lvl="1"/>
            <a:r>
              <a:rPr lang="de-DE" dirty="0" err="1" smtClean="0"/>
              <a:t>Console</a:t>
            </a:r>
            <a:r>
              <a:rPr lang="de-DE" dirty="0" smtClean="0"/>
              <a:t> </a:t>
            </a:r>
            <a:r>
              <a:rPr lang="de-DE" dirty="0" err="1" smtClean="0"/>
              <a:t>Application</a:t>
            </a:r>
            <a:endParaRPr lang="de-DE" dirty="0" smtClean="0"/>
          </a:p>
          <a:p>
            <a:pPr lvl="1"/>
            <a:r>
              <a:rPr lang="de-DE" dirty="0" smtClean="0"/>
              <a:t>Class Library</a:t>
            </a:r>
          </a:p>
          <a:p>
            <a:pPr lvl="1"/>
            <a:r>
              <a:rPr lang="de-DE" dirty="0" smtClean="0"/>
              <a:t>...</a:t>
            </a:r>
            <a:br>
              <a:rPr lang="de-DE" dirty="0" smtClean="0"/>
            </a:br>
            <a:endParaRPr lang="de-DE" dirty="0" smtClean="0"/>
          </a:p>
          <a:p>
            <a:r>
              <a:rPr lang="de-DE" dirty="0" smtClean="0"/>
              <a:t>Item Templates</a:t>
            </a:r>
          </a:p>
          <a:p>
            <a:pPr lvl="1"/>
            <a:r>
              <a:rPr lang="de-DE" dirty="0" smtClean="0"/>
              <a:t>Klassen</a:t>
            </a:r>
          </a:p>
          <a:p>
            <a:pPr lvl="1"/>
            <a:r>
              <a:rPr lang="de-DE" dirty="0" smtClean="0"/>
              <a:t>Interfaces</a:t>
            </a:r>
          </a:p>
          <a:p>
            <a:pPr lvl="1"/>
            <a:r>
              <a:rPr lang="de-DE" dirty="0" smtClean="0"/>
              <a:t>Formulare</a:t>
            </a:r>
          </a:p>
        </p:txBody>
      </p:sp>
      <p:pic>
        <p:nvPicPr>
          <p:cNvPr id="9" name="Picture 2"/>
          <p:cNvPicPr>
            <a:picLocks noChangeAspect="1" noChangeArrowheads="1"/>
          </p:cNvPicPr>
          <p:nvPr/>
        </p:nvPicPr>
        <p:blipFill>
          <a:blip r:embed="rId3"/>
          <a:srcRect/>
          <a:stretch>
            <a:fillRect/>
          </a:stretch>
        </p:blipFill>
        <p:spPr bwMode="auto">
          <a:xfrm>
            <a:off x="5214942" y="1357298"/>
            <a:ext cx="3534240" cy="2571768"/>
          </a:xfrm>
          <a:prstGeom prst="rect">
            <a:avLst/>
          </a:prstGeom>
          <a:noFill/>
          <a:ln w="9525">
            <a:noFill/>
            <a:miter lim="800000"/>
            <a:headEnd/>
            <a:tailEnd/>
          </a:ln>
          <a:effectLst/>
        </p:spPr>
      </p:pic>
      <p:pic>
        <p:nvPicPr>
          <p:cNvPr id="10" name="Picture 2"/>
          <p:cNvPicPr>
            <a:picLocks noChangeAspect="1" noChangeArrowheads="1"/>
          </p:cNvPicPr>
          <p:nvPr/>
        </p:nvPicPr>
        <p:blipFill>
          <a:blip r:embed="rId4"/>
          <a:srcRect/>
          <a:stretch>
            <a:fillRect/>
          </a:stretch>
        </p:blipFill>
        <p:spPr bwMode="auto">
          <a:xfrm>
            <a:off x="5214942" y="4200280"/>
            <a:ext cx="3500462" cy="21576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Features</a:t>
            </a:r>
            <a:endParaRPr lang="de-DE" dirty="0"/>
          </a:p>
        </p:txBody>
      </p:sp>
      <p:sp>
        <p:nvSpPr>
          <p:cNvPr id="3" name="Inhaltsplatzhalter 2"/>
          <p:cNvSpPr>
            <a:spLocks noGrp="1"/>
          </p:cNvSpPr>
          <p:nvPr>
            <p:ph idx="1"/>
          </p:nvPr>
        </p:nvSpPr>
        <p:spPr/>
        <p:txBody>
          <a:bodyPr/>
          <a:lstStyle/>
          <a:p>
            <a:r>
              <a:rPr lang="de-DE" dirty="0" smtClean="0"/>
              <a:t>Einfügen einer oder mehrerer Datei(en)</a:t>
            </a:r>
          </a:p>
          <a:p>
            <a:pPr lvl="1"/>
            <a:r>
              <a:rPr lang="de-DE" dirty="0" smtClean="0"/>
              <a:t>Auch bei Item Templates mehrere Dateien möglich, z.B. Form1.cs + Form1.Designer.cs</a:t>
            </a:r>
          </a:p>
          <a:p>
            <a:r>
              <a:rPr lang="de-DE" dirty="0" smtClean="0"/>
              <a:t>Optional: Hinzufügen von Referenzen</a:t>
            </a:r>
          </a:p>
          <a:p>
            <a:pPr lvl="1"/>
            <a:r>
              <a:rPr lang="de-DE" dirty="0" smtClean="0"/>
              <a:t>Beispiel: Item Template für </a:t>
            </a:r>
            <a:r>
              <a:rPr lang="de-DE" dirty="0" err="1" smtClean="0"/>
              <a:t>NUnit</a:t>
            </a:r>
            <a:r>
              <a:rPr lang="de-DE" dirty="0" smtClean="0"/>
              <a:t> Test </a:t>
            </a:r>
            <a:r>
              <a:rPr lang="de-DE" dirty="0" err="1" smtClean="0"/>
              <a:t>Fixtures</a:t>
            </a:r>
            <a:r>
              <a:rPr lang="de-DE" dirty="0" smtClean="0"/>
              <a:t/>
            </a:r>
            <a:br>
              <a:rPr lang="de-DE" dirty="0" smtClean="0"/>
            </a:br>
            <a:r>
              <a:rPr lang="de-DE" dirty="0" smtClean="0">
                <a:sym typeface="Symbol"/>
              </a:rPr>
              <a:t> Hinzufügen von </a:t>
            </a:r>
            <a:r>
              <a:rPr lang="de-DE" dirty="0" err="1" smtClean="0"/>
              <a:t>nunit.framework.dll</a:t>
            </a:r>
            <a:endParaRPr lang="de-DE"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Features</a:t>
            </a:r>
            <a:endParaRPr lang="de-DE" dirty="0"/>
          </a:p>
        </p:txBody>
      </p:sp>
      <p:sp>
        <p:nvSpPr>
          <p:cNvPr id="3" name="Inhaltsplatzhalter 2"/>
          <p:cNvSpPr>
            <a:spLocks noGrp="1"/>
          </p:cNvSpPr>
          <p:nvPr>
            <p:ph idx="1"/>
          </p:nvPr>
        </p:nvSpPr>
        <p:spPr/>
        <p:txBody>
          <a:bodyPr/>
          <a:lstStyle/>
          <a:p>
            <a:r>
              <a:rPr lang="de-DE" dirty="0" smtClean="0"/>
              <a:t>Ersetzung von Strings in Textdateien</a:t>
            </a:r>
          </a:p>
          <a:p>
            <a:pPr lvl="1"/>
            <a:r>
              <a:rPr lang="de-DE" dirty="0" smtClean="0"/>
              <a:t>z.B. </a:t>
            </a:r>
            <a:r>
              <a:rPr lang="de-DE" dirty="0" err="1" smtClean="0"/>
              <a:t>MyClassName.cs</a:t>
            </a:r>
            <a:r>
              <a:rPr lang="de-DE" dirty="0" smtClean="0"/>
              <a:t> </a:t>
            </a:r>
            <a:r>
              <a:rPr lang="de-DE" dirty="0" smtClean="0">
                <a:sym typeface="Symbol"/>
              </a:rPr>
              <a:t> </a:t>
            </a:r>
            <a:r>
              <a:rPr lang="de-DE" dirty="0" err="1" smtClean="0">
                <a:sym typeface="Symbol"/>
              </a:rPr>
              <a:t>class</a:t>
            </a:r>
            <a:r>
              <a:rPr lang="de-DE" dirty="0" smtClean="0">
                <a:sym typeface="Symbol"/>
              </a:rPr>
              <a:t> </a:t>
            </a:r>
            <a:r>
              <a:rPr lang="de-DE" dirty="0" err="1" smtClean="0">
                <a:sym typeface="Symbol"/>
              </a:rPr>
              <a:t>MyClassName</a:t>
            </a:r>
            <a:endParaRPr lang="de-DE" dirty="0" smtClean="0">
              <a:sym typeface="Symbol"/>
            </a:endParaRPr>
          </a:p>
          <a:p>
            <a:pPr lvl="1"/>
            <a:r>
              <a:rPr lang="de-DE" dirty="0" smtClean="0">
                <a:sym typeface="Symbol"/>
              </a:rPr>
              <a:t>Neben vorgegebenen auch eigene möglich</a:t>
            </a:r>
            <a:endParaRPr lang="de-DE" dirty="0" smtClean="0"/>
          </a:p>
          <a:p>
            <a:r>
              <a:rPr lang="de-DE" dirty="0" smtClean="0"/>
              <a:t>Aufruf von eigenem Code beim Hinzufügen</a:t>
            </a:r>
          </a:p>
          <a:p>
            <a:pPr lvl="1"/>
            <a:r>
              <a:rPr lang="de-DE" dirty="0" err="1" smtClean="0"/>
              <a:t>Managed</a:t>
            </a:r>
            <a:r>
              <a:rPr lang="de-DE" dirty="0" smtClean="0"/>
              <a:t>, ohne COM-Registrierung</a:t>
            </a:r>
          </a:p>
          <a:p>
            <a:pPr lvl="1"/>
            <a:r>
              <a:rPr lang="de-DE" dirty="0" smtClean="0"/>
              <a:t>Mit guter </a:t>
            </a:r>
            <a:r>
              <a:rPr lang="de-DE" dirty="0" err="1" smtClean="0"/>
              <a:t>Debug</a:t>
            </a:r>
            <a:r>
              <a:rPr lang="de-DE" dirty="0" smtClean="0"/>
              <a:t>-Unterstützung</a:t>
            </a:r>
            <a:endParaRPr lang="de-D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Template: "Unter der Haube"</a:t>
            </a:r>
            <a:endParaRPr lang="de-DE" dirty="0"/>
          </a:p>
        </p:txBody>
      </p:sp>
      <p:sp>
        <p:nvSpPr>
          <p:cNvPr id="3" name="Content Placeholder 2"/>
          <p:cNvSpPr>
            <a:spLocks noGrp="1"/>
          </p:cNvSpPr>
          <p:nvPr>
            <p:ph idx="1"/>
          </p:nvPr>
        </p:nvSpPr>
        <p:spPr/>
        <p:txBody>
          <a:bodyPr/>
          <a:lstStyle/>
          <a:p>
            <a:r>
              <a:rPr lang="de-DE" b="1" dirty="0" smtClean="0"/>
              <a:t>ZIP</a:t>
            </a:r>
            <a:r>
              <a:rPr lang="de-DE" dirty="0" smtClean="0"/>
              <a:t>-Datei</a:t>
            </a:r>
          </a:p>
          <a:p>
            <a:pPr lvl="1"/>
            <a:r>
              <a:rPr lang="de-DE" dirty="0" smtClean="0"/>
              <a:t>Metadaten in </a:t>
            </a:r>
            <a:r>
              <a:rPr lang="de-DE" b="1" dirty="0" smtClean="0"/>
              <a:t>XML</a:t>
            </a:r>
            <a:r>
              <a:rPr lang="de-DE" dirty="0" smtClean="0"/>
              <a:t>-Datei</a:t>
            </a:r>
          </a:p>
          <a:p>
            <a:pPr lvl="2"/>
            <a:r>
              <a:rPr lang="de-DE" dirty="0" smtClean="0"/>
              <a:t>Dateiendung </a:t>
            </a:r>
            <a:r>
              <a:rPr lang="de-DE" b="1" dirty="0" smtClean="0"/>
              <a:t>.</a:t>
            </a:r>
            <a:r>
              <a:rPr lang="de-DE" b="1" dirty="0" err="1" smtClean="0"/>
              <a:t>vstemplate</a:t>
            </a:r>
            <a:endParaRPr lang="de-DE" b="1" dirty="0" smtClean="0"/>
          </a:p>
          <a:p>
            <a:pPr lvl="1"/>
            <a:r>
              <a:rPr lang="de-DE" dirty="0" smtClean="0"/>
              <a:t>Icon für Darstellung im "Add New..." Dialog</a:t>
            </a:r>
          </a:p>
          <a:p>
            <a:pPr lvl="1"/>
            <a:r>
              <a:rPr lang="de-DE" dirty="0" smtClean="0"/>
              <a:t>weitere Datei(en)</a:t>
            </a:r>
          </a:p>
          <a:p>
            <a:pPr lvl="2"/>
            <a:r>
              <a:rPr lang="de-DE" dirty="0" smtClean="0"/>
              <a:t>Projekt und/oder Projektelement(e)</a:t>
            </a:r>
          </a:p>
          <a:p>
            <a:r>
              <a:rPr lang="de-DE" dirty="0" smtClean="0"/>
              <a:t>Ablage in speziellen Verzeichnissen</a:t>
            </a:r>
          </a:p>
          <a:p>
            <a:pPr lvl="1"/>
            <a:r>
              <a:rPr lang="de-DE" dirty="0" smtClean="0"/>
              <a:t>Vorgefertigte Templates</a:t>
            </a:r>
          </a:p>
          <a:p>
            <a:pPr lvl="1"/>
            <a:r>
              <a:rPr lang="de-DE" dirty="0" smtClean="0"/>
              <a:t>Eigene Templates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Vorgefertigte Templates</a:t>
            </a:r>
            <a:endParaRPr lang="de-DE" dirty="0"/>
          </a:p>
        </p:txBody>
      </p:sp>
      <p:sp>
        <p:nvSpPr>
          <p:cNvPr id="3" name="Inhaltsplatzhalter 2"/>
          <p:cNvSpPr>
            <a:spLocks noGrp="1"/>
          </p:cNvSpPr>
          <p:nvPr>
            <p:ph idx="1"/>
          </p:nvPr>
        </p:nvSpPr>
        <p:spPr/>
        <p:txBody>
          <a:bodyPr/>
          <a:lstStyle/>
          <a:p>
            <a:r>
              <a:rPr lang="de-DE" dirty="0" smtClean="0"/>
              <a:t>Item Templates </a:t>
            </a:r>
          </a:p>
          <a:p>
            <a:pPr lvl="1"/>
            <a:r>
              <a:rPr lang="de-DE" sz="2800" dirty="0" smtClean="0"/>
              <a:t>Ordner unterhalb von </a:t>
            </a:r>
            <a:r>
              <a:rPr lang="en-US" dirty="0" smtClean="0">
                <a:solidFill>
                  <a:schemeClr val="accent1"/>
                </a:solidFill>
              </a:rPr>
              <a:t>C:\Program Files\Microsoft Visual Studio 9.0\Common7\IDE\</a:t>
            </a:r>
            <a:r>
              <a:rPr lang="en-US" dirty="0" err="1" smtClean="0">
                <a:solidFill>
                  <a:schemeClr val="accent1"/>
                </a:solidFill>
              </a:rPr>
              <a:t>ItemTemplates</a:t>
            </a:r>
            <a:endParaRPr lang="en-US" sz="2800" dirty="0" smtClean="0">
              <a:solidFill>
                <a:schemeClr val="accent1"/>
              </a:solidFill>
            </a:endParaRPr>
          </a:p>
          <a:p>
            <a:pPr lvl="1"/>
            <a:r>
              <a:rPr lang="de-DE" sz="2800" dirty="0" smtClean="0"/>
              <a:t>z.B. Class.zip in </a:t>
            </a:r>
            <a:r>
              <a:rPr lang="en-US" sz="2800" dirty="0" err="1" smtClean="0">
                <a:solidFill>
                  <a:schemeClr val="accent1"/>
                </a:solidFill>
              </a:rPr>
              <a:t>CSharp</a:t>
            </a:r>
            <a:r>
              <a:rPr lang="en-US" sz="2800" dirty="0" smtClean="0">
                <a:solidFill>
                  <a:schemeClr val="accent1"/>
                </a:solidFill>
              </a:rPr>
              <a:t>\</a:t>
            </a:r>
            <a:r>
              <a:rPr lang="en-US" sz="2800" i="1" dirty="0" smtClean="0">
                <a:solidFill>
                  <a:schemeClr val="accent1"/>
                </a:solidFill>
              </a:rPr>
              <a:t>1033</a:t>
            </a:r>
            <a:endParaRPr lang="de-DE" dirty="0" smtClean="0">
              <a:solidFill>
                <a:schemeClr val="accent1"/>
              </a:solidFill>
            </a:endParaRPr>
          </a:p>
          <a:p>
            <a:r>
              <a:rPr lang="de-DE" dirty="0" smtClean="0"/>
              <a:t>Project Templates</a:t>
            </a:r>
          </a:p>
          <a:p>
            <a:pPr marL="815976" lvl="2" indent="-363538"/>
            <a:r>
              <a:rPr lang="de-DE" sz="2800" dirty="0" smtClean="0"/>
              <a:t>Ordner unterhalb von </a:t>
            </a:r>
            <a:r>
              <a:rPr lang="en-US" sz="2800" dirty="0" smtClean="0">
                <a:solidFill>
                  <a:schemeClr val="accent1"/>
                </a:solidFill>
              </a:rPr>
              <a:t>C:\Program Files\Microsoft Visual Studio 9.0\Common7\IDE\</a:t>
            </a:r>
            <a:r>
              <a:rPr lang="en-US" sz="2800" dirty="0" err="1" smtClean="0">
                <a:solidFill>
                  <a:schemeClr val="accent1"/>
                </a:solidFill>
              </a:rPr>
              <a:t>ProjectTemplates</a:t>
            </a:r>
            <a:endParaRPr lang="en-US" sz="2800" dirty="0" smtClean="0">
              <a:solidFill>
                <a:schemeClr val="accent1"/>
              </a:solidFill>
            </a:endParaRPr>
          </a:p>
          <a:p>
            <a:pPr marL="815976" lvl="2" indent="-363538"/>
            <a:r>
              <a:rPr lang="de-DE" sz="2800" dirty="0" smtClean="0"/>
              <a:t>z.B. WindowsApplication.zip in </a:t>
            </a:r>
            <a:r>
              <a:rPr lang="de-DE" sz="2800" dirty="0" err="1" smtClean="0">
                <a:solidFill>
                  <a:schemeClr val="accent1"/>
                </a:solidFill>
              </a:rPr>
              <a:t>CSharp</a:t>
            </a:r>
            <a:r>
              <a:rPr lang="de-DE" sz="2800" dirty="0" smtClean="0">
                <a:solidFill>
                  <a:schemeClr val="accent1"/>
                </a:solidFill>
              </a:rPr>
              <a:t>\Windows\1033</a:t>
            </a:r>
          </a:p>
        </p:txBody>
      </p:sp>
      <p:sp>
        <p:nvSpPr>
          <p:cNvPr id="4" name="Abgerundete rechteckige Legende 3"/>
          <p:cNvSpPr/>
          <p:nvPr/>
        </p:nvSpPr>
        <p:spPr>
          <a:xfrm>
            <a:off x="6643702" y="3357562"/>
            <a:ext cx="1928826" cy="500066"/>
          </a:xfrm>
          <a:prstGeom prst="wedgeRoundRectCallout">
            <a:avLst>
              <a:gd name="adj1" fmla="val -92022"/>
              <a:gd name="adj2" fmla="val -39722"/>
              <a:gd name="adj3" fmla="val 16667"/>
            </a:avLst>
          </a:prstGeom>
          <a:gradFill>
            <a:gsLst>
              <a:gs pos="0">
                <a:schemeClr val="bg1">
                  <a:lumMod val="95000"/>
                </a:schemeClr>
              </a:gs>
              <a:gs pos="100000">
                <a:schemeClr val="accent4">
                  <a:tint val="37000"/>
                  <a:satMod val="300000"/>
                </a:schemeClr>
              </a:gs>
            </a:gsLst>
            <a:lin ang="4800000" scaled="0"/>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600" dirty="0" smtClean="0"/>
              <a:t>US-Version von Visual Studio</a:t>
            </a:r>
            <a:endParaRPr lang="de-DE"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Vorgefertigte Templates</a:t>
            </a:r>
            <a:endParaRPr lang="de-DE"/>
          </a:p>
        </p:txBody>
      </p:sp>
      <p:sp>
        <p:nvSpPr>
          <p:cNvPr id="3" name="Inhaltsplatzhalter 2"/>
          <p:cNvSpPr>
            <a:spLocks noGrp="1"/>
          </p:cNvSpPr>
          <p:nvPr>
            <p:ph idx="1"/>
          </p:nvPr>
        </p:nvSpPr>
        <p:spPr/>
        <p:txBody>
          <a:bodyPr/>
          <a:lstStyle/>
          <a:p>
            <a:r>
              <a:rPr lang="de-DE" dirty="0" smtClean="0"/>
              <a:t>Kleinere Anpassungen durchaus denkbar</a:t>
            </a:r>
          </a:p>
          <a:p>
            <a:pPr lvl="1"/>
            <a:r>
              <a:rPr lang="de-DE" dirty="0" smtClean="0"/>
              <a:t>z.B. Copyright Header in jeder Datei</a:t>
            </a:r>
          </a:p>
          <a:p>
            <a:r>
              <a:rPr lang="de-DE" dirty="0" smtClean="0"/>
              <a:t>Hinweis: Aus Performancegründen Caching!</a:t>
            </a:r>
          </a:p>
          <a:p>
            <a:pPr lvl="1"/>
            <a:r>
              <a:rPr lang="de-DE" dirty="0" smtClean="0"/>
              <a:t>deshalb </a:t>
            </a:r>
            <a:r>
              <a:rPr lang="de-DE" dirty="0" smtClean="0">
                <a:solidFill>
                  <a:schemeClr val="accent1"/>
                </a:solidFill>
              </a:rPr>
              <a:t>devenv.exe /</a:t>
            </a:r>
            <a:r>
              <a:rPr lang="de-DE" dirty="0" err="1" smtClean="0">
                <a:solidFill>
                  <a:schemeClr val="accent1"/>
                </a:solidFill>
              </a:rPr>
              <a:t>InstallVSTemplates</a:t>
            </a:r>
            <a:endParaRPr lang="de-DE" dirty="0" smtClean="0">
              <a:solidFill>
                <a:schemeClr val="accent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Eigene Templates</a:t>
            </a:r>
            <a:endParaRPr lang="de-DE" dirty="0"/>
          </a:p>
        </p:txBody>
      </p:sp>
      <p:sp>
        <p:nvSpPr>
          <p:cNvPr id="3" name="Content Placeholder 2"/>
          <p:cNvSpPr>
            <a:spLocks noGrp="1"/>
          </p:cNvSpPr>
          <p:nvPr>
            <p:ph idx="1"/>
          </p:nvPr>
        </p:nvSpPr>
        <p:spPr>
          <a:xfrm>
            <a:off x="381000" y="1412875"/>
            <a:ext cx="8382000" cy="1668149"/>
          </a:xfrm>
        </p:spPr>
        <p:txBody>
          <a:bodyPr/>
          <a:lstStyle/>
          <a:p>
            <a:r>
              <a:rPr lang="de-DE" dirty="0" smtClean="0"/>
              <a:t>Startpunkt Wizard</a:t>
            </a:r>
          </a:p>
          <a:p>
            <a:pPr lvl="1"/>
            <a:r>
              <a:rPr lang="de-DE" dirty="0" smtClean="0"/>
              <a:t>File </a:t>
            </a:r>
            <a:r>
              <a:rPr lang="de-DE" dirty="0" smtClean="0">
                <a:sym typeface="Symbol"/>
              </a:rPr>
              <a:t> Export Template</a:t>
            </a:r>
          </a:p>
          <a:p>
            <a:r>
              <a:rPr lang="de-DE" dirty="0" smtClean="0">
                <a:sym typeface="Symbol"/>
              </a:rPr>
              <a:t>DEMO</a:t>
            </a:r>
            <a:endParaRPr lang="de-DE"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de-DE"/>
          </a:p>
        </p:txBody>
      </p:sp>
      <p:sp>
        <p:nvSpPr>
          <p:cNvPr id="3" name="Text Placeholder 2"/>
          <p:cNvSpPr>
            <a:spLocks noGrp="1"/>
          </p:cNvSpPr>
          <p:nvPr>
            <p:ph type="body" sz="quarter" idx="10"/>
          </p:nvPr>
        </p:nvSpPr>
        <p:spPr/>
        <p:txBody>
          <a:bodyPr/>
          <a:lstStyle/>
          <a:p>
            <a:r>
              <a:rPr lang="de-DE" smtClean="0"/>
              <a:t>Dies und das</a:t>
            </a:r>
            <a:endParaRPr lang="de-DE"/>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Umgang mit using Statements</a:t>
            </a:r>
            <a:endParaRPr lang="de-DE"/>
          </a:p>
        </p:txBody>
      </p:sp>
      <p:sp>
        <p:nvSpPr>
          <p:cNvPr id="3" name="Content Placeholder 2"/>
          <p:cNvSpPr>
            <a:spLocks noGrp="1"/>
          </p:cNvSpPr>
          <p:nvPr>
            <p:ph idx="1"/>
          </p:nvPr>
        </p:nvSpPr>
        <p:spPr>
          <a:xfrm>
            <a:off x="381000" y="1412875"/>
            <a:ext cx="8382000" cy="1668149"/>
          </a:xfrm>
        </p:spPr>
        <p:txBody>
          <a:bodyPr/>
          <a:lstStyle/>
          <a:p>
            <a:r>
              <a:rPr lang="de-DE" dirty="0" smtClean="0"/>
              <a:t>Neu in Visual Studio </a:t>
            </a:r>
            <a:r>
              <a:rPr lang="de-DE" dirty="0" smtClean="0"/>
              <a:t>2008</a:t>
            </a:r>
            <a:endParaRPr lang="de-DE" dirty="0" smtClean="0"/>
          </a:p>
          <a:p>
            <a:r>
              <a:rPr lang="de-DE" dirty="0" smtClean="0"/>
              <a:t>Kontextmenü </a:t>
            </a:r>
            <a:r>
              <a:rPr lang="de-DE" dirty="0" smtClean="0">
                <a:sym typeface="Symbol"/>
              </a:rPr>
              <a:t> </a:t>
            </a:r>
            <a:r>
              <a:rPr lang="de-DE" dirty="0" err="1" smtClean="0"/>
              <a:t>Organize</a:t>
            </a:r>
            <a:r>
              <a:rPr lang="de-DE" dirty="0" smtClean="0"/>
              <a:t> </a:t>
            </a:r>
            <a:r>
              <a:rPr lang="de-DE" dirty="0" err="1" smtClean="0"/>
              <a:t>Usings</a:t>
            </a:r>
            <a:endParaRPr lang="de-DE" dirty="0" smtClean="0"/>
          </a:p>
          <a:p>
            <a:pPr lvl="1"/>
            <a:r>
              <a:rPr lang="de-DE" dirty="0" smtClean="0"/>
              <a:t>Remove </a:t>
            </a:r>
            <a:r>
              <a:rPr lang="de-DE" dirty="0" err="1" smtClean="0"/>
              <a:t>Unused</a:t>
            </a:r>
            <a:r>
              <a:rPr lang="de-DE" dirty="0" smtClean="0"/>
              <a:t>, </a:t>
            </a:r>
            <a:r>
              <a:rPr lang="de-DE" dirty="0" err="1" smtClean="0"/>
              <a:t>Sort</a:t>
            </a:r>
            <a:r>
              <a:rPr lang="de-DE" dirty="0" smtClean="0"/>
              <a:t>, Remove </a:t>
            </a:r>
            <a:r>
              <a:rPr lang="de-DE" dirty="0" err="1" smtClean="0"/>
              <a:t>and</a:t>
            </a:r>
            <a:r>
              <a:rPr lang="de-DE" dirty="0" smtClean="0"/>
              <a:t> </a:t>
            </a:r>
            <a:r>
              <a:rPr lang="de-DE" dirty="0" err="1" smtClean="0"/>
              <a:t>Sort</a:t>
            </a:r>
            <a:endParaRPr lang="de-DE" dirty="0" smtClean="0"/>
          </a:p>
        </p:txBody>
      </p:sp>
      <p:pic>
        <p:nvPicPr>
          <p:cNvPr id="4098" name="Picture 2"/>
          <p:cNvPicPr>
            <a:picLocks noChangeAspect="1" noChangeArrowheads="1"/>
          </p:cNvPicPr>
          <p:nvPr/>
        </p:nvPicPr>
        <p:blipFill>
          <a:blip r:embed="rId2"/>
          <a:srcRect/>
          <a:stretch>
            <a:fillRect/>
          </a:stretch>
        </p:blipFill>
        <p:spPr bwMode="auto">
          <a:xfrm>
            <a:off x="857224" y="3143248"/>
            <a:ext cx="3238500" cy="33337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Beobachtungen</a:t>
            </a:r>
            <a:endParaRPr lang="de-DE" dirty="0"/>
          </a:p>
        </p:txBody>
      </p:sp>
      <p:sp>
        <p:nvSpPr>
          <p:cNvPr id="3" name="Content Placeholder 2"/>
          <p:cNvSpPr>
            <a:spLocks noGrp="1"/>
          </p:cNvSpPr>
          <p:nvPr>
            <p:ph idx="1"/>
          </p:nvPr>
        </p:nvSpPr>
        <p:spPr>
          <a:xfrm>
            <a:off x="381000" y="1412875"/>
            <a:ext cx="8382000" cy="5386090"/>
          </a:xfrm>
        </p:spPr>
        <p:txBody>
          <a:bodyPr/>
          <a:lstStyle/>
          <a:p>
            <a:r>
              <a:rPr lang="de-DE" dirty="0" smtClean="0"/>
              <a:t>Viele Entwickler kennen/verwenden gar </a:t>
            </a:r>
            <a:r>
              <a:rPr lang="de-DE" smtClean="0"/>
              <a:t>nicht so manches zeitsparenden Feature, das es schon </a:t>
            </a:r>
            <a:r>
              <a:rPr lang="de-DE" dirty="0" smtClean="0"/>
              <a:t>lange in </a:t>
            </a:r>
            <a:r>
              <a:rPr lang="de-DE" smtClean="0"/>
              <a:t>Visual Studio gibt</a:t>
            </a:r>
          </a:p>
          <a:p>
            <a:r>
              <a:rPr lang="de-DE" smtClean="0"/>
              <a:t>Häufig wird aus Gewohnheit die Maus verwendet, obwohl man mit Hotkeys um Größenordnungen schneller wäre</a:t>
            </a:r>
            <a:endParaRPr lang="de-DE" dirty="0" smtClean="0"/>
          </a:p>
          <a:p>
            <a:r>
              <a:rPr lang="de-DE" smtClean="0"/>
              <a:t>Es gibt z.T. massive </a:t>
            </a:r>
            <a:r>
              <a:rPr lang="de-DE" dirty="0" smtClean="0"/>
              <a:t>Unterschiede </a:t>
            </a:r>
            <a:r>
              <a:rPr lang="de-DE" smtClean="0"/>
              <a:t>zwischen einzelnen Entwicklern</a:t>
            </a:r>
            <a:endParaRPr lang="de-DE" dirty="0" smtClean="0"/>
          </a:p>
          <a:p>
            <a:pPr lvl="1"/>
            <a:r>
              <a:rPr lang="de-DE" smtClean="0"/>
              <a:t>Besonders </a:t>
            </a:r>
            <a:r>
              <a:rPr lang="de-DE" dirty="0" smtClean="0"/>
              <a:t>lustig bei Pair </a:t>
            </a:r>
            <a:r>
              <a:rPr lang="de-DE" err="1" smtClean="0"/>
              <a:t>Programming</a:t>
            </a:r>
            <a:r>
              <a:rPr lang="de-DE" smtClean="0"/>
              <a:t>...</a:t>
            </a:r>
          </a:p>
          <a:p>
            <a:endParaRPr lang="de-DE"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Werbung für kostenlose Tools</a:t>
            </a:r>
            <a:endParaRPr lang="de-DE" dirty="0"/>
          </a:p>
        </p:txBody>
      </p:sp>
      <p:sp>
        <p:nvSpPr>
          <p:cNvPr id="3" name="Content Placeholder 2"/>
          <p:cNvSpPr>
            <a:spLocks noGrp="1"/>
          </p:cNvSpPr>
          <p:nvPr>
            <p:ph idx="1"/>
          </p:nvPr>
        </p:nvSpPr>
        <p:spPr>
          <a:xfrm>
            <a:off x="381000" y="1412875"/>
            <a:ext cx="8382000" cy="3902607"/>
          </a:xfrm>
        </p:spPr>
        <p:txBody>
          <a:bodyPr/>
          <a:lstStyle/>
          <a:p>
            <a:r>
              <a:rPr lang="de-DE" dirty="0" err="1" smtClean="0"/>
              <a:t>SonicFileFinder</a:t>
            </a:r>
            <a:endParaRPr lang="de-DE" dirty="0" smtClean="0"/>
          </a:p>
          <a:p>
            <a:pPr lvl="1"/>
            <a:r>
              <a:rPr lang="de-DE" dirty="0" smtClean="0"/>
              <a:t>Schnelles Suchen und Öffnen von Dateien</a:t>
            </a:r>
          </a:p>
          <a:p>
            <a:pPr lvl="1"/>
            <a:r>
              <a:rPr lang="de-DE" dirty="0" smtClean="0">
                <a:hlinkClick r:id="rId2"/>
              </a:rPr>
              <a:t>http://sonicfilefinder.jens-schaller.de</a:t>
            </a:r>
            <a:endParaRPr lang="de-DE" dirty="0" smtClean="0"/>
          </a:p>
          <a:p>
            <a:r>
              <a:rPr lang="de-DE" dirty="0" err="1" smtClean="0"/>
              <a:t>GhostDoc</a:t>
            </a:r>
            <a:endParaRPr lang="de-DE" dirty="0" smtClean="0"/>
          </a:p>
          <a:p>
            <a:pPr lvl="1"/>
            <a:r>
              <a:rPr lang="de-DE" dirty="0" smtClean="0"/>
              <a:t>Automatisierte Erstellung von Kommentaren</a:t>
            </a:r>
          </a:p>
          <a:p>
            <a:pPr lvl="2"/>
            <a:r>
              <a:rPr lang="de-DE" dirty="0" smtClean="0"/>
              <a:t>Vererbung von vorhandener Dokumentation</a:t>
            </a:r>
          </a:p>
          <a:p>
            <a:pPr lvl="2"/>
            <a:r>
              <a:rPr lang="de-DE" dirty="0" smtClean="0"/>
              <a:t>"Erraten" von Rumpfdokumentation</a:t>
            </a:r>
          </a:p>
          <a:p>
            <a:pPr lvl="1"/>
            <a:r>
              <a:rPr lang="de-DE" dirty="0" smtClean="0">
                <a:hlinkClick r:id="rId3"/>
              </a:rPr>
              <a:t>http://www.roland-weigelt.de/ghostdoc</a:t>
            </a:r>
            <a:endParaRPr lang="de-DE"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Q&amp;A</a:t>
            </a:r>
            <a:endParaRPr lang="en-US" dirty="0"/>
          </a:p>
        </p:txBody>
      </p:sp>
      <p:pic>
        <p:nvPicPr>
          <p:cNvPr id="6" name="Picture 5" descr="GLASS-BAND"/>
          <p:cNvPicPr>
            <a:picLocks noChangeAspect="1" noChangeArrowheads="1"/>
          </p:cNvPicPr>
          <p:nvPr/>
        </p:nvPicPr>
        <p:blipFill>
          <a:blip r:embed="rId3"/>
          <a:srcRect/>
          <a:stretch>
            <a:fillRect/>
          </a:stretch>
        </p:blipFill>
        <p:spPr bwMode="auto">
          <a:xfrm>
            <a:off x="0" y="2428868"/>
            <a:ext cx="9144000" cy="114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_BC.png"/>
          <p:cNvPicPr>
            <a:picLocks noChangeAspect="1"/>
          </p:cNvPicPr>
          <p:nvPr/>
        </p:nvPicPr>
        <p:blipFill>
          <a:blip r:embed="rId3"/>
          <a:stretch>
            <a:fillRect/>
          </a:stretch>
        </p:blipFill>
        <p:spPr>
          <a:xfrm>
            <a:off x="2571736" y="2186354"/>
            <a:ext cx="3929090" cy="775478"/>
          </a:xfrm>
          <a:prstGeom prst="rect">
            <a:avLst/>
          </a:prstGeom>
        </p:spPr>
      </p:pic>
      <p:pic>
        <p:nvPicPr>
          <p:cNvPr id="6" name="Picture 5" descr="W_JC.png"/>
          <p:cNvPicPr>
            <a:picLocks noChangeAspect="1"/>
          </p:cNvPicPr>
          <p:nvPr/>
        </p:nvPicPr>
        <p:blipFill>
          <a:blip r:embed="rId4"/>
          <a:stretch>
            <a:fillRect/>
          </a:stretch>
        </p:blipFill>
        <p:spPr>
          <a:xfrm>
            <a:off x="2786050" y="1071546"/>
            <a:ext cx="3429024" cy="685806"/>
          </a:xfrm>
          <a:prstGeom prst="rect">
            <a:avLst/>
          </a:prstGeom>
        </p:spPr>
      </p:pic>
      <p:pic>
        <p:nvPicPr>
          <p:cNvPr id="7" name="Picture 6" descr="W_KU.png"/>
          <p:cNvPicPr>
            <a:picLocks noChangeAspect="1"/>
          </p:cNvPicPr>
          <p:nvPr/>
        </p:nvPicPr>
        <p:blipFill>
          <a:blip r:embed="rId5"/>
          <a:stretch>
            <a:fillRect/>
          </a:stretch>
        </p:blipFill>
        <p:spPr>
          <a:xfrm>
            <a:off x="2714612" y="3143248"/>
            <a:ext cx="3642946" cy="546441"/>
          </a:xfrm>
          <a:prstGeom prst="rect">
            <a:avLst/>
          </a:prstGeom>
        </p:spPr>
      </p:pic>
      <p:pic>
        <p:nvPicPr>
          <p:cNvPr id="8" name="Picture 7" descr="W_NR.png"/>
          <p:cNvPicPr>
            <a:picLocks noChangeAspect="1"/>
          </p:cNvPicPr>
          <p:nvPr/>
        </p:nvPicPr>
        <p:blipFill>
          <a:blip r:embed="rId6"/>
          <a:stretch>
            <a:fillRect/>
          </a:stretch>
        </p:blipFill>
        <p:spPr>
          <a:xfrm>
            <a:off x="2643174" y="4214818"/>
            <a:ext cx="3810026" cy="1143008"/>
          </a:xfrm>
          <a:prstGeom prst="rect">
            <a:avLst/>
          </a:prstGeom>
        </p:spPr>
      </p:pic>
      <p:sp>
        <p:nvSpPr>
          <p:cNvPr id="9" name="TextBox 8"/>
          <p:cNvSpPr txBox="1"/>
          <p:nvPr/>
        </p:nvSpPr>
        <p:spPr>
          <a:xfrm>
            <a:off x="3310182" y="3571876"/>
            <a:ext cx="2404826" cy="369332"/>
          </a:xfrm>
          <a:prstGeom prst="rect">
            <a:avLst/>
          </a:prstGeom>
          <a:noFill/>
        </p:spPr>
        <p:txBody>
          <a:bodyPr wrap="none" rtlCol="0">
            <a:spAutoFit/>
          </a:bodyPr>
          <a:lstStyle/>
          <a:p>
            <a:r>
              <a:rPr lang="de-DE" dirty="0" smtClean="0">
                <a:latin typeface="Lucida Sans" pitchFamily="34" charset="0"/>
              </a:rPr>
              <a:t>www.dnug-koeln.de</a:t>
            </a:r>
            <a:endParaRPr lang="de-DE" dirty="0">
              <a:latin typeface="Lucida Sans" pitchFamily="34" charset="0"/>
            </a:endParaRPr>
          </a:p>
        </p:txBody>
      </p:sp>
      <p:sp>
        <p:nvSpPr>
          <p:cNvPr id="10" name="TextBox 9"/>
          <p:cNvSpPr txBox="1"/>
          <p:nvPr/>
        </p:nvSpPr>
        <p:spPr>
          <a:xfrm>
            <a:off x="3786182" y="1682581"/>
            <a:ext cx="1645002" cy="246221"/>
          </a:xfrm>
          <a:prstGeom prst="rect">
            <a:avLst/>
          </a:prstGeom>
          <a:noFill/>
        </p:spPr>
        <p:txBody>
          <a:bodyPr wrap="none" rtlCol="0">
            <a:spAutoFit/>
          </a:bodyPr>
          <a:lstStyle/>
          <a:p>
            <a:r>
              <a:rPr lang="de-DE" sz="1000" dirty="0" smtClean="0">
                <a:latin typeface="Lucida Sans" pitchFamily="34" charset="0"/>
              </a:rPr>
              <a:t>www.justcommunity.de</a:t>
            </a:r>
            <a:endParaRPr lang="de-DE" sz="1000" dirty="0">
              <a:latin typeface="Lucida Sans" pitchFamily="34"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white glow rectangle"/>
          <p:cNvPicPr>
            <a:picLocks noChangeAspect="1" noChangeArrowheads="1"/>
          </p:cNvPicPr>
          <p:nvPr/>
        </p:nvPicPr>
        <p:blipFill>
          <a:blip r:embed="rId3"/>
          <a:srcRect/>
          <a:stretch>
            <a:fillRect/>
          </a:stretch>
        </p:blipFill>
        <p:spPr bwMode="auto">
          <a:xfrm>
            <a:off x="500034" y="642918"/>
            <a:ext cx="8277149" cy="5543896"/>
          </a:xfrm>
          <a:prstGeom prst="rect">
            <a:avLst/>
          </a:prstGeom>
          <a:ln>
            <a:noFill/>
          </a:ln>
          <a:effectLst>
            <a:softEdge rad="112500"/>
          </a:effectLst>
          <a:scene3d>
            <a:camera prst="orthographicFront">
              <a:rot lat="19765777" lon="824348" rev="706514"/>
            </a:camera>
            <a:lightRig rig="threePt" dir="t"/>
          </a:scene3d>
        </p:spPr>
      </p:pic>
      <p:sp>
        <p:nvSpPr>
          <p:cNvPr id="10" name="Rectangle 53"/>
          <p:cNvSpPr>
            <a:spLocks noGrp="1" noChangeArrowheads="1"/>
          </p:cNvSpPr>
          <p:nvPr>
            <p:ph type="title"/>
          </p:nvPr>
        </p:nvSpPr>
        <p:spPr/>
        <p:txBody>
          <a:bodyPr/>
          <a:lstStyle/>
          <a:p>
            <a:pPr eaLnBrk="1" hangingPunct="1">
              <a:defRPr/>
            </a:pPr>
            <a:r>
              <a:rPr lang="en-AU" dirty="0" err="1" smtClean="0"/>
              <a:t>Sponsoren</a:t>
            </a:r>
            <a:endParaRPr lang="en-AU" dirty="0"/>
          </a:p>
        </p:txBody>
      </p:sp>
      <p:pic>
        <p:nvPicPr>
          <p:cNvPr id="28" name="Picture 27" descr="softwaresponsor_devexpress.png"/>
          <p:cNvPicPr>
            <a:picLocks noChangeAspect="1"/>
          </p:cNvPicPr>
          <p:nvPr/>
        </p:nvPicPr>
        <p:blipFill>
          <a:blip r:embed="rId4"/>
          <a:stretch>
            <a:fillRect/>
          </a:stretch>
        </p:blipFill>
        <p:spPr>
          <a:xfrm>
            <a:off x="2373069" y="4375112"/>
            <a:ext cx="849711" cy="303468"/>
          </a:xfrm>
          <a:prstGeom prst="rect">
            <a:avLst/>
          </a:prstGeom>
        </p:spPr>
      </p:pic>
      <p:pic>
        <p:nvPicPr>
          <p:cNvPr id="29" name="Picture 28" descr="softwaresponsor_jetbrains.png"/>
          <p:cNvPicPr>
            <a:picLocks noChangeAspect="1"/>
          </p:cNvPicPr>
          <p:nvPr/>
        </p:nvPicPr>
        <p:blipFill>
          <a:blip r:embed="rId5"/>
          <a:stretch>
            <a:fillRect/>
          </a:stretch>
        </p:blipFill>
        <p:spPr>
          <a:xfrm>
            <a:off x="3256450" y="4141609"/>
            <a:ext cx="849711" cy="303468"/>
          </a:xfrm>
          <a:prstGeom prst="rect">
            <a:avLst/>
          </a:prstGeom>
        </p:spPr>
      </p:pic>
      <p:pic>
        <p:nvPicPr>
          <p:cNvPr id="30" name="Picture 29" descr="softwaresponsor_microsoft.jpg"/>
          <p:cNvPicPr>
            <a:picLocks noChangeAspect="1"/>
          </p:cNvPicPr>
          <p:nvPr/>
        </p:nvPicPr>
        <p:blipFill>
          <a:blip r:embed="rId6"/>
          <a:stretch>
            <a:fillRect/>
          </a:stretch>
        </p:blipFill>
        <p:spPr>
          <a:xfrm>
            <a:off x="1428728" y="4572008"/>
            <a:ext cx="849517" cy="394419"/>
          </a:xfrm>
          <a:prstGeom prst="rect">
            <a:avLst/>
          </a:prstGeom>
        </p:spPr>
      </p:pic>
      <p:pic>
        <p:nvPicPr>
          <p:cNvPr id="32" name="Picture 31" descr="softwaresponsor_redgate.png"/>
          <p:cNvPicPr>
            <a:picLocks noChangeAspect="1"/>
          </p:cNvPicPr>
          <p:nvPr/>
        </p:nvPicPr>
        <p:blipFill>
          <a:blip r:embed="rId7"/>
          <a:stretch>
            <a:fillRect/>
          </a:stretch>
        </p:blipFill>
        <p:spPr>
          <a:xfrm>
            <a:off x="4148542" y="3908110"/>
            <a:ext cx="849711" cy="303468"/>
          </a:xfrm>
          <a:prstGeom prst="rect">
            <a:avLst/>
          </a:prstGeom>
        </p:spPr>
      </p:pic>
      <p:pic>
        <p:nvPicPr>
          <p:cNvPr id="33" name="Picture 32" descr="sponsor_commasoft.jpg"/>
          <p:cNvPicPr>
            <a:picLocks noChangeAspect="1"/>
          </p:cNvPicPr>
          <p:nvPr/>
        </p:nvPicPr>
        <p:blipFill>
          <a:blip r:embed="rId8"/>
          <a:stretch>
            <a:fillRect/>
          </a:stretch>
        </p:blipFill>
        <p:spPr>
          <a:xfrm>
            <a:off x="928662" y="2675429"/>
            <a:ext cx="1492248" cy="692829"/>
          </a:xfrm>
          <a:prstGeom prst="rect">
            <a:avLst/>
          </a:prstGeom>
        </p:spPr>
      </p:pic>
      <p:pic>
        <p:nvPicPr>
          <p:cNvPr id="35" name="Picture 34" descr="sponsor_empira.png"/>
          <p:cNvPicPr>
            <a:picLocks noChangeAspect="1"/>
          </p:cNvPicPr>
          <p:nvPr/>
        </p:nvPicPr>
        <p:blipFill>
          <a:blip r:embed="rId9"/>
          <a:stretch>
            <a:fillRect/>
          </a:stretch>
        </p:blipFill>
        <p:spPr>
          <a:xfrm>
            <a:off x="3786182" y="1785926"/>
            <a:ext cx="1143008" cy="530682"/>
          </a:xfrm>
          <a:prstGeom prst="rect">
            <a:avLst/>
          </a:prstGeom>
        </p:spPr>
      </p:pic>
      <p:pic>
        <p:nvPicPr>
          <p:cNvPr id="37" name="Picture 36" descr="sponsor_ppedv.jpg"/>
          <p:cNvPicPr>
            <a:picLocks noChangeAspect="1"/>
          </p:cNvPicPr>
          <p:nvPr/>
        </p:nvPicPr>
        <p:blipFill>
          <a:blip r:embed="rId10"/>
          <a:stretch>
            <a:fillRect/>
          </a:stretch>
        </p:blipFill>
        <p:spPr>
          <a:xfrm>
            <a:off x="3714744" y="2857496"/>
            <a:ext cx="1285884" cy="597017"/>
          </a:xfrm>
          <a:prstGeom prst="rect">
            <a:avLst/>
          </a:prstGeom>
        </p:spPr>
      </p:pic>
      <p:pic>
        <p:nvPicPr>
          <p:cNvPr id="38" name="Picture 37" descr="sponsor_prodot.jpg"/>
          <p:cNvPicPr>
            <a:picLocks noChangeAspect="1"/>
          </p:cNvPicPr>
          <p:nvPr/>
        </p:nvPicPr>
        <p:blipFill>
          <a:blip r:embed="rId11"/>
          <a:stretch>
            <a:fillRect/>
          </a:stretch>
        </p:blipFill>
        <p:spPr>
          <a:xfrm>
            <a:off x="5286380" y="2214554"/>
            <a:ext cx="1089640" cy="1175255"/>
          </a:xfrm>
          <a:prstGeom prst="rect">
            <a:avLst/>
          </a:prstGeom>
        </p:spPr>
      </p:pic>
      <p:sp>
        <p:nvSpPr>
          <p:cNvPr id="39" name="TextBox 38"/>
          <p:cNvSpPr txBox="1"/>
          <p:nvPr/>
        </p:nvSpPr>
        <p:spPr>
          <a:xfrm>
            <a:off x="1285852" y="3881770"/>
            <a:ext cx="1502334" cy="261610"/>
          </a:xfrm>
          <a:prstGeom prst="rect">
            <a:avLst/>
          </a:prstGeom>
          <a:noFill/>
        </p:spPr>
        <p:txBody>
          <a:bodyPr wrap="none" rtlCol="0">
            <a:spAutoFit/>
          </a:bodyPr>
          <a:lstStyle/>
          <a:p>
            <a:r>
              <a:rPr lang="de-DE" sz="1100" b="1" dirty="0" smtClean="0">
                <a:solidFill>
                  <a:schemeClr val="bg1"/>
                </a:solidFill>
              </a:rPr>
              <a:t>Softwaresponsoren</a:t>
            </a:r>
            <a:endParaRPr lang="de-DE" sz="1100" b="1" dirty="0">
              <a:solidFill>
                <a:schemeClr val="bg1"/>
              </a:solidFill>
            </a:endParaRPr>
          </a:p>
        </p:txBody>
      </p:sp>
      <p:sp>
        <p:nvSpPr>
          <p:cNvPr id="40" name="TextBox 39"/>
          <p:cNvSpPr txBox="1"/>
          <p:nvPr/>
        </p:nvSpPr>
        <p:spPr>
          <a:xfrm>
            <a:off x="1500166" y="5167654"/>
            <a:ext cx="1306768" cy="261610"/>
          </a:xfrm>
          <a:prstGeom prst="rect">
            <a:avLst/>
          </a:prstGeom>
          <a:noFill/>
        </p:spPr>
        <p:txBody>
          <a:bodyPr wrap="none" rtlCol="0">
            <a:spAutoFit/>
          </a:bodyPr>
          <a:lstStyle/>
          <a:p>
            <a:r>
              <a:rPr lang="de-DE" sz="1100" b="1" dirty="0" smtClean="0">
                <a:solidFill>
                  <a:schemeClr val="bg1"/>
                </a:solidFill>
              </a:rPr>
              <a:t>Mediasponsoren</a:t>
            </a:r>
            <a:endParaRPr lang="de-DE" sz="1100" b="1" dirty="0">
              <a:solidFill>
                <a:schemeClr val="bg1"/>
              </a:solidFill>
            </a:endParaRPr>
          </a:p>
        </p:txBody>
      </p:sp>
      <p:pic>
        <p:nvPicPr>
          <p:cNvPr id="41" name="Picture 40" descr="mediasponsor_dnm.jpg"/>
          <p:cNvPicPr>
            <a:picLocks noChangeAspect="1"/>
          </p:cNvPicPr>
          <p:nvPr/>
        </p:nvPicPr>
        <p:blipFill>
          <a:blip r:embed="rId12"/>
          <a:srcRect b="13120"/>
          <a:stretch>
            <a:fillRect/>
          </a:stretch>
        </p:blipFill>
        <p:spPr>
          <a:xfrm>
            <a:off x="1643042" y="5670572"/>
            <a:ext cx="1073682" cy="473072"/>
          </a:xfrm>
          <a:prstGeom prst="rect">
            <a:avLst/>
          </a:prstGeom>
        </p:spPr>
      </p:pic>
      <p:pic>
        <p:nvPicPr>
          <p:cNvPr id="42" name="Picture 41" descr="mediasponsor_dnp.jpg"/>
          <p:cNvPicPr>
            <a:picLocks noChangeAspect="1"/>
          </p:cNvPicPr>
          <p:nvPr/>
        </p:nvPicPr>
        <p:blipFill>
          <a:blip r:embed="rId13"/>
          <a:srcRect b="13120"/>
          <a:stretch>
            <a:fillRect/>
          </a:stretch>
        </p:blipFill>
        <p:spPr>
          <a:xfrm>
            <a:off x="2742507" y="5358695"/>
            <a:ext cx="1066013" cy="473072"/>
          </a:xfrm>
          <a:prstGeom prst="rect">
            <a:avLst/>
          </a:prstGeom>
        </p:spPr>
      </p:pic>
      <p:pic>
        <p:nvPicPr>
          <p:cNvPr id="43" name="Picture 42" descr="mediasponsor_vs1.jpg"/>
          <p:cNvPicPr>
            <a:picLocks noChangeAspect="1"/>
          </p:cNvPicPr>
          <p:nvPr/>
        </p:nvPicPr>
        <p:blipFill>
          <a:blip r:embed="rId14"/>
          <a:srcRect b="13120"/>
          <a:stretch>
            <a:fillRect/>
          </a:stretch>
        </p:blipFill>
        <p:spPr>
          <a:xfrm>
            <a:off x="3710272" y="5034570"/>
            <a:ext cx="1081351" cy="473072"/>
          </a:xfrm>
          <a:prstGeom prst="rect">
            <a:avLst/>
          </a:prstGeom>
        </p:spPr>
      </p:pic>
      <p:pic>
        <p:nvPicPr>
          <p:cNvPr id="2050" name="Picture 2"/>
          <p:cNvPicPr>
            <a:picLocks noChangeAspect="1" noChangeArrowheads="1"/>
          </p:cNvPicPr>
          <p:nvPr/>
        </p:nvPicPr>
        <p:blipFill>
          <a:blip r:embed="rId15"/>
          <a:srcRect/>
          <a:stretch>
            <a:fillRect/>
          </a:stretch>
        </p:blipFill>
        <p:spPr bwMode="auto">
          <a:xfrm>
            <a:off x="2500298" y="2214554"/>
            <a:ext cx="1419229" cy="374740"/>
          </a:xfrm>
          <a:prstGeom prst="rect">
            <a:avLst/>
          </a:prstGeom>
          <a:noFill/>
          <a:ln w="9525">
            <a:noFill/>
            <a:miter lim="800000"/>
            <a:headEnd/>
            <a:tailEnd/>
          </a:ln>
          <a:effectLst/>
        </p:spPr>
      </p:pic>
      <p:pic>
        <p:nvPicPr>
          <p:cNvPr id="2051" name="Picture 3"/>
          <p:cNvPicPr>
            <a:picLocks noChangeAspect="1" noChangeArrowheads="1"/>
          </p:cNvPicPr>
          <p:nvPr/>
        </p:nvPicPr>
        <p:blipFill>
          <a:blip r:embed="rId16" cstate="print"/>
          <a:srcRect/>
          <a:stretch>
            <a:fillRect/>
          </a:stretch>
        </p:blipFill>
        <p:spPr bwMode="auto">
          <a:xfrm>
            <a:off x="2571736" y="2598210"/>
            <a:ext cx="1435185" cy="94743"/>
          </a:xfrm>
          <a:prstGeom prst="rect">
            <a:avLst/>
          </a:prstGeom>
          <a:noFill/>
          <a:ln w="9525">
            <a:noFill/>
            <a:miter lim="800000"/>
            <a:headEnd/>
            <a:tailEnd/>
          </a:ln>
          <a:effectLst/>
        </p:spPr>
      </p:pic>
      <p:pic>
        <p:nvPicPr>
          <p:cNvPr id="2052" name="Picture 4"/>
          <p:cNvPicPr>
            <a:picLocks noChangeAspect="1" noChangeArrowheads="1"/>
          </p:cNvPicPr>
          <p:nvPr/>
        </p:nvPicPr>
        <p:blipFill>
          <a:blip r:embed="rId17"/>
          <a:srcRect/>
          <a:stretch>
            <a:fillRect/>
          </a:stretch>
        </p:blipFill>
        <p:spPr bwMode="auto">
          <a:xfrm>
            <a:off x="6215074" y="857232"/>
            <a:ext cx="1409700" cy="504825"/>
          </a:xfrm>
          <a:prstGeom prst="rect">
            <a:avLst/>
          </a:prstGeom>
          <a:noFill/>
          <a:ln w="9525">
            <a:noFill/>
            <a:miter lim="800000"/>
            <a:headEnd/>
            <a:tailEnd/>
          </a:ln>
          <a:effectLst/>
        </p:spPr>
      </p:pic>
      <p:pic>
        <p:nvPicPr>
          <p:cNvPr id="2053" name="Picture 5"/>
          <p:cNvPicPr>
            <a:picLocks noChangeAspect="1" noChangeArrowheads="1"/>
          </p:cNvPicPr>
          <p:nvPr/>
        </p:nvPicPr>
        <p:blipFill>
          <a:blip r:embed="rId18"/>
          <a:srcRect/>
          <a:stretch>
            <a:fillRect/>
          </a:stretch>
        </p:blipFill>
        <p:spPr bwMode="auto">
          <a:xfrm>
            <a:off x="6643702" y="1857364"/>
            <a:ext cx="1276350" cy="5619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19"/>
          <a:srcRect/>
          <a:stretch>
            <a:fillRect/>
          </a:stretch>
        </p:blipFill>
        <p:spPr bwMode="auto">
          <a:xfrm>
            <a:off x="5072066" y="1285860"/>
            <a:ext cx="1333500" cy="6191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7" name="Rectangle 21"/>
          <p:cNvSpPr>
            <a:spLocks noGrp="1" noChangeArrowheads="1"/>
          </p:cNvSpPr>
          <p:nvPr>
            <p:ph type="title"/>
          </p:nvPr>
        </p:nvSpPr>
        <p:spPr/>
        <p:txBody>
          <a:bodyPr/>
          <a:lstStyle/>
          <a:p>
            <a:pPr eaLnBrk="1" hangingPunct="1">
              <a:defRPr/>
            </a:pPr>
            <a:r>
              <a:rPr lang="en-AU" dirty="0" smtClean="0"/>
              <a:t>Agenda</a:t>
            </a:r>
            <a:endParaRPr lang="en-AU" sz="3600" dirty="0">
              <a:solidFill>
                <a:schemeClr val="accent1"/>
              </a:solidFill>
            </a:endParaRPr>
          </a:p>
        </p:txBody>
      </p:sp>
      <p:sp>
        <p:nvSpPr>
          <p:cNvPr id="4" name="Content Placeholder 3"/>
          <p:cNvSpPr>
            <a:spLocks noGrp="1"/>
          </p:cNvSpPr>
          <p:nvPr>
            <p:ph idx="1"/>
          </p:nvPr>
        </p:nvSpPr>
        <p:spPr>
          <a:xfrm>
            <a:off x="381000" y="1412875"/>
            <a:ext cx="8382000" cy="4198072"/>
          </a:xfrm>
        </p:spPr>
        <p:txBody>
          <a:bodyPr/>
          <a:lstStyle/>
          <a:p>
            <a:r>
              <a:rPr lang="pt-PT" smtClean="0"/>
              <a:t>Tastatur und Maus benutzen</a:t>
            </a:r>
          </a:p>
          <a:p>
            <a:r>
              <a:rPr lang="pt-PT" smtClean="0"/>
              <a:t>Abläufe </a:t>
            </a:r>
            <a:r>
              <a:rPr lang="pt-PT" dirty="0" smtClean="0"/>
              <a:t>automatisieren</a:t>
            </a:r>
          </a:p>
          <a:p>
            <a:r>
              <a:rPr lang="pt-PT" dirty="0" smtClean="0"/>
              <a:t>IDE anpassen</a:t>
            </a:r>
          </a:p>
          <a:p>
            <a:r>
              <a:rPr lang="pt-PT" smtClean="0"/>
              <a:t>Effektiv debuggen</a:t>
            </a:r>
            <a:endParaRPr lang="pt-PT" dirty="0" smtClean="0"/>
          </a:p>
          <a:p>
            <a:r>
              <a:rPr lang="pt-PT" smtClean="0"/>
              <a:t>Code Snippets verwenden</a:t>
            </a:r>
            <a:endParaRPr lang="pt-PT" dirty="0" smtClean="0"/>
          </a:p>
          <a:p>
            <a:r>
              <a:rPr lang="pt-PT" dirty="0" smtClean="0"/>
              <a:t>Projekt- </a:t>
            </a:r>
            <a:r>
              <a:rPr lang="pt-PT" smtClean="0"/>
              <a:t>und Dateivorlagen erstellen</a:t>
            </a:r>
            <a:endParaRPr lang="pt-PT"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de-DE"/>
          </a:p>
        </p:txBody>
      </p:sp>
      <p:sp>
        <p:nvSpPr>
          <p:cNvPr id="3" name="Text Placeholder 2"/>
          <p:cNvSpPr>
            <a:spLocks noGrp="1"/>
          </p:cNvSpPr>
          <p:nvPr>
            <p:ph type="body" sz="quarter" idx="10"/>
          </p:nvPr>
        </p:nvSpPr>
        <p:spPr/>
        <p:txBody>
          <a:bodyPr/>
          <a:lstStyle/>
          <a:p>
            <a:r>
              <a:rPr lang="de-DE" smtClean="0"/>
              <a:t>Tastatur und Maus benutzen</a:t>
            </a:r>
            <a:endParaRPr lang="de-DE"/>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Tastatur benutzen</a:t>
            </a:r>
            <a:endParaRPr lang="de-DE" dirty="0"/>
          </a:p>
        </p:txBody>
      </p:sp>
      <p:sp>
        <p:nvSpPr>
          <p:cNvPr id="3" name="Content Placeholder 2"/>
          <p:cNvSpPr>
            <a:spLocks noGrp="1"/>
          </p:cNvSpPr>
          <p:nvPr>
            <p:ph idx="1"/>
          </p:nvPr>
        </p:nvSpPr>
        <p:spPr>
          <a:xfrm>
            <a:off x="381000" y="1412875"/>
            <a:ext cx="8382000" cy="4727448"/>
          </a:xfrm>
        </p:spPr>
        <p:txBody>
          <a:bodyPr/>
          <a:lstStyle/>
          <a:p>
            <a:r>
              <a:rPr lang="de-DE" smtClean="0"/>
              <a:t>Empfehlungen</a:t>
            </a:r>
          </a:p>
          <a:p>
            <a:pPr lvl="1"/>
            <a:r>
              <a:rPr lang="de-DE" smtClean="0"/>
              <a:t>Wenn noch nicht geschehen: Möglichst viele Hotkeys lernen!</a:t>
            </a:r>
          </a:p>
          <a:p>
            <a:pPr lvl="1"/>
            <a:r>
              <a:rPr lang="de-DE" smtClean="0"/>
              <a:t>Wichtig: Auswahl des Tastaturschemas</a:t>
            </a:r>
          </a:p>
          <a:p>
            <a:r>
              <a:rPr lang="de-DE" smtClean="0"/>
              <a:t>Persönliche Geschichte</a:t>
            </a:r>
          </a:p>
          <a:p>
            <a:pPr lvl="1"/>
            <a:r>
              <a:rPr lang="de-DE" smtClean="0"/>
              <a:t>Bis VS.Net 2003 stark konfigurierte Tastatur-belegung </a:t>
            </a:r>
            <a:r>
              <a:rPr lang="de-DE" smtClean="0">
                <a:sym typeface="Symbol"/>
              </a:rPr>
              <a:t> Probleme auf anderen Rechnern</a:t>
            </a:r>
          </a:p>
          <a:p>
            <a:pPr lvl="1"/>
            <a:r>
              <a:rPr lang="de-DE" smtClean="0">
                <a:sym typeface="Symbol"/>
              </a:rPr>
              <a:t>VS2005: Neues, aufgeräumtes Schema für C#</a:t>
            </a:r>
            <a:br>
              <a:rPr lang="de-DE" smtClean="0">
                <a:sym typeface="Symbol"/>
              </a:rPr>
            </a:br>
            <a:r>
              <a:rPr lang="de-DE" smtClean="0">
                <a:sym typeface="Symbol"/>
              </a:rPr>
              <a:t> Guter Einstieg zum Neulernen</a:t>
            </a:r>
          </a:p>
          <a:p>
            <a:pPr lvl="1"/>
            <a:r>
              <a:rPr lang="de-DE" smtClean="0">
                <a:sym typeface="Symbol"/>
              </a:rPr>
              <a:t>VS2008: "Visual C# 2005"</a:t>
            </a:r>
            <a:endParaRPr lang="de-DE"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Welche Hotkeys gibt es denn?</a:t>
            </a:r>
            <a:endParaRPr lang="de-DE"/>
          </a:p>
        </p:txBody>
      </p:sp>
      <p:sp>
        <p:nvSpPr>
          <p:cNvPr id="3" name="Content Placeholder 2"/>
          <p:cNvSpPr>
            <a:spLocks noGrp="1"/>
          </p:cNvSpPr>
          <p:nvPr>
            <p:ph idx="1"/>
          </p:nvPr>
        </p:nvSpPr>
        <p:spPr>
          <a:xfrm>
            <a:off x="381000" y="1412875"/>
            <a:ext cx="8382000" cy="4167295"/>
          </a:xfrm>
        </p:spPr>
        <p:txBody>
          <a:bodyPr/>
          <a:lstStyle/>
          <a:p>
            <a:r>
              <a:rPr lang="de-DE" smtClean="0"/>
              <a:t>Möglichkeit 1</a:t>
            </a:r>
          </a:p>
          <a:p>
            <a:pPr lvl="1"/>
            <a:r>
              <a:rPr lang="de-DE" smtClean="0"/>
              <a:t>Tools </a:t>
            </a:r>
            <a:r>
              <a:rPr lang="de-DE" smtClean="0">
                <a:sym typeface="Symbol"/>
              </a:rPr>
              <a:t> Customize  Keyboard</a:t>
            </a:r>
          </a:p>
          <a:p>
            <a:r>
              <a:rPr lang="de-DE" smtClean="0">
                <a:sym typeface="Symbol"/>
              </a:rPr>
              <a:t>Möglichkeit 2</a:t>
            </a:r>
          </a:p>
          <a:p>
            <a:pPr lvl="1"/>
            <a:r>
              <a:rPr lang="de-DE" smtClean="0">
                <a:sym typeface="Symbol"/>
              </a:rPr>
              <a:t>Nettes Macro von Jeff Atwood</a:t>
            </a:r>
          </a:p>
          <a:p>
            <a:pPr lvl="2"/>
            <a:r>
              <a:rPr lang="de-DE" smtClean="0">
                <a:hlinkClick r:id="rId2"/>
              </a:rPr>
              <a:t>http://www.codinghorror.com/blog/archives/000412.html</a:t>
            </a:r>
            <a:endParaRPr lang="de-DE" smtClean="0"/>
          </a:p>
          <a:p>
            <a:pPr lvl="1"/>
            <a:r>
              <a:rPr lang="de-DE" smtClean="0"/>
              <a:t>Wichtig: Referenzen in Macros-IDE hinzufügen</a:t>
            </a:r>
          </a:p>
          <a:p>
            <a:pPr lvl="2"/>
            <a:r>
              <a:rPr lang="de-DE" smtClean="0"/>
              <a:t>System.Data</a:t>
            </a:r>
          </a:p>
          <a:p>
            <a:pPr lvl="2"/>
            <a:r>
              <a:rPr lang="de-DE" smtClean="0"/>
              <a:t>System.Xml</a:t>
            </a:r>
            <a:endParaRPr lang="de-DE"/>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Afterlaunch 2008">
  <a:themeElements>
    <a:clrScheme name="AfterLaunch">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DEECFE"/>
      </a:hlink>
      <a:folHlink>
        <a:srgbClr val="DEECF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Portugal Techdays 2008</Template>
  <TotalTime>0</TotalTime>
  <Words>1369</Words>
  <Application>Microsoft Office PowerPoint</Application>
  <PresentationFormat>On-screen Show (4:3)</PresentationFormat>
  <Paragraphs>306</Paragraphs>
  <Slides>53</Slides>
  <Notes>9</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Afterlaunch 2008</vt:lpstr>
      <vt:lpstr>White with Courier font for code slides</vt:lpstr>
      <vt:lpstr>Sponsoren</vt:lpstr>
      <vt:lpstr>Visual Studio 2008 Tipps und Tricks für die Praxis</vt:lpstr>
      <vt:lpstr>Roland Weigelt</vt:lpstr>
      <vt:lpstr>Ein paar Worte vorab...</vt:lpstr>
      <vt:lpstr>Beobachtungen</vt:lpstr>
      <vt:lpstr>Agenda</vt:lpstr>
      <vt:lpstr>Slide 7</vt:lpstr>
      <vt:lpstr>Tastatur benutzen</vt:lpstr>
      <vt:lpstr>Welche Hotkeys gibt es denn?</vt:lpstr>
      <vt:lpstr>Navigation</vt:lpstr>
      <vt:lpstr>Suchen/Ersetzen</vt:lpstr>
      <vt:lpstr>Clipboard</vt:lpstr>
      <vt:lpstr>Lieblings-Hotkey: F2</vt:lpstr>
      <vt:lpstr>Maus benutzen</vt:lpstr>
      <vt:lpstr>Maus benutzen</vt:lpstr>
      <vt:lpstr>Slide 16</vt:lpstr>
      <vt:lpstr>Quick Macros</vt:lpstr>
      <vt:lpstr>Slide 18</vt:lpstr>
      <vt:lpstr>IDE anpassen</vt:lpstr>
      <vt:lpstr>Hotkeys</vt:lpstr>
      <vt:lpstr>Farben und Schriftarten</vt:lpstr>
      <vt:lpstr>Farben und Schriftarten</vt:lpstr>
      <vt:lpstr>Formatierung im C#-Editor</vt:lpstr>
      <vt:lpstr>Formatierung im HTML-Editor</vt:lpstr>
      <vt:lpstr>Sonstige Anpassungen</vt:lpstr>
      <vt:lpstr>Sonstige Anpassungen</vt:lpstr>
      <vt:lpstr>Sonstige Anpassungen</vt:lpstr>
      <vt:lpstr>Slide 28</vt:lpstr>
      <vt:lpstr>Tipps für's Debugging</vt:lpstr>
      <vt:lpstr>.NET Framework Source Code</vt:lpstr>
      <vt:lpstr>.NET Framework Source Code</vt:lpstr>
      <vt:lpstr>.NET Framework Source Code</vt:lpstr>
      <vt:lpstr>.NET Framework Source Code</vt:lpstr>
      <vt:lpstr>Slide 34</vt:lpstr>
      <vt:lpstr>Code Snippets</vt:lpstr>
      <vt:lpstr>Code Snippets</vt:lpstr>
      <vt:lpstr>Code Snippets</vt:lpstr>
      <vt:lpstr>Code Snippets</vt:lpstr>
      <vt:lpstr>Code Snippets: Links</vt:lpstr>
      <vt:lpstr>Slide 40</vt:lpstr>
      <vt:lpstr>Visual Studio Templates</vt:lpstr>
      <vt:lpstr>Features</vt:lpstr>
      <vt:lpstr>Features</vt:lpstr>
      <vt:lpstr>Template: "Unter der Haube"</vt:lpstr>
      <vt:lpstr>Vorgefertigte Templates</vt:lpstr>
      <vt:lpstr>Vorgefertigte Templates</vt:lpstr>
      <vt:lpstr>Eigene Templates</vt:lpstr>
      <vt:lpstr>Slide 48</vt:lpstr>
      <vt:lpstr>Umgang mit using Statements</vt:lpstr>
      <vt:lpstr>Werbung für kostenlose Tools</vt:lpstr>
      <vt:lpstr>Slide 51</vt:lpstr>
      <vt:lpstr>Slide 52</vt:lpstr>
      <vt:lpstr>Sponsoren</vt:lpstr>
    </vt:vector>
  </TitlesOfParts>
  <Manager>&lt;Content Manager Name Here&gt;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Studio 2008 Tipps und Tricks</dc:title>
  <dc:subject>AfterLaunch</dc:subject>
  <dc:creator>Roland Weigelt</dc:creator>
  <cp:lastModifiedBy>Roland Weigelt</cp:lastModifiedBy>
  <cp:revision>264</cp:revision>
  <dcterms:created xsi:type="dcterms:W3CDTF">2008-03-26T21:03:28Z</dcterms:created>
  <dcterms:modified xsi:type="dcterms:W3CDTF">2008-04-11T09:49:25Z</dcterms:modified>
</cp:coreProperties>
</file>