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1"/>
  </p:sldMasterIdLst>
  <p:notesMasterIdLst>
    <p:notesMasterId r:id="rId66"/>
  </p:notesMasterIdLst>
  <p:handoutMasterIdLst>
    <p:handoutMasterId r:id="rId67"/>
  </p:handoutMasterIdLst>
  <p:sldIdLst>
    <p:sldId id="373" r:id="rId2"/>
    <p:sldId id="297" r:id="rId3"/>
    <p:sldId id="381" r:id="rId4"/>
    <p:sldId id="326" r:id="rId5"/>
    <p:sldId id="327" r:id="rId6"/>
    <p:sldId id="328" r:id="rId7"/>
    <p:sldId id="329" r:id="rId8"/>
    <p:sldId id="330" r:id="rId9"/>
    <p:sldId id="331" r:id="rId10"/>
    <p:sldId id="434" r:id="rId11"/>
    <p:sldId id="435" r:id="rId12"/>
    <p:sldId id="437" r:id="rId13"/>
    <p:sldId id="438" r:id="rId14"/>
    <p:sldId id="439" r:id="rId15"/>
    <p:sldId id="440" r:id="rId16"/>
    <p:sldId id="441" r:id="rId17"/>
    <p:sldId id="442" r:id="rId18"/>
    <p:sldId id="443" r:id="rId19"/>
    <p:sldId id="447" r:id="rId20"/>
    <p:sldId id="445" r:id="rId21"/>
    <p:sldId id="446" r:id="rId22"/>
    <p:sldId id="429" r:id="rId23"/>
    <p:sldId id="430" r:id="rId24"/>
    <p:sldId id="431" r:id="rId25"/>
    <p:sldId id="449" r:id="rId26"/>
    <p:sldId id="450" r:id="rId27"/>
    <p:sldId id="418" r:id="rId28"/>
    <p:sldId id="382" r:id="rId29"/>
    <p:sldId id="383" r:id="rId30"/>
    <p:sldId id="384" r:id="rId31"/>
    <p:sldId id="385" r:id="rId32"/>
    <p:sldId id="386" r:id="rId33"/>
    <p:sldId id="387" r:id="rId34"/>
    <p:sldId id="388" r:id="rId35"/>
    <p:sldId id="389" r:id="rId36"/>
    <p:sldId id="390" r:id="rId37"/>
    <p:sldId id="391" r:id="rId38"/>
    <p:sldId id="392" r:id="rId39"/>
    <p:sldId id="393" r:id="rId40"/>
    <p:sldId id="419" r:id="rId41"/>
    <p:sldId id="395" r:id="rId42"/>
    <p:sldId id="396" r:id="rId43"/>
    <p:sldId id="420" r:id="rId44"/>
    <p:sldId id="399" r:id="rId45"/>
    <p:sldId id="400" r:id="rId46"/>
    <p:sldId id="401" r:id="rId47"/>
    <p:sldId id="402" r:id="rId48"/>
    <p:sldId id="403" r:id="rId49"/>
    <p:sldId id="404" r:id="rId50"/>
    <p:sldId id="405" r:id="rId51"/>
    <p:sldId id="406" r:id="rId52"/>
    <p:sldId id="407" r:id="rId53"/>
    <p:sldId id="421" r:id="rId54"/>
    <p:sldId id="422" r:id="rId55"/>
    <p:sldId id="410" r:id="rId56"/>
    <p:sldId id="411" r:id="rId57"/>
    <p:sldId id="412" r:id="rId58"/>
    <p:sldId id="413" r:id="rId59"/>
    <p:sldId id="414" r:id="rId60"/>
    <p:sldId id="415" r:id="rId61"/>
    <p:sldId id="416" r:id="rId62"/>
    <p:sldId id="417" r:id="rId63"/>
    <p:sldId id="432" r:id="rId64"/>
    <p:sldId id="433" r:id="rId65"/>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33CC33"/>
    <a:srgbClr val="00CC00"/>
    <a:srgbClr val="F6AE1E"/>
    <a:srgbClr val="FFFFFF"/>
    <a:srgbClr val="FF0066"/>
    <a:srgbClr val="000000"/>
    <a:srgbClr val="F3AF35"/>
    <a:srgbClr val="9C42E6"/>
    <a:srgbClr val="D1943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34587" autoAdjust="0"/>
    <p:restoredTop sz="91847" autoAdjust="0"/>
  </p:normalViewPr>
  <p:slideViewPr>
    <p:cSldViewPr>
      <p:cViewPr>
        <p:scale>
          <a:sx n="50" d="100"/>
          <a:sy n="50" d="100"/>
        </p:scale>
        <p:origin x="-612" y="-402"/>
      </p:cViewPr>
      <p:guideLst>
        <p:guide orient="horz" pos="144"/>
        <p:guide orient="horz" pos="895"/>
        <p:guide orient="horz" pos="1484"/>
        <p:guide orient="horz" pos="1200"/>
        <p:guide orient="horz" pos="2736"/>
        <p:guide orient="horz" pos="4319"/>
        <p:guide pos="2880"/>
        <p:guide pos="240"/>
        <p:guide pos="460"/>
        <p:guide pos="5520"/>
        <p:guide pos="863"/>
        <p:guide pos="529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53" d="100"/>
          <a:sy n="53" d="100"/>
        </p:scale>
        <p:origin x="-1794"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pPr/>
              <a:t>8/7/2008</a:t>
            </a:fld>
            <a:endParaRPr lang="en-US"/>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3FBCD4-166E-446F-AF18-7D4A0CF9AEF6}" type="datetimeFigureOut">
              <a:rPr lang="en-US" smtClean="0"/>
              <a:pPr/>
              <a:t>8/7/2008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dt" sz="quarter" idx="1"/>
          </p:nvPr>
        </p:nvSpPr>
        <p:spPr/>
        <p:txBody>
          <a:bodyPr/>
          <a:lstStyle/>
          <a:p>
            <a:pPr>
              <a:defRPr/>
            </a:pPr>
            <a:fld id="{B5B7241C-2B51-4B35-8760-3C60EA4F0059}" type="datetime8">
              <a:rPr lang="en-AU" smtClean="0"/>
              <a:pPr>
                <a:defRPr/>
              </a:pPr>
              <a:t>7/08/2008 8:27 PM</a:t>
            </a:fld>
            <a:endParaRPr lang="en-AU" smtClean="0"/>
          </a:p>
        </p:txBody>
      </p:sp>
      <p:sp>
        <p:nvSpPr>
          <p:cNvPr id="21508" name="Rectangle 7"/>
          <p:cNvSpPr>
            <a:spLocks noGrp="1" noChangeArrowheads="1"/>
          </p:cNvSpPr>
          <p:nvPr>
            <p:ph type="sldNum" sz="quarter" idx="5"/>
          </p:nvPr>
        </p:nvSpPr>
        <p:spPr/>
        <p:txBody>
          <a:bodyPr/>
          <a:lstStyle/>
          <a:p>
            <a:pPr>
              <a:defRPr/>
            </a:pPr>
            <a:fld id="{345AA565-1916-404D-9091-D61E635C57C4}" type="slidenum">
              <a:rPr lang="en-AU" smtClean="0"/>
              <a:pPr>
                <a:defRPr/>
              </a:pPr>
              <a:t>2</a:t>
            </a:fld>
            <a:endParaRPr lang="en-AU" smtClean="0"/>
          </a:p>
        </p:txBody>
      </p:sp>
      <p:sp>
        <p:nvSpPr>
          <p:cNvPr id="51205" name="Rectangle 4"/>
          <p:cNvSpPr>
            <a:spLocks noGrp="1" noRot="1" noChangeAspect="1" noChangeArrowheads="1" noTextEdit="1"/>
          </p:cNvSpPr>
          <p:nvPr>
            <p:ph type="sldImg"/>
          </p:nvPr>
        </p:nvSpPr>
        <p:spPr>
          <a:ln/>
        </p:spPr>
      </p:sp>
      <p:sp>
        <p:nvSpPr>
          <p:cNvPr id="51206" name="Rectangle 5"/>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dirty="0"/>
          </a:p>
        </p:txBody>
      </p:sp>
      <p:sp>
        <p:nvSpPr>
          <p:cNvPr id="4" name="Slide Number Placeholder 3"/>
          <p:cNvSpPr>
            <a:spLocks noGrp="1"/>
          </p:cNvSpPr>
          <p:nvPr>
            <p:ph type="sldNum" sz="quarter" idx="10"/>
          </p:nvPr>
        </p:nvSpPr>
        <p:spPr/>
        <p:txBody>
          <a:bodyPr/>
          <a:lstStyle/>
          <a:p>
            <a:pPr>
              <a:defRPr/>
            </a:pPr>
            <a:fld id="{2B58F8CB-2711-420D-BE34-BEA3454E5172}" type="slidenum">
              <a:rPr lang="en-US" smtClean="0"/>
              <a:pPr>
                <a:defRPr/>
              </a:pPr>
              <a:t>35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p:spPr>
        <p:txBody>
          <a:bodyPr/>
          <a:lstStyle/>
          <a:p>
            <a:endParaRPr lang="de-DE" dirty="0" smtClean="0"/>
          </a:p>
        </p:txBody>
      </p:sp>
      <p:sp>
        <p:nvSpPr>
          <p:cNvPr id="78852" name="Slide Number Placeholder 3"/>
          <p:cNvSpPr>
            <a:spLocks noGrp="1"/>
          </p:cNvSpPr>
          <p:nvPr>
            <p:ph type="sldNum" sz="quarter" idx="5"/>
          </p:nvPr>
        </p:nvSpPr>
        <p:spPr>
          <a:noFill/>
        </p:spPr>
        <p:txBody>
          <a:bodyPr/>
          <a:lstStyle/>
          <a:p>
            <a:fld id="{74B46BF3-737A-4BA7-AE89-5B4528B92679}" type="slidenum">
              <a:rPr lang="en-US" smtClean="0"/>
              <a:pPr/>
              <a:t>44</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p:spPr>
        <p:txBody>
          <a:bodyPr/>
          <a:lstStyle/>
          <a:p>
            <a:endParaRPr lang="de-DE" dirty="0" smtClean="0"/>
          </a:p>
        </p:txBody>
      </p:sp>
      <p:sp>
        <p:nvSpPr>
          <p:cNvPr id="78852" name="Slide Number Placeholder 3"/>
          <p:cNvSpPr>
            <a:spLocks noGrp="1"/>
          </p:cNvSpPr>
          <p:nvPr>
            <p:ph type="sldNum" sz="quarter" idx="5"/>
          </p:nvPr>
        </p:nvSpPr>
        <p:spPr>
          <a:noFill/>
        </p:spPr>
        <p:txBody>
          <a:bodyPr/>
          <a:lstStyle/>
          <a:p>
            <a:fld id="{74B46BF3-737A-4BA7-AE89-5B4528B92679}" type="slidenum">
              <a:rPr lang="en-US" smtClean="0"/>
              <a:pPr/>
              <a:t>45</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7F3E352E-707B-4B09-89D0-CB1A89DC8F6C}" type="slidenum">
              <a:rPr lang="de-DE" smtClean="0"/>
              <a:pPr/>
              <a:t>56</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7F3E352E-707B-4B09-89D0-CB1A89DC8F6C}" type="slidenum">
              <a:rPr lang="de-DE" smtClean="0"/>
              <a:pPr/>
              <a:t>57</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p:spPr>
        <p:txBody>
          <a:bodyPr/>
          <a:lstStyle/>
          <a:p>
            <a:endParaRPr lang="de-DE" smtClean="0"/>
          </a:p>
        </p:txBody>
      </p:sp>
      <p:sp>
        <p:nvSpPr>
          <p:cNvPr id="80900" name="Slide Number Placeholder 3"/>
          <p:cNvSpPr>
            <a:spLocks noGrp="1"/>
          </p:cNvSpPr>
          <p:nvPr>
            <p:ph type="sldNum" sz="quarter" idx="5"/>
          </p:nvPr>
        </p:nvSpPr>
        <p:spPr>
          <a:noFill/>
        </p:spPr>
        <p:txBody>
          <a:bodyPr/>
          <a:lstStyle/>
          <a:p>
            <a:fld id="{2FB7E9A4-0933-426B-9B8D-B607F09BF333}" type="slidenum">
              <a:rPr lang="en-US" smtClean="0"/>
              <a:pPr/>
              <a:t>62</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smtClean="0"/>
          </a:p>
        </p:txBody>
      </p:sp>
      <p:sp>
        <p:nvSpPr>
          <p:cNvPr id="4" name="Foliennummernplatzhalter 3"/>
          <p:cNvSpPr>
            <a:spLocks noGrp="1"/>
          </p:cNvSpPr>
          <p:nvPr>
            <p:ph type="sldNum" sz="quarter" idx="10"/>
          </p:nvPr>
        </p:nvSpPr>
        <p:spPr/>
        <p:txBody>
          <a:bodyPr/>
          <a:lstStyle/>
          <a:p>
            <a:pPr>
              <a:defRPr/>
            </a:pPr>
            <a:fld id="{B59EEABF-8D34-4A62-BEE1-721D2586297F}" type="slidenum">
              <a:rPr lang="en-US" smtClean="0"/>
              <a:pPr>
                <a:defRPr/>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B59EEABF-8D34-4A62-BEE1-721D2586297F}" type="slidenum">
              <a:rPr lang="en-US" smtClean="0"/>
              <a:pPr>
                <a:defRPr/>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B59EEABF-8D34-4A62-BEE1-721D2586297F}" type="slidenum">
              <a:rPr lang="en-US" smtClean="0"/>
              <a:pPr>
                <a:defRPr/>
              </a:pPr>
              <a:t>18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lvl="0"/>
            <a:endParaRPr lang="de-DE" dirty="0" smtClean="0"/>
          </a:p>
        </p:txBody>
      </p:sp>
      <p:sp>
        <p:nvSpPr>
          <p:cNvPr id="4" name="Foliennummernplatzhalter 3"/>
          <p:cNvSpPr>
            <a:spLocks noGrp="1"/>
          </p:cNvSpPr>
          <p:nvPr>
            <p:ph type="sldNum" sz="quarter" idx="10"/>
          </p:nvPr>
        </p:nvSpPr>
        <p:spPr/>
        <p:txBody>
          <a:bodyPr/>
          <a:lstStyle/>
          <a:p>
            <a:pPr>
              <a:defRPr/>
            </a:pPr>
            <a:fld id="{B59EEABF-8D34-4A62-BEE1-721D2586297F}" type="slidenum">
              <a:rPr lang="en-US" smtClean="0"/>
              <a:pPr>
                <a:defRPr/>
              </a:pPr>
              <a:t>20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p:spPr>
        <p:txBody>
          <a:bodyPr/>
          <a:lstStyle/>
          <a:p>
            <a:endParaRPr lang="de-DE" dirty="0" smtClean="0"/>
          </a:p>
        </p:txBody>
      </p:sp>
      <p:sp>
        <p:nvSpPr>
          <p:cNvPr id="74756" name="Slide Number Placeholder 3"/>
          <p:cNvSpPr>
            <a:spLocks noGrp="1"/>
          </p:cNvSpPr>
          <p:nvPr>
            <p:ph type="sldNum" sz="quarter" idx="5"/>
          </p:nvPr>
        </p:nvSpPr>
        <p:spPr>
          <a:noFill/>
        </p:spPr>
        <p:txBody>
          <a:bodyPr/>
          <a:lstStyle/>
          <a:p>
            <a:fld id="{455EC568-F0F3-4F4F-A863-A6EDD068EE85}" type="slidenum">
              <a:rPr lang="en-US" smtClean="0"/>
              <a:pPr/>
              <a:t>25</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p:spPr>
        <p:txBody>
          <a:bodyPr/>
          <a:lstStyle/>
          <a:p>
            <a:endParaRPr lang="de-DE" smtClean="0"/>
          </a:p>
        </p:txBody>
      </p:sp>
      <p:sp>
        <p:nvSpPr>
          <p:cNvPr id="74756" name="Slide Number Placeholder 3"/>
          <p:cNvSpPr>
            <a:spLocks noGrp="1"/>
          </p:cNvSpPr>
          <p:nvPr>
            <p:ph type="sldNum" sz="quarter" idx="5"/>
          </p:nvPr>
        </p:nvSpPr>
        <p:spPr>
          <a:noFill/>
        </p:spPr>
        <p:txBody>
          <a:bodyPr/>
          <a:lstStyle/>
          <a:p>
            <a:fld id="{455EC568-F0F3-4F4F-A863-A6EDD068EE85}" type="slidenum">
              <a:rPr lang="en-US" smtClean="0"/>
              <a:pPr/>
              <a:t>26</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endParaRPr lang="de-DE" smtClean="0"/>
          </a:p>
        </p:txBody>
      </p:sp>
      <p:sp>
        <p:nvSpPr>
          <p:cNvPr id="72708" name="Slide Number Placeholder 3"/>
          <p:cNvSpPr>
            <a:spLocks noGrp="1"/>
          </p:cNvSpPr>
          <p:nvPr>
            <p:ph type="sldNum" sz="quarter" idx="5"/>
          </p:nvPr>
        </p:nvSpPr>
        <p:spPr>
          <a:noFill/>
        </p:spPr>
        <p:txBody>
          <a:bodyPr/>
          <a:lstStyle/>
          <a:p>
            <a:fld id="{ADE29C02-66A5-445E-B28F-DB2DF3BA9CDC}" type="slidenum">
              <a:rPr lang="en-US" smtClean="0"/>
              <a:pPr/>
              <a:t>33</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7019925" y="188913"/>
            <a:ext cx="2124075" cy="360362"/>
          </a:xfrm>
          <a:prstGeom prst="rect">
            <a:avLst/>
          </a:prstGeom>
          <a:noFill/>
          <a:ln w="9525">
            <a:noFill/>
            <a:miter lim="800000"/>
            <a:headEnd/>
            <a:tailEnd/>
          </a:ln>
          <a:effectLst/>
        </p:spPr>
        <p:txBody>
          <a:bodyPr anchor="ctr"/>
          <a:lstStyle/>
          <a:p>
            <a:pPr algn="ctr">
              <a:defRPr/>
            </a:pPr>
            <a:r>
              <a:rPr lang="de-DE" sz="1400" b="1">
                <a:solidFill>
                  <a:schemeClr val="bg1"/>
                </a:solidFill>
                <a:latin typeface="Verdana" pitchFamily="34" charset="0"/>
              </a:rPr>
              <a:t>bonn-to-code.net</a:t>
            </a:r>
            <a:endParaRPr lang="en-US" sz="1400" b="1">
              <a:solidFill>
                <a:schemeClr val="bg1"/>
              </a:solidFill>
              <a:latin typeface="Verdana" pitchFamily="34" charset="0"/>
            </a:endParaRPr>
          </a:p>
        </p:txBody>
      </p:sp>
      <p:pic>
        <p:nvPicPr>
          <p:cNvPr id="5" name="Picture 9"/>
          <p:cNvPicPr>
            <a:picLocks noChangeAspect="1" noChangeArrowheads="1"/>
          </p:cNvPicPr>
          <p:nvPr/>
        </p:nvPicPr>
        <p:blipFill>
          <a:blip r:embed="rId2"/>
          <a:srcRect t="6755" r="16624" b="5673"/>
          <a:stretch>
            <a:fillRect/>
          </a:stretch>
        </p:blipFill>
        <p:spPr bwMode="auto">
          <a:xfrm>
            <a:off x="0" y="0"/>
            <a:ext cx="9144000" cy="576263"/>
          </a:xfrm>
          <a:prstGeom prst="rect">
            <a:avLst/>
          </a:prstGeom>
          <a:noFill/>
          <a:ln w="9525">
            <a:noFill/>
            <a:miter lim="800000"/>
            <a:headEnd/>
            <a:tailEnd/>
          </a:ln>
        </p:spPr>
      </p:pic>
      <p:sp>
        <p:nvSpPr>
          <p:cNvPr id="6" name="Rectangle 11"/>
          <p:cNvSpPr>
            <a:spLocks noChangeArrowheads="1"/>
          </p:cNvSpPr>
          <p:nvPr/>
        </p:nvSpPr>
        <p:spPr bwMode="auto">
          <a:xfrm>
            <a:off x="468313" y="2852738"/>
            <a:ext cx="8229600" cy="576262"/>
          </a:xfrm>
          <a:prstGeom prst="rect">
            <a:avLst/>
          </a:prstGeom>
          <a:noFill/>
          <a:ln w="9525">
            <a:noFill/>
            <a:miter lim="800000"/>
            <a:headEnd/>
            <a:tailEnd/>
          </a:ln>
          <a:effectLst>
            <a:outerShdw dist="17961" dir="2700000" algn="ctr" rotWithShape="0">
              <a:schemeClr val="tx1">
                <a:alpha val="50000"/>
              </a:schemeClr>
            </a:outerShdw>
          </a:effectLst>
        </p:spPr>
        <p:txBody>
          <a:bodyPr anchor="ctr"/>
          <a:lstStyle/>
          <a:p>
            <a:pPr algn="ctr">
              <a:defRPr/>
            </a:pPr>
            <a:endParaRPr lang="de-DE" sz="3600" b="1">
              <a:solidFill>
                <a:srgbClr val="F69200"/>
              </a:solidFill>
              <a:latin typeface="Verdana" pitchFamily="34" charset="0"/>
            </a:endParaRPr>
          </a:p>
        </p:txBody>
      </p:sp>
      <p:sp>
        <p:nvSpPr>
          <p:cNvPr id="7" name="Text Box 12"/>
          <p:cNvSpPr txBox="1">
            <a:spLocks noChangeArrowheads="1"/>
          </p:cNvSpPr>
          <p:nvPr/>
        </p:nvSpPr>
        <p:spPr bwMode="auto">
          <a:xfrm>
            <a:off x="7019925" y="188913"/>
            <a:ext cx="2124075" cy="360362"/>
          </a:xfrm>
          <a:prstGeom prst="rect">
            <a:avLst/>
          </a:prstGeom>
          <a:noFill/>
          <a:ln w="9525">
            <a:noFill/>
            <a:miter lim="800000"/>
            <a:headEnd/>
            <a:tailEnd/>
          </a:ln>
          <a:effectLst/>
        </p:spPr>
        <p:txBody>
          <a:bodyPr anchor="ctr"/>
          <a:lstStyle/>
          <a:p>
            <a:pPr algn="ctr">
              <a:defRPr/>
            </a:pPr>
            <a:r>
              <a:rPr lang="de-DE" sz="1400" b="1">
                <a:solidFill>
                  <a:schemeClr val="bg1"/>
                </a:solidFill>
                <a:latin typeface="Verdana" pitchFamily="34" charset="0"/>
              </a:rPr>
              <a:t>bonn-to-code.net</a:t>
            </a:r>
            <a:endParaRPr lang="en-US" sz="1400" b="1">
              <a:solidFill>
                <a:schemeClr val="bg1"/>
              </a:solidFill>
              <a:latin typeface="Verdana" pitchFamily="34" charset="0"/>
            </a:endParaRPr>
          </a:p>
        </p:txBody>
      </p:sp>
      <p:sp>
        <p:nvSpPr>
          <p:cNvPr id="8" name="Rectangle 13"/>
          <p:cNvSpPr>
            <a:spLocks noChangeArrowheads="1"/>
          </p:cNvSpPr>
          <p:nvPr/>
        </p:nvSpPr>
        <p:spPr bwMode="auto">
          <a:xfrm>
            <a:off x="0" y="549275"/>
            <a:ext cx="9144000" cy="73025"/>
          </a:xfrm>
          <a:prstGeom prst="rect">
            <a:avLst/>
          </a:prstGeom>
          <a:gradFill rotWithShape="1">
            <a:gsLst>
              <a:gs pos="0">
                <a:srgbClr val="008000">
                  <a:gamma/>
                  <a:shade val="46275"/>
                  <a:invGamma/>
                </a:srgbClr>
              </a:gs>
              <a:gs pos="100000">
                <a:srgbClr val="008000"/>
              </a:gs>
            </a:gsLst>
            <a:lin ang="0" scaled="1"/>
          </a:gradFill>
          <a:ln w="9525">
            <a:noFill/>
            <a:miter lim="800000"/>
            <a:headEnd/>
            <a:tailEnd/>
          </a:ln>
          <a:effectLst/>
        </p:spPr>
        <p:txBody>
          <a:bodyPr wrap="none" anchor="ctr"/>
          <a:lstStyle/>
          <a:p>
            <a:pPr>
              <a:defRPr/>
            </a:pPr>
            <a:endParaRPr lang="de-DE"/>
          </a:p>
        </p:txBody>
      </p:sp>
      <p:sp>
        <p:nvSpPr>
          <p:cNvPr id="32785" name="Rectangle 17"/>
          <p:cNvSpPr>
            <a:spLocks noGrp="1" noChangeArrowheads="1"/>
          </p:cNvSpPr>
          <p:nvPr>
            <p:ph type="ctrTitle" sz="quarter"/>
          </p:nvPr>
        </p:nvSpPr>
        <p:spPr>
          <a:xfrm>
            <a:off x="179388" y="2143116"/>
            <a:ext cx="8713787" cy="1428760"/>
          </a:xfrm>
        </p:spPr>
        <p:txBody>
          <a:bodyPr anchor="b"/>
          <a:lstStyle>
            <a:lvl1pPr algn="ctr">
              <a:defRPr sz="3600"/>
            </a:lvl1pPr>
          </a:lstStyle>
          <a:p>
            <a:r>
              <a:rPr lang="en-US" smtClean="0"/>
              <a:t>Click to edit Master title style</a:t>
            </a:r>
            <a:endParaRPr lang="en-US"/>
          </a:p>
        </p:txBody>
      </p:sp>
      <p:sp>
        <p:nvSpPr>
          <p:cNvPr id="32786" name="Rectangle 18"/>
          <p:cNvSpPr>
            <a:spLocks noGrp="1" noChangeArrowheads="1"/>
          </p:cNvSpPr>
          <p:nvPr>
            <p:ph type="subTitle" sz="quarter" idx="1"/>
          </p:nvPr>
        </p:nvSpPr>
        <p:spPr>
          <a:xfrm>
            <a:off x="1371600" y="3643314"/>
            <a:ext cx="6400800" cy="1500198"/>
          </a:xfrm>
        </p:spPr>
        <p:txBody>
          <a:bodyPr/>
          <a:lstStyle>
            <a:lvl1pPr marL="0" indent="0" algn="ctr">
              <a:buFont typeface="Franklin Gothic Medium" pitchFamily="34" charset="0"/>
              <a:buNone/>
              <a:defRPr/>
            </a:lvl1pPr>
          </a:lstStyle>
          <a:p>
            <a:r>
              <a:rPr lang="en-US" smtClean="0"/>
              <a:t>Click to edit Master subtitle style</a:t>
            </a:r>
            <a:endParaRPr lang="en-US"/>
          </a:p>
        </p:txBody>
      </p:sp>
      <p:sp>
        <p:nvSpPr>
          <p:cNvPr id="9" name="Text Box 5"/>
          <p:cNvSpPr txBox="1">
            <a:spLocks noChangeArrowheads="1"/>
          </p:cNvSpPr>
          <p:nvPr/>
        </p:nvSpPr>
        <p:spPr bwMode="auto">
          <a:xfrm>
            <a:off x="7019925" y="188913"/>
            <a:ext cx="2124075" cy="360362"/>
          </a:xfrm>
          <a:prstGeom prst="rect">
            <a:avLst/>
          </a:prstGeom>
          <a:noFill/>
          <a:ln w="9525">
            <a:noFill/>
            <a:miter lim="800000"/>
            <a:headEnd/>
            <a:tailEnd/>
          </a:ln>
          <a:effectLst/>
        </p:spPr>
        <p:txBody>
          <a:bodyPr anchor="ctr"/>
          <a:lstStyle/>
          <a:p>
            <a:pPr algn="ctr">
              <a:defRPr/>
            </a:pPr>
            <a:r>
              <a:rPr lang="de-DE" sz="1400" b="1">
                <a:solidFill>
                  <a:schemeClr val="bg1"/>
                </a:solidFill>
                <a:latin typeface="Verdana" pitchFamily="34" charset="0"/>
              </a:rPr>
              <a:t>bonn-to-code.net</a:t>
            </a:r>
            <a:endParaRPr lang="en-US" sz="1400" b="1">
              <a:solidFill>
                <a:schemeClr val="bg1"/>
              </a:solidFill>
              <a:latin typeface="Verdana" pitchFamily="34" charset="0"/>
            </a:endParaRPr>
          </a:p>
        </p:txBody>
      </p:sp>
      <p:pic>
        <p:nvPicPr>
          <p:cNvPr id="10" name="Picture 9"/>
          <p:cNvPicPr>
            <a:picLocks noChangeAspect="1" noChangeArrowheads="1"/>
          </p:cNvPicPr>
          <p:nvPr/>
        </p:nvPicPr>
        <p:blipFill>
          <a:blip r:embed="rId3"/>
          <a:srcRect t="6755" r="16624" b="5673"/>
          <a:stretch>
            <a:fillRect/>
          </a:stretch>
        </p:blipFill>
        <p:spPr bwMode="auto">
          <a:xfrm>
            <a:off x="0" y="0"/>
            <a:ext cx="9144000" cy="576263"/>
          </a:xfrm>
          <a:prstGeom prst="rect">
            <a:avLst/>
          </a:prstGeom>
          <a:noFill/>
          <a:ln w="9525">
            <a:noFill/>
            <a:miter lim="800000"/>
            <a:headEnd/>
            <a:tailEnd/>
          </a:ln>
        </p:spPr>
      </p:pic>
      <p:sp>
        <p:nvSpPr>
          <p:cNvPr id="11" name="Text Box 12"/>
          <p:cNvSpPr txBox="1">
            <a:spLocks noChangeArrowheads="1"/>
          </p:cNvSpPr>
          <p:nvPr/>
        </p:nvSpPr>
        <p:spPr bwMode="auto">
          <a:xfrm>
            <a:off x="7019925" y="188913"/>
            <a:ext cx="2124075" cy="360362"/>
          </a:xfrm>
          <a:prstGeom prst="rect">
            <a:avLst/>
          </a:prstGeom>
          <a:noFill/>
          <a:ln w="9525">
            <a:noFill/>
            <a:miter lim="800000"/>
            <a:headEnd/>
            <a:tailEnd/>
          </a:ln>
          <a:effectLst/>
        </p:spPr>
        <p:txBody>
          <a:bodyPr anchor="ctr"/>
          <a:lstStyle/>
          <a:p>
            <a:pPr algn="ctr">
              <a:defRPr/>
            </a:pPr>
            <a:r>
              <a:rPr lang="de-DE" sz="1400" b="1">
                <a:solidFill>
                  <a:schemeClr val="bg1"/>
                </a:solidFill>
                <a:latin typeface="Verdana" pitchFamily="34" charset="0"/>
              </a:rPr>
              <a:t>bonn-to-code.net</a:t>
            </a:r>
            <a:endParaRPr lang="en-US" sz="1400" b="1">
              <a:solidFill>
                <a:schemeClr val="bg1"/>
              </a:solidFill>
              <a:latin typeface="Verdana" pitchFamily="34" charset="0"/>
            </a:endParaRPr>
          </a:p>
        </p:txBody>
      </p:sp>
      <p:sp>
        <p:nvSpPr>
          <p:cNvPr id="12" name="Rectangle 13"/>
          <p:cNvSpPr>
            <a:spLocks noChangeArrowheads="1"/>
          </p:cNvSpPr>
          <p:nvPr/>
        </p:nvSpPr>
        <p:spPr bwMode="auto">
          <a:xfrm>
            <a:off x="0" y="549275"/>
            <a:ext cx="9144000" cy="73025"/>
          </a:xfrm>
          <a:prstGeom prst="rect">
            <a:avLst/>
          </a:prstGeom>
          <a:gradFill rotWithShape="1">
            <a:gsLst>
              <a:gs pos="0">
                <a:srgbClr val="008000">
                  <a:gamma/>
                  <a:shade val="46275"/>
                  <a:invGamma/>
                </a:srgbClr>
              </a:gs>
              <a:gs pos="100000">
                <a:srgbClr val="008000"/>
              </a:gs>
            </a:gsLst>
            <a:lin ang="0" scaled="1"/>
          </a:gradFill>
          <a:ln w="9525">
            <a:noFill/>
            <a:miter lim="800000"/>
            <a:headEnd/>
            <a:tailEnd/>
          </a:ln>
          <a:effectLst/>
        </p:spPr>
        <p:txBody>
          <a:bodyPr wrap="none" anchor="ctr"/>
          <a:lstStyle/>
          <a:p>
            <a:pPr>
              <a:defRPr/>
            </a:pPr>
            <a:endParaRPr lang="de-DE"/>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9388" y="692150"/>
            <a:ext cx="8785225" cy="950900"/>
          </a:xfrm>
        </p:spPr>
        <p:txBody>
          <a:bodyPr/>
          <a:lstStyle/>
          <a:p>
            <a:r>
              <a:rPr lang="en-US" smtClean="0"/>
              <a:t>Click to edit Master title style</a:t>
            </a:r>
            <a:endParaRPr lang="de-DE"/>
          </a:p>
        </p:txBody>
      </p:sp>
      <p:sp>
        <p:nvSpPr>
          <p:cNvPr id="3" name="Content Placeholder 2"/>
          <p:cNvSpPr>
            <a:spLocks noGrp="1"/>
          </p:cNvSpPr>
          <p:nvPr>
            <p:ph idx="1"/>
          </p:nvPr>
        </p:nvSpPr>
        <p:spPr>
          <a:xfrm>
            <a:off x="179388" y="3214686"/>
            <a:ext cx="8785225" cy="36433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dirty="0"/>
          </a:p>
        </p:txBody>
      </p:sp>
      <p:sp>
        <p:nvSpPr>
          <p:cNvPr id="4" name="Rectangle 20"/>
          <p:cNvSpPr>
            <a:spLocks noGrp="1" noChangeArrowheads="1"/>
          </p:cNvSpPr>
          <p:nvPr>
            <p:ph type="sldNum" sz="quarter" idx="10"/>
          </p:nvPr>
        </p:nvSpPr>
        <p:spPr>
          <a:xfrm>
            <a:off x="6804025" y="6237288"/>
            <a:ext cx="2133600" cy="476250"/>
          </a:xfrm>
          <a:prstGeom prst="rect">
            <a:avLst/>
          </a:prstGeom>
          <a:ln/>
        </p:spPr>
        <p:txBody>
          <a:bodyPr/>
          <a:lstStyle>
            <a:lvl1pPr>
              <a:defRPr/>
            </a:lvl1pPr>
          </a:lstStyle>
          <a:p>
            <a:pPr>
              <a:defRPr/>
            </a:pPr>
            <a:fld id="{27735669-46D8-470F-8CBD-A0C1EC590AFC}" type="slidenum">
              <a:rPr lang="en-US" smtClean="0"/>
              <a:pPr>
                <a:defRPr/>
              </a:pPr>
              <a:t>‹#›</a:t>
            </a:fld>
            <a:endParaRPr lang="en-US"/>
          </a:p>
        </p:txBody>
      </p:sp>
      <p:sp>
        <p:nvSpPr>
          <p:cNvPr id="6" name="Textplatzhalter 5"/>
          <p:cNvSpPr>
            <a:spLocks noGrp="1"/>
          </p:cNvSpPr>
          <p:nvPr>
            <p:ph type="body" sz="quarter" idx="11"/>
          </p:nvPr>
        </p:nvSpPr>
        <p:spPr>
          <a:xfrm>
            <a:off x="214283" y="1844093"/>
            <a:ext cx="8715436" cy="584775"/>
          </a:xfrm>
          <a:solidFill>
            <a:srgbClr val="FFEACD"/>
          </a:solidFill>
          <a:ln w="38100">
            <a:solidFill>
              <a:srgbClr val="FFDDAF"/>
            </a:solidFill>
          </a:ln>
        </p:spPr>
        <p:txBody>
          <a:bodyPr>
            <a:spAutoFit/>
          </a:bodyPr>
          <a:lstStyle>
            <a:lvl1pPr marL="0" indent="0" algn="ctr">
              <a:buNone/>
              <a:defRPr/>
            </a:lvl1pPr>
            <a:lvl2pPr marL="360363" indent="-269875" defTabSz="360363">
              <a:defRPr/>
            </a:lvl2pPr>
            <a:lvl3pPr marL="630238" indent="-269875">
              <a:defRPr/>
            </a:lvl3pPr>
          </a:lstStyle>
          <a:p>
            <a:pPr lvl="0"/>
            <a:r>
              <a:rPr lang="en-US" smtClean="0"/>
              <a:t>Click to edit Master text styles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57459"/>
          </a:xfrm>
        </p:spPr>
        <p:txBody>
          <a:bodyPr/>
          <a:lstStyle>
            <a:lvl1pPr>
              <a:lnSpc>
                <a:spcPct val="90000"/>
              </a:lnSpc>
              <a:tabLst>
                <a:tab pos="360363" algn="l"/>
                <a:tab pos="719138" algn="l"/>
                <a:tab pos="1079500" algn="l"/>
                <a:tab pos="1431925" algn="l"/>
                <a:tab pos="1790700" algn="l"/>
                <a:tab pos="2151063" algn="l"/>
                <a:tab pos="2511425" algn="l"/>
                <a:tab pos="2870200" algn="l"/>
                <a:tab pos="3230563" algn="l"/>
                <a:tab pos="3590925" algn="l"/>
                <a:tab pos="3949700" algn="l"/>
                <a:tab pos="4302125" algn="l"/>
                <a:tab pos="4662488" algn="l"/>
                <a:tab pos="5021263" algn="l"/>
                <a:tab pos="5381625" algn="l"/>
              </a:tabLst>
              <a:defRPr sz="2400" b="0"/>
            </a:lvl1pPr>
            <a:lvl2pPr marL="360363" indent="0">
              <a:lnSpc>
                <a:spcPct val="90000"/>
              </a:lnSpc>
              <a:tabLst>
                <a:tab pos="719138" algn="l"/>
                <a:tab pos="1079500" algn="l"/>
                <a:tab pos="1431925" algn="l"/>
                <a:tab pos="1790700" algn="l"/>
                <a:tab pos="2151063" algn="l"/>
                <a:tab pos="2511425" algn="l"/>
                <a:tab pos="2870200" algn="l"/>
                <a:tab pos="3230563" algn="l"/>
                <a:tab pos="3590925" algn="l"/>
              </a:tabLst>
              <a:defRPr sz="2400" b="0"/>
            </a:lvl2pPr>
            <a:lvl3pPr marL="719138" indent="0">
              <a:lnSpc>
                <a:spcPct val="90000"/>
              </a:lnSpc>
              <a:tabLst>
                <a:tab pos="1079500" algn="l"/>
                <a:tab pos="1431925" algn="l"/>
                <a:tab pos="1790700" algn="l"/>
                <a:tab pos="2151063" algn="l"/>
                <a:tab pos="2511425" algn="l"/>
                <a:tab pos="2870200" algn="l"/>
                <a:tab pos="3230563" algn="l"/>
              </a:tabLst>
              <a:defRPr sz="2400" b="0"/>
            </a:lvl3pPr>
            <a:lvl4pPr marL="1079500" indent="0">
              <a:lnSpc>
                <a:spcPct val="90000"/>
              </a:lnSpc>
              <a:tabLst>
                <a:tab pos="1431925" algn="l"/>
                <a:tab pos="1790700" algn="l"/>
                <a:tab pos="2151063" algn="l"/>
                <a:tab pos="2511425" algn="l"/>
                <a:tab pos="2870200" algn="l"/>
              </a:tabLst>
              <a:defRPr sz="2400" b="0"/>
            </a:lvl4pPr>
            <a:lvl5pPr marL="1431925" indent="0">
              <a:lnSpc>
                <a:spcPct val="90000"/>
              </a:lnSpc>
              <a:tabLst>
                <a:tab pos="1790700" algn="l"/>
                <a:tab pos="2151063" algn="l"/>
                <a:tab pos="2511425" algn="l"/>
                <a:tab pos="2870200" algn="l"/>
                <a:tab pos="3230563" algn="l"/>
              </a:tabLst>
              <a:defRPr sz="2400"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a:xfrm>
            <a:off x="179388" y="620712"/>
            <a:ext cx="8785225" cy="950900"/>
          </a:xfrm>
        </p:spPr>
        <p:txBody>
          <a:bodyPr/>
          <a:lstStyle/>
          <a:p>
            <a:r>
              <a:rPr lang="en-US" smtClean="0"/>
              <a:t>Click to edit Master title style</a:t>
            </a:r>
            <a:endParaRPr lang="de-DE"/>
          </a:p>
        </p:txBody>
      </p:sp>
      <p:sp>
        <p:nvSpPr>
          <p:cNvPr id="3" name="Content Placeholder 2"/>
          <p:cNvSpPr>
            <a:spLocks noGrp="1"/>
          </p:cNvSpPr>
          <p:nvPr>
            <p:ph idx="1"/>
          </p:nvPr>
        </p:nvSpPr>
        <p:spPr>
          <a:xfrm>
            <a:off x="179388" y="1571612"/>
            <a:ext cx="8785225" cy="5214950"/>
          </a:xfrm>
        </p:spPr>
        <p:txBody>
          <a:bodyPr/>
          <a:lstStyle>
            <a:lvl1pPr>
              <a:spcBef>
                <a:spcPts val="2400"/>
              </a:spcBef>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9388" y="620712"/>
            <a:ext cx="8785225" cy="950900"/>
          </a:xfrm>
        </p:spPr>
        <p:txBody>
          <a:bodyPr/>
          <a:lstStyle/>
          <a:p>
            <a:r>
              <a:rPr lang="en-US" smtClean="0"/>
              <a:t>Click to edit Master title style</a:t>
            </a:r>
            <a:endParaRPr lang="de-DE"/>
          </a:p>
        </p:txBody>
      </p:sp>
      <p:sp>
        <p:nvSpPr>
          <p:cNvPr id="3" name="Content Placeholder 2"/>
          <p:cNvSpPr>
            <a:spLocks noGrp="1"/>
          </p:cNvSpPr>
          <p:nvPr>
            <p:ph idx="1"/>
          </p:nvPr>
        </p:nvSpPr>
        <p:spPr>
          <a:xfrm>
            <a:off x="179388" y="3143248"/>
            <a:ext cx="8785225" cy="36433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dirty="0"/>
          </a:p>
        </p:txBody>
      </p:sp>
      <p:sp>
        <p:nvSpPr>
          <p:cNvPr id="6" name="Textplatzhalter 5"/>
          <p:cNvSpPr>
            <a:spLocks noGrp="1"/>
          </p:cNvSpPr>
          <p:nvPr>
            <p:ph type="body" sz="quarter" idx="11"/>
          </p:nvPr>
        </p:nvSpPr>
        <p:spPr>
          <a:xfrm>
            <a:off x="214283" y="1785926"/>
            <a:ext cx="8715436" cy="584775"/>
          </a:xfrm>
          <a:solidFill>
            <a:srgbClr val="FFEACD"/>
          </a:solidFill>
          <a:ln w="38100">
            <a:solidFill>
              <a:srgbClr val="FFDDAF"/>
            </a:solidFill>
          </a:ln>
        </p:spPr>
        <p:txBody>
          <a:bodyPr>
            <a:spAutoFit/>
          </a:bodyPr>
          <a:lstStyle>
            <a:lvl1pPr marL="0" indent="0" algn="ctr">
              <a:buNone/>
              <a:defRPr/>
            </a:lvl1pPr>
            <a:lvl2pPr marL="360363" indent="-269875" defTabSz="360363">
              <a:defRPr/>
            </a:lvl2pPr>
            <a:lvl3pPr marL="630238" indent="-269875">
              <a:defRPr/>
            </a:lvl3pPr>
          </a:lstStyle>
          <a:p>
            <a:pPr lvl="0"/>
            <a:r>
              <a:rPr lang="en-US" smtClean="0"/>
              <a:t>Click to edit Master text styles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Abschnitts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722313" y="3286124"/>
            <a:ext cx="7772400" cy="719133"/>
          </a:xfrm>
        </p:spPr>
        <p:txBody>
          <a:bodyPr anchor="t"/>
          <a:lstStyle>
            <a:lvl1pPr algn="ctr">
              <a:defRPr sz="3200" b="1" cap="none" baseline="0"/>
            </a:lvl1pPr>
          </a:lstStyle>
          <a:p>
            <a:r>
              <a:rPr lang="en-US" smtClean="0"/>
              <a:t>Click to edit Master title style</a:t>
            </a:r>
            <a:endParaRPr lang="de-DE"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457200" y="1628775"/>
            <a:ext cx="4038600" cy="5040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628775"/>
            <a:ext cx="4038600" cy="5040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cSld name="1_Abschnitts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722313" y="3286124"/>
            <a:ext cx="7772400" cy="719133"/>
          </a:xfrm>
        </p:spPr>
        <p:txBody>
          <a:bodyPr anchor="t"/>
          <a:lstStyle>
            <a:lvl1pPr algn="ctr">
              <a:defRPr sz="3200" b="1" cap="none" baseline="0"/>
            </a:lvl1pPr>
          </a:lstStyle>
          <a:p>
            <a:r>
              <a:rPr lang="en-US" smtClean="0"/>
              <a:t>Click to edit Master title style</a:t>
            </a:r>
            <a:endParaRPr lang="de-DE" dirty="0"/>
          </a:p>
        </p:txBody>
      </p:sp>
      <p:sp>
        <p:nvSpPr>
          <p:cNvPr id="4" name="Rectangle 20"/>
          <p:cNvSpPr>
            <a:spLocks noGrp="1" noChangeArrowheads="1"/>
          </p:cNvSpPr>
          <p:nvPr>
            <p:ph type="sldNum" sz="quarter" idx="10"/>
          </p:nvPr>
        </p:nvSpPr>
        <p:spPr>
          <a:xfrm>
            <a:off x="6804025" y="6237288"/>
            <a:ext cx="2133600" cy="476250"/>
          </a:xfrm>
          <a:prstGeom prst="rect">
            <a:avLst/>
          </a:prstGeom>
          <a:ln/>
        </p:spPr>
        <p:txBody>
          <a:bodyPr/>
          <a:lstStyle>
            <a:lvl1pPr>
              <a:defRPr/>
            </a:lvl1pPr>
          </a:lstStyle>
          <a:p>
            <a:pPr>
              <a:defRPr/>
            </a:pPr>
            <a:fld id="{CE5376B2-91D1-4864-B18F-170D9FBB30BA}"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2"/>
          <p:cNvPicPr>
            <a:picLocks noChangeAspect="1" noChangeArrowheads="1"/>
          </p:cNvPicPr>
          <p:nvPr/>
        </p:nvPicPr>
        <p:blipFill>
          <a:blip r:embed="rId13"/>
          <a:srcRect t="6755" r="16624" b="5673"/>
          <a:stretch>
            <a:fillRect/>
          </a:stretch>
        </p:blipFill>
        <p:spPr bwMode="auto">
          <a:xfrm>
            <a:off x="0" y="0"/>
            <a:ext cx="9144000" cy="576263"/>
          </a:xfrm>
          <a:prstGeom prst="rect">
            <a:avLst/>
          </a:prstGeom>
          <a:noFill/>
          <a:ln w="9525">
            <a:noFill/>
            <a:miter lim="800000"/>
            <a:headEnd/>
            <a:tailEnd/>
          </a:ln>
        </p:spPr>
      </p:pic>
      <p:sp>
        <p:nvSpPr>
          <p:cNvPr id="1027" name="Rectangle 17"/>
          <p:cNvSpPr>
            <a:spLocks noGrp="1" noChangeArrowheads="1"/>
          </p:cNvSpPr>
          <p:nvPr>
            <p:ph type="body" idx="1"/>
          </p:nvPr>
        </p:nvSpPr>
        <p:spPr bwMode="auto">
          <a:xfrm>
            <a:off x="179388" y="1571612"/>
            <a:ext cx="8785225" cy="52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smtClean="0"/>
          </a:p>
        </p:txBody>
      </p:sp>
      <p:sp>
        <p:nvSpPr>
          <p:cNvPr id="2" name="Rectangle 2"/>
          <p:cNvSpPr>
            <a:spLocks noGrp="1" noChangeArrowheads="1"/>
          </p:cNvSpPr>
          <p:nvPr>
            <p:ph type="title"/>
          </p:nvPr>
        </p:nvSpPr>
        <p:spPr bwMode="auto">
          <a:xfrm>
            <a:off x="179388" y="620712"/>
            <a:ext cx="8785225" cy="950900"/>
          </a:xfrm>
          <a:prstGeom prst="rect">
            <a:avLst/>
          </a:prstGeom>
          <a:noFill/>
          <a:ln w="9525">
            <a:noFill/>
            <a:miter lim="800000"/>
            <a:headEnd/>
            <a:tailEnd/>
          </a:ln>
          <a:effectLst>
            <a:outerShdw dist="17961" dir="2700000" algn="ctr" rotWithShape="0">
              <a:schemeClr val="tx1">
                <a:alpha val="50000"/>
              </a:schemeClr>
            </a:outerShdw>
          </a:effectLst>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endParaRPr lang="en-US" dirty="0" smtClean="0"/>
          </a:p>
        </p:txBody>
      </p:sp>
      <p:sp>
        <p:nvSpPr>
          <p:cNvPr id="1043" name="Text Box 19"/>
          <p:cNvSpPr txBox="1">
            <a:spLocks noChangeArrowheads="1"/>
          </p:cNvSpPr>
          <p:nvPr/>
        </p:nvSpPr>
        <p:spPr bwMode="auto">
          <a:xfrm>
            <a:off x="7019925" y="188913"/>
            <a:ext cx="2124075" cy="360362"/>
          </a:xfrm>
          <a:prstGeom prst="rect">
            <a:avLst/>
          </a:prstGeom>
          <a:noFill/>
          <a:ln w="9525">
            <a:noFill/>
            <a:miter lim="800000"/>
            <a:headEnd/>
            <a:tailEnd/>
          </a:ln>
          <a:effectLst/>
        </p:spPr>
        <p:txBody>
          <a:bodyPr anchor="ctr"/>
          <a:lstStyle/>
          <a:p>
            <a:pPr algn="ctr">
              <a:defRPr/>
            </a:pPr>
            <a:r>
              <a:rPr lang="de-DE" sz="1400" b="1">
                <a:solidFill>
                  <a:schemeClr val="bg1"/>
                </a:solidFill>
                <a:latin typeface="Verdana" pitchFamily="34" charset="0"/>
              </a:rPr>
              <a:t>bonn-to-code.net</a:t>
            </a:r>
            <a:endParaRPr lang="en-US" sz="1400" b="1">
              <a:solidFill>
                <a:schemeClr val="bg1"/>
              </a:solidFill>
              <a:latin typeface="Verdana" pitchFamily="34" charset="0"/>
            </a:endParaRPr>
          </a:p>
        </p:txBody>
      </p:sp>
      <p:sp>
        <p:nvSpPr>
          <p:cNvPr id="1037" name="Rectangle 13"/>
          <p:cNvSpPr>
            <a:spLocks noChangeArrowheads="1"/>
          </p:cNvSpPr>
          <p:nvPr/>
        </p:nvSpPr>
        <p:spPr bwMode="auto">
          <a:xfrm>
            <a:off x="0" y="549275"/>
            <a:ext cx="9144000" cy="73025"/>
          </a:xfrm>
          <a:prstGeom prst="rect">
            <a:avLst/>
          </a:prstGeom>
          <a:gradFill rotWithShape="1">
            <a:gsLst>
              <a:gs pos="0">
                <a:srgbClr val="008000">
                  <a:gamma/>
                  <a:shade val="46275"/>
                  <a:invGamma/>
                </a:srgbClr>
              </a:gs>
              <a:gs pos="100000">
                <a:srgbClr val="008000"/>
              </a:gs>
            </a:gsLst>
            <a:lin ang="0" scaled="1"/>
          </a:gradFill>
          <a:ln w="9525">
            <a:noFill/>
            <a:miter lim="800000"/>
            <a:headEnd/>
            <a:tailEnd/>
          </a:ln>
          <a:effectLst/>
        </p:spPr>
        <p:txBody>
          <a:bodyPr wrap="none" anchor="ctr"/>
          <a:lstStyle/>
          <a:p>
            <a:pPr>
              <a:defRPr/>
            </a:pPr>
            <a:endParaRPr lang="de-DE"/>
          </a:p>
        </p:txBody>
      </p:sp>
      <p:pic>
        <p:nvPicPr>
          <p:cNvPr id="8" name="Picture 12"/>
          <p:cNvPicPr>
            <a:picLocks noChangeAspect="1" noChangeArrowheads="1"/>
          </p:cNvPicPr>
          <p:nvPr/>
        </p:nvPicPr>
        <p:blipFill>
          <a:blip r:embed="rId14"/>
          <a:srcRect t="6755" r="16624" b="5673"/>
          <a:stretch>
            <a:fillRect/>
          </a:stretch>
        </p:blipFill>
        <p:spPr bwMode="auto">
          <a:xfrm>
            <a:off x="0" y="0"/>
            <a:ext cx="9144000" cy="576263"/>
          </a:xfrm>
          <a:prstGeom prst="rect">
            <a:avLst/>
          </a:prstGeom>
          <a:noFill/>
          <a:ln w="9525">
            <a:noFill/>
            <a:miter lim="800000"/>
            <a:headEnd/>
            <a:tailEnd/>
          </a:ln>
        </p:spPr>
      </p:pic>
      <p:sp>
        <p:nvSpPr>
          <p:cNvPr id="9" name="Text Box 19"/>
          <p:cNvSpPr txBox="1">
            <a:spLocks noChangeArrowheads="1"/>
          </p:cNvSpPr>
          <p:nvPr/>
        </p:nvSpPr>
        <p:spPr bwMode="auto">
          <a:xfrm>
            <a:off x="7019925" y="188913"/>
            <a:ext cx="2124075" cy="360362"/>
          </a:xfrm>
          <a:prstGeom prst="rect">
            <a:avLst/>
          </a:prstGeom>
          <a:noFill/>
          <a:ln w="9525">
            <a:noFill/>
            <a:miter lim="800000"/>
            <a:headEnd/>
            <a:tailEnd/>
          </a:ln>
          <a:effectLst/>
        </p:spPr>
        <p:txBody>
          <a:bodyPr anchor="ctr"/>
          <a:lstStyle/>
          <a:p>
            <a:pPr algn="ctr">
              <a:defRPr/>
            </a:pPr>
            <a:r>
              <a:rPr lang="de-DE" sz="1400" b="1">
                <a:solidFill>
                  <a:schemeClr val="bg1"/>
                </a:solidFill>
                <a:latin typeface="Verdana" pitchFamily="34" charset="0"/>
              </a:rPr>
              <a:t>bonn-to-code.net</a:t>
            </a:r>
            <a:endParaRPr lang="en-US" sz="1400" b="1">
              <a:solidFill>
                <a:schemeClr val="bg1"/>
              </a:solidFill>
              <a:latin typeface="Verdana" pitchFamily="34" charset="0"/>
            </a:endParaRPr>
          </a:p>
        </p:txBody>
      </p:sp>
      <p:sp>
        <p:nvSpPr>
          <p:cNvPr id="10" name="Rectangle 13"/>
          <p:cNvSpPr>
            <a:spLocks noChangeArrowheads="1"/>
          </p:cNvSpPr>
          <p:nvPr/>
        </p:nvSpPr>
        <p:spPr bwMode="auto">
          <a:xfrm>
            <a:off x="0" y="549275"/>
            <a:ext cx="9144000" cy="73025"/>
          </a:xfrm>
          <a:prstGeom prst="rect">
            <a:avLst/>
          </a:prstGeom>
          <a:gradFill rotWithShape="1">
            <a:gsLst>
              <a:gs pos="0">
                <a:srgbClr val="008000">
                  <a:gamma/>
                  <a:shade val="46275"/>
                  <a:invGamma/>
                </a:srgbClr>
              </a:gs>
              <a:gs pos="100000">
                <a:srgbClr val="008000"/>
              </a:gs>
            </a:gsLst>
            <a:lin ang="0" scaled="1"/>
          </a:gradFill>
          <a:ln w="9525">
            <a:noFill/>
            <a:miter lim="800000"/>
            <a:headEnd/>
            <a:tailEnd/>
          </a:ln>
          <a:effectLst/>
        </p:spPr>
        <p:txBody>
          <a:bodyPr wrap="none" anchor="ctr"/>
          <a:lstStyle/>
          <a:p>
            <a:pPr>
              <a:defRPr/>
            </a:pPr>
            <a:endParaRPr lang="de-DE"/>
          </a:p>
        </p:txBody>
      </p:sp>
      <p:pic>
        <p:nvPicPr>
          <p:cNvPr id="11" name="Picture 12"/>
          <p:cNvPicPr>
            <a:picLocks noChangeAspect="1" noChangeArrowheads="1"/>
          </p:cNvPicPr>
          <p:nvPr/>
        </p:nvPicPr>
        <p:blipFill>
          <a:blip r:embed="rId13"/>
          <a:srcRect t="6755" r="16624" b="5673"/>
          <a:stretch>
            <a:fillRect/>
          </a:stretch>
        </p:blipFill>
        <p:spPr bwMode="auto">
          <a:xfrm>
            <a:off x="0" y="0"/>
            <a:ext cx="9144000" cy="576263"/>
          </a:xfrm>
          <a:prstGeom prst="rect">
            <a:avLst/>
          </a:prstGeom>
          <a:noFill/>
          <a:ln w="9525">
            <a:noFill/>
            <a:miter lim="800000"/>
            <a:headEnd/>
            <a:tailEnd/>
          </a:ln>
        </p:spPr>
      </p:pic>
      <p:sp>
        <p:nvSpPr>
          <p:cNvPr id="12" name="Text Box 19"/>
          <p:cNvSpPr txBox="1">
            <a:spLocks noChangeArrowheads="1"/>
          </p:cNvSpPr>
          <p:nvPr/>
        </p:nvSpPr>
        <p:spPr bwMode="auto">
          <a:xfrm>
            <a:off x="7019925" y="188913"/>
            <a:ext cx="2124075" cy="360362"/>
          </a:xfrm>
          <a:prstGeom prst="rect">
            <a:avLst/>
          </a:prstGeom>
          <a:noFill/>
          <a:ln w="9525">
            <a:noFill/>
            <a:miter lim="800000"/>
            <a:headEnd/>
            <a:tailEnd/>
          </a:ln>
          <a:effectLst/>
        </p:spPr>
        <p:txBody>
          <a:bodyPr anchor="ctr"/>
          <a:lstStyle/>
          <a:p>
            <a:pPr algn="ctr">
              <a:defRPr/>
            </a:pPr>
            <a:r>
              <a:rPr lang="de-DE" sz="1400" b="1">
                <a:solidFill>
                  <a:schemeClr val="bg1"/>
                </a:solidFill>
                <a:latin typeface="Verdana" pitchFamily="34" charset="0"/>
              </a:rPr>
              <a:t>bonn-to-code.net</a:t>
            </a:r>
            <a:endParaRPr lang="en-US" sz="1400" b="1">
              <a:solidFill>
                <a:schemeClr val="bg1"/>
              </a:solidFill>
              <a:latin typeface="Verdana" pitchFamily="34" charset="0"/>
            </a:endParaRPr>
          </a:p>
        </p:txBody>
      </p:sp>
      <p:sp>
        <p:nvSpPr>
          <p:cNvPr id="13" name="Rectangle 13"/>
          <p:cNvSpPr>
            <a:spLocks noChangeArrowheads="1"/>
          </p:cNvSpPr>
          <p:nvPr/>
        </p:nvSpPr>
        <p:spPr bwMode="auto">
          <a:xfrm>
            <a:off x="0" y="549275"/>
            <a:ext cx="9144000" cy="73025"/>
          </a:xfrm>
          <a:prstGeom prst="rect">
            <a:avLst/>
          </a:prstGeom>
          <a:gradFill rotWithShape="1">
            <a:gsLst>
              <a:gs pos="0">
                <a:srgbClr val="008000">
                  <a:gamma/>
                  <a:shade val="46275"/>
                  <a:invGamma/>
                </a:srgbClr>
              </a:gs>
              <a:gs pos="100000">
                <a:srgbClr val="008000"/>
              </a:gs>
            </a:gsLst>
            <a:lin ang="0" scaled="1"/>
          </a:gradFill>
          <a:ln w="9525">
            <a:noFill/>
            <a:miter lim="800000"/>
            <a:headEnd/>
            <a:tailEnd/>
          </a:ln>
          <a:effectLst/>
        </p:spPr>
        <p:txBody>
          <a:bodyPr wrap="none" anchor="ctr"/>
          <a:lstStyle/>
          <a:p>
            <a:pPr>
              <a:defRPr/>
            </a:pPr>
            <a:endParaRPr lang="de-DE"/>
          </a:p>
        </p:txBody>
      </p:sp>
      <p:pic>
        <p:nvPicPr>
          <p:cNvPr id="14" name="Picture 12"/>
          <p:cNvPicPr>
            <a:picLocks noChangeAspect="1" noChangeArrowheads="1"/>
          </p:cNvPicPr>
          <p:nvPr/>
        </p:nvPicPr>
        <p:blipFill>
          <a:blip r:embed="rId14"/>
          <a:srcRect t="6755" r="16624" b="5673"/>
          <a:stretch>
            <a:fillRect/>
          </a:stretch>
        </p:blipFill>
        <p:spPr bwMode="auto">
          <a:xfrm>
            <a:off x="0" y="0"/>
            <a:ext cx="9144000" cy="576263"/>
          </a:xfrm>
          <a:prstGeom prst="rect">
            <a:avLst/>
          </a:prstGeom>
          <a:noFill/>
          <a:ln w="9525">
            <a:noFill/>
            <a:miter lim="800000"/>
            <a:headEnd/>
            <a:tailEnd/>
          </a:ln>
        </p:spPr>
      </p:pic>
      <p:sp>
        <p:nvSpPr>
          <p:cNvPr id="15" name="Text Box 19"/>
          <p:cNvSpPr txBox="1">
            <a:spLocks noChangeArrowheads="1"/>
          </p:cNvSpPr>
          <p:nvPr/>
        </p:nvSpPr>
        <p:spPr bwMode="auto">
          <a:xfrm>
            <a:off x="7019925" y="188913"/>
            <a:ext cx="2124075" cy="360362"/>
          </a:xfrm>
          <a:prstGeom prst="rect">
            <a:avLst/>
          </a:prstGeom>
          <a:noFill/>
          <a:ln w="9525">
            <a:noFill/>
            <a:miter lim="800000"/>
            <a:headEnd/>
            <a:tailEnd/>
          </a:ln>
          <a:effectLst/>
        </p:spPr>
        <p:txBody>
          <a:bodyPr anchor="ctr"/>
          <a:lstStyle/>
          <a:p>
            <a:pPr algn="ctr">
              <a:defRPr/>
            </a:pPr>
            <a:r>
              <a:rPr lang="de-DE" sz="1400" b="1">
                <a:solidFill>
                  <a:schemeClr val="bg1"/>
                </a:solidFill>
                <a:latin typeface="Verdana" pitchFamily="34" charset="0"/>
              </a:rPr>
              <a:t>bonn-to-code.net</a:t>
            </a:r>
            <a:endParaRPr lang="en-US" sz="1400" b="1">
              <a:solidFill>
                <a:schemeClr val="bg1"/>
              </a:solidFill>
              <a:latin typeface="Verdana" pitchFamily="34" charset="0"/>
            </a:endParaRPr>
          </a:p>
        </p:txBody>
      </p:sp>
      <p:sp>
        <p:nvSpPr>
          <p:cNvPr id="16" name="Rectangle 13"/>
          <p:cNvSpPr>
            <a:spLocks noChangeArrowheads="1"/>
          </p:cNvSpPr>
          <p:nvPr/>
        </p:nvSpPr>
        <p:spPr bwMode="auto">
          <a:xfrm>
            <a:off x="0" y="549275"/>
            <a:ext cx="9144000" cy="73025"/>
          </a:xfrm>
          <a:prstGeom prst="rect">
            <a:avLst/>
          </a:prstGeom>
          <a:gradFill rotWithShape="1">
            <a:gsLst>
              <a:gs pos="0">
                <a:srgbClr val="008000">
                  <a:gamma/>
                  <a:shade val="46275"/>
                  <a:invGamma/>
                </a:srgbClr>
              </a:gs>
              <a:gs pos="100000">
                <a:srgbClr val="008000"/>
              </a:gs>
            </a:gsLst>
            <a:lin ang="0" scaled="1"/>
          </a:gradFill>
          <a:ln w="9525">
            <a:noFill/>
            <a:miter lim="800000"/>
            <a:headEnd/>
            <a:tailEnd/>
          </a:ln>
          <a:effectLst/>
        </p:spPr>
        <p:txBody>
          <a:bodyPr wrap="none" anchor="ctr"/>
          <a:lstStyle/>
          <a:p>
            <a:pPr>
              <a:defRPr/>
            </a:pPr>
            <a:endParaRPr lang="de-DE"/>
          </a:p>
        </p:txBody>
      </p:sp>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6" r:id="rId11"/>
  </p:sldLayoutIdLst>
  <p:timing>
    <p:tnLst>
      <p:par>
        <p:cTn id="1" dur="indefinite" restart="never" nodeType="tmRoot"/>
      </p:par>
    </p:tnLst>
  </p:timing>
  <p:txStyles>
    <p:titleStyle>
      <a:lvl1pPr algn="l" rtl="0" eaLnBrk="1" fontAlgn="base" hangingPunct="1">
        <a:spcBef>
          <a:spcPct val="0"/>
        </a:spcBef>
        <a:spcAft>
          <a:spcPct val="0"/>
        </a:spcAft>
        <a:defRPr sz="3200" b="1">
          <a:solidFill>
            <a:srgbClr val="F69200"/>
          </a:solidFill>
          <a:latin typeface="+mj-lt"/>
          <a:ea typeface="+mj-ea"/>
          <a:cs typeface="+mj-cs"/>
        </a:defRPr>
      </a:lvl1pPr>
      <a:lvl2pPr algn="l" rtl="0" eaLnBrk="1" fontAlgn="base" hangingPunct="1">
        <a:spcBef>
          <a:spcPct val="0"/>
        </a:spcBef>
        <a:spcAft>
          <a:spcPct val="0"/>
        </a:spcAft>
        <a:defRPr sz="3200" b="1">
          <a:solidFill>
            <a:srgbClr val="F69200"/>
          </a:solidFill>
          <a:latin typeface="Verdana" pitchFamily="34" charset="0"/>
        </a:defRPr>
      </a:lvl2pPr>
      <a:lvl3pPr algn="l" rtl="0" eaLnBrk="1" fontAlgn="base" hangingPunct="1">
        <a:spcBef>
          <a:spcPct val="0"/>
        </a:spcBef>
        <a:spcAft>
          <a:spcPct val="0"/>
        </a:spcAft>
        <a:defRPr sz="3200" b="1">
          <a:solidFill>
            <a:srgbClr val="F69200"/>
          </a:solidFill>
          <a:latin typeface="Verdana" pitchFamily="34" charset="0"/>
        </a:defRPr>
      </a:lvl3pPr>
      <a:lvl4pPr algn="l" rtl="0" eaLnBrk="1" fontAlgn="base" hangingPunct="1">
        <a:spcBef>
          <a:spcPct val="0"/>
        </a:spcBef>
        <a:spcAft>
          <a:spcPct val="0"/>
        </a:spcAft>
        <a:defRPr sz="3200" b="1">
          <a:solidFill>
            <a:srgbClr val="F69200"/>
          </a:solidFill>
          <a:latin typeface="Verdana" pitchFamily="34" charset="0"/>
        </a:defRPr>
      </a:lvl4pPr>
      <a:lvl5pPr algn="l" rtl="0" eaLnBrk="1" fontAlgn="base" hangingPunct="1">
        <a:spcBef>
          <a:spcPct val="0"/>
        </a:spcBef>
        <a:spcAft>
          <a:spcPct val="0"/>
        </a:spcAft>
        <a:defRPr sz="3200" b="1">
          <a:solidFill>
            <a:srgbClr val="F69200"/>
          </a:solidFill>
          <a:latin typeface="Verdana" pitchFamily="34" charset="0"/>
        </a:defRPr>
      </a:lvl5pPr>
      <a:lvl6pPr marL="457200" algn="l" rtl="0" eaLnBrk="1" fontAlgn="base" hangingPunct="1">
        <a:spcBef>
          <a:spcPct val="0"/>
        </a:spcBef>
        <a:spcAft>
          <a:spcPct val="0"/>
        </a:spcAft>
        <a:defRPr sz="3200" b="1">
          <a:solidFill>
            <a:srgbClr val="F69200"/>
          </a:solidFill>
          <a:latin typeface="Verdana" pitchFamily="34" charset="0"/>
        </a:defRPr>
      </a:lvl6pPr>
      <a:lvl7pPr marL="914400" algn="l" rtl="0" eaLnBrk="1" fontAlgn="base" hangingPunct="1">
        <a:spcBef>
          <a:spcPct val="0"/>
        </a:spcBef>
        <a:spcAft>
          <a:spcPct val="0"/>
        </a:spcAft>
        <a:defRPr sz="3200" b="1">
          <a:solidFill>
            <a:srgbClr val="F69200"/>
          </a:solidFill>
          <a:latin typeface="Verdana" pitchFamily="34" charset="0"/>
        </a:defRPr>
      </a:lvl7pPr>
      <a:lvl8pPr marL="1371600" algn="l" rtl="0" eaLnBrk="1" fontAlgn="base" hangingPunct="1">
        <a:spcBef>
          <a:spcPct val="0"/>
        </a:spcBef>
        <a:spcAft>
          <a:spcPct val="0"/>
        </a:spcAft>
        <a:defRPr sz="3200" b="1">
          <a:solidFill>
            <a:srgbClr val="F69200"/>
          </a:solidFill>
          <a:latin typeface="Verdana" pitchFamily="34" charset="0"/>
        </a:defRPr>
      </a:lvl8pPr>
      <a:lvl9pPr marL="1828800" algn="l" rtl="0" eaLnBrk="1" fontAlgn="base" hangingPunct="1">
        <a:spcBef>
          <a:spcPct val="0"/>
        </a:spcBef>
        <a:spcAft>
          <a:spcPct val="0"/>
        </a:spcAft>
        <a:defRPr sz="3200" b="1">
          <a:solidFill>
            <a:srgbClr val="F69200"/>
          </a:solidFill>
          <a:latin typeface="Verdana" pitchFamily="34" charset="0"/>
        </a:defRPr>
      </a:lvl9pPr>
    </p:titleStyle>
    <p:bodyStyle>
      <a:lvl1pPr marL="363538" indent="-363538" algn="l" rtl="0" eaLnBrk="1" fontAlgn="base" hangingPunct="1">
        <a:spcBef>
          <a:spcPts val="2400"/>
        </a:spcBef>
        <a:spcAft>
          <a:spcPct val="0"/>
        </a:spcAft>
        <a:buClr>
          <a:srgbClr val="F69200"/>
        </a:buClr>
        <a:buFont typeface="Wingdings" pitchFamily="2" charset="2"/>
        <a:buChar char="§"/>
        <a:defRPr sz="3200">
          <a:solidFill>
            <a:srgbClr val="000000"/>
          </a:solidFill>
          <a:latin typeface="+mn-lt"/>
          <a:ea typeface="+mn-ea"/>
          <a:cs typeface="+mn-cs"/>
        </a:defRPr>
      </a:lvl1pPr>
      <a:lvl2pPr marL="892175" indent="-349250" algn="l" rtl="0" eaLnBrk="1" fontAlgn="base" hangingPunct="1">
        <a:spcBef>
          <a:spcPct val="20000"/>
        </a:spcBef>
        <a:spcAft>
          <a:spcPct val="0"/>
        </a:spcAft>
        <a:buClr>
          <a:srgbClr val="F69200"/>
        </a:buClr>
        <a:buFont typeface="Wingdings" pitchFamily="2" charset="2"/>
        <a:buChar char="§"/>
        <a:defRPr sz="2800">
          <a:solidFill>
            <a:srgbClr val="000000"/>
          </a:solidFill>
          <a:latin typeface="+mn-lt"/>
        </a:defRPr>
      </a:lvl2pPr>
      <a:lvl3pPr marL="1344613" indent="-273050" algn="l" rtl="0" eaLnBrk="1" fontAlgn="base" hangingPunct="1">
        <a:spcBef>
          <a:spcPct val="20000"/>
        </a:spcBef>
        <a:spcAft>
          <a:spcPct val="0"/>
        </a:spcAft>
        <a:buClr>
          <a:srgbClr val="F69200"/>
        </a:buClr>
        <a:buFont typeface="Wingdings" pitchFamily="2" charset="2"/>
        <a:buChar char="§"/>
        <a:defRPr sz="2400">
          <a:solidFill>
            <a:srgbClr val="000000"/>
          </a:solidFill>
          <a:latin typeface="+mn-lt"/>
        </a:defRPr>
      </a:lvl3pPr>
      <a:lvl4pPr marL="1795463" indent="-271463" algn="l" rtl="0" eaLnBrk="1" fontAlgn="base" hangingPunct="1">
        <a:spcBef>
          <a:spcPct val="20000"/>
        </a:spcBef>
        <a:spcAft>
          <a:spcPct val="0"/>
        </a:spcAft>
        <a:buClr>
          <a:srgbClr val="F69200"/>
        </a:buClr>
        <a:buFont typeface="Wingdings" pitchFamily="2" charset="2"/>
        <a:buChar char="§"/>
        <a:defRPr sz="2000">
          <a:solidFill>
            <a:srgbClr val="000000"/>
          </a:solidFill>
          <a:latin typeface="+mn-lt"/>
        </a:defRPr>
      </a:lvl4pPr>
      <a:lvl5pPr marL="2236788" indent="-261938" algn="l" rtl="0" eaLnBrk="1" fontAlgn="base" hangingPunct="1">
        <a:spcBef>
          <a:spcPct val="20000"/>
        </a:spcBef>
        <a:spcAft>
          <a:spcPct val="0"/>
        </a:spcAft>
        <a:buClr>
          <a:srgbClr val="F69200"/>
        </a:buClr>
        <a:buFont typeface="Wingdings" pitchFamily="2" charset="2"/>
        <a:buChar char="§"/>
        <a:defRPr sz="2000">
          <a:solidFill>
            <a:srgbClr val="000000"/>
          </a:solidFill>
          <a:latin typeface="+mn-lt"/>
        </a:defRPr>
      </a:lvl5pPr>
      <a:lvl6pPr marL="2522538" indent="-266700" algn="l" rtl="0" eaLnBrk="1" fontAlgn="base" hangingPunct="1">
        <a:spcBef>
          <a:spcPct val="20000"/>
        </a:spcBef>
        <a:spcAft>
          <a:spcPct val="0"/>
        </a:spcAft>
        <a:buClr>
          <a:srgbClr val="F69200"/>
        </a:buClr>
        <a:buFont typeface="Franklin Gothic Medium" pitchFamily="34" charset="0"/>
        <a:buChar char="▪"/>
        <a:defRPr>
          <a:solidFill>
            <a:schemeClr val="tx1"/>
          </a:solidFill>
          <a:latin typeface="+mn-lt"/>
        </a:defRPr>
      </a:lvl6pPr>
      <a:lvl7pPr marL="2979738" indent="-266700" algn="l" rtl="0" eaLnBrk="1" fontAlgn="base" hangingPunct="1">
        <a:spcBef>
          <a:spcPct val="20000"/>
        </a:spcBef>
        <a:spcAft>
          <a:spcPct val="0"/>
        </a:spcAft>
        <a:buClr>
          <a:srgbClr val="F69200"/>
        </a:buClr>
        <a:buFont typeface="Franklin Gothic Medium" pitchFamily="34" charset="0"/>
        <a:buChar char="▪"/>
        <a:defRPr>
          <a:solidFill>
            <a:schemeClr val="tx1"/>
          </a:solidFill>
          <a:latin typeface="+mn-lt"/>
        </a:defRPr>
      </a:lvl7pPr>
      <a:lvl8pPr marL="3436938" indent="-266700" algn="l" rtl="0" eaLnBrk="1" fontAlgn="base" hangingPunct="1">
        <a:spcBef>
          <a:spcPct val="20000"/>
        </a:spcBef>
        <a:spcAft>
          <a:spcPct val="0"/>
        </a:spcAft>
        <a:buClr>
          <a:srgbClr val="F69200"/>
        </a:buClr>
        <a:buFont typeface="Franklin Gothic Medium" pitchFamily="34" charset="0"/>
        <a:buChar char="▪"/>
        <a:defRPr>
          <a:solidFill>
            <a:schemeClr val="tx1"/>
          </a:solidFill>
          <a:latin typeface="+mn-lt"/>
        </a:defRPr>
      </a:lvl8pPr>
      <a:lvl9pPr marL="3894138" indent="-266700" algn="l" rtl="0" eaLnBrk="1" fontAlgn="base" hangingPunct="1">
        <a:spcBef>
          <a:spcPct val="20000"/>
        </a:spcBef>
        <a:spcAft>
          <a:spcPct val="0"/>
        </a:spcAft>
        <a:buClr>
          <a:srgbClr val="F69200"/>
        </a:buClr>
        <a:buFont typeface="Franklin Gothic Medium" pitchFamily="34" charset="0"/>
        <a:buChar char="▪"/>
        <a:defRPr>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eblogs.asp.net/rweigelt" TargetMode="External"/><Relationship Id="rId2" Type="http://schemas.openxmlformats.org/officeDocument/2006/relationships/hyperlink" Target="mailto:mail@roland-weigelt.de"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msdn2.microsoft.com/en-us/library/za2b25t3(VS.80).aspx"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weblogs.asp.net/rweigelt/archive/2006/07/16/458634.asp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de-DE" sz="4400" dirty="0" smtClean="0"/>
              <a:t>Visual Studio nutzen,</a:t>
            </a:r>
            <a:br>
              <a:rPr lang="de-DE" sz="4400" dirty="0" smtClean="0"/>
            </a:br>
            <a:r>
              <a:rPr lang="de-DE" sz="4400" dirty="0" smtClean="0"/>
              <a:t>anpassen und erweitern</a:t>
            </a:r>
            <a:endParaRPr lang="de-DE" sz="4400" dirty="0"/>
          </a:p>
        </p:txBody>
      </p:sp>
      <p:sp>
        <p:nvSpPr>
          <p:cNvPr id="3" name="Subtitle 2"/>
          <p:cNvSpPr>
            <a:spLocks noGrp="1"/>
          </p:cNvSpPr>
          <p:nvPr>
            <p:ph type="subTitle" sz="quarter" idx="1"/>
          </p:nvPr>
        </p:nvSpPr>
        <p:spPr>
          <a:xfrm>
            <a:off x="1371600" y="3857628"/>
            <a:ext cx="6400800" cy="1500198"/>
          </a:xfrm>
        </p:spPr>
        <p:txBody>
          <a:bodyPr/>
          <a:lstStyle/>
          <a:p>
            <a:r>
              <a:rPr lang="de-DE" dirty="0" smtClean="0"/>
              <a:t>06.08.2008</a:t>
            </a:r>
            <a:br>
              <a:rPr lang="de-DE" dirty="0" smtClean="0"/>
            </a:br>
            <a:r>
              <a:rPr lang="de-DE" dirty="0" smtClean="0"/>
              <a:t>Roland Weigelt</a:t>
            </a:r>
          </a:p>
          <a:p>
            <a:r>
              <a:rPr lang="de-DE" smtClean="0"/>
              <a:t>- Teil 2 -</a:t>
            </a:r>
            <a:endParaRPr lang="de-DE" dirty="0"/>
          </a:p>
        </p:txBody>
      </p:sp>
      <p:sp>
        <p:nvSpPr>
          <p:cNvPr id="4" name="Rectangle 8"/>
          <p:cNvSpPr>
            <a:spLocks noChangeArrowheads="1"/>
          </p:cNvSpPr>
          <p:nvPr/>
        </p:nvSpPr>
        <p:spPr bwMode="auto">
          <a:xfrm>
            <a:off x="107950" y="5951538"/>
            <a:ext cx="8893175" cy="906462"/>
          </a:xfrm>
          <a:prstGeom prst="rect">
            <a:avLst/>
          </a:prstGeom>
          <a:noFill/>
          <a:ln w="9525">
            <a:noFill/>
            <a:miter lim="800000"/>
            <a:headEnd/>
            <a:tailEnd/>
          </a:ln>
        </p:spPr>
        <p:txBody>
          <a:bodyPr wrap="none" anchor="b"/>
          <a:lstStyle/>
          <a:p>
            <a:pPr algn="just" defTabSz="633413">
              <a:tabLst>
                <a:tab pos="722313" algn="l"/>
              </a:tabLst>
            </a:pPr>
            <a:r>
              <a:rPr lang="de-DE" sz="1400" i="1" dirty="0" err="1" smtClean="0">
                <a:latin typeface="Verdana" pitchFamily="34" charset="0"/>
              </a:rPr>
              <a:t>EMail</a:t>
            </a:r>
            <a:r>
              <a:rPr lang="de-DE" sz="1400" i="1" dirty="0">
                <a:latin typeface="Verdana" pitchFamily="34" charset="0"/>
              </a:rPr>
              <a:t>:</a:t>
            </a:r>
            <a:r>
              <a:rPr lang="de-DE" sz="1400" b="1" dirty="0">
                <a:latin typeface="Verdana" pitchFamily="34" charset="0"/>
              </a:rPr>
              <a:t>		</a:t>
            </a:r>
            <a:r>
              <a:rPr lang="de-DE" sz="1400" dirty="0" smtClean="0">
                <a:solidFill>
                  <a:schemeClr val="hlink"/>
                </a:solidFill>
                <a:latin typeface="Verdana" pitchFamily="34" charset="0"/>
                <a:hlinkClick r:id="rId2"/>
              </a:rPr>
              <a:t>mail@roland-weigelt.de</a:t>
            </a:r>
            <a:endParaRPr lang="de-DE" sz="1400" dirty="0">
              <a:solidFill>
                <a:schemeClr val="hlink"/>
              </a:solidFill>
              <a:latin typeface="Verdana" pitchFamily="34" charset="0"/>
            </a:endParaRPr>
          </a:p>
          <a:p>
            <a:pPr algn="just" defTabSz="633413">
              <a:tabLst>
                <a:tab pos="722313" algn="l"/>
              </a:tabLst>
            </a:pPr>
            <a:r>
              <a:rPr lang="de-DE" sz="1400" i="1" dirty="0">
                <a:latin typeface="Verdana" pitchFamily="34" charset="0"/>
              </a:rPr>
              <a:t>Weblog:</a:t>
            </a:r>
            <a:r>
              <a:rPr lang="de-DE" sz="1400" dirty="0">
                <a:latin typeface="Verdana" pitchFamily="34" charset="0"/>
              </a:rPr>
              <a:t>	</a:t>
            </a:r>
            <a:r>
              <a:rPr lang="de-DE" sz="1400" dirty="0" smtClean="0">
                <a:latin typeface="Verdana" pitchFamily="34" charset="0"/>
                <a:hlinkClick r:id="rId3"/>
              </a:rPr>
              <a:t>http</a:t>
            </a:r>
            <a:r>
              <a:rPr lang="de-DE" sz="1400" dirty="0">
                <a:latin typeface="Verdana" pitchFamily="34" charset="0"/>
                <a:hlinkClick r:id="rId3"/>
              </a:rPr>
              <a:t>://weblogs.asp.net/rweigelt</a:t>
            </a:r>
            <a:endParaRPr lang="en-US" sz="1400" dirty="0">
              <a:latin typeface="Verdan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Eigene </a:t>
            </a:r>
            <a:r>
              <a:rPr lang="de-DE" dirty="0" smtClean="0"/>
              <a:t>Templates</a:t>
            </a:r>
            <a:endParaRPr lang="de-DE" dirty="0"/>
          </a:p>
        </p:txBody>
      </p:sp>
      <p:sp>
        <p:nvSpPr>
          <p:cNvPr id="3" name="Inhaltsplatzhalter 2"/>
          <p:cNvSpPr>
            <a:spLocks noGrp="1"/>
          </p:cNvSpPr>
          <p:nvPr>
            <p:ph idx="1"/>
          </p:nvPr>
        </p:nvSpPr>
        <p:spPr/>
        <p:txBody>
          <a:bodyPr/>
          <a:lstStyle/>
          <a:p>
            <a:r>
              <a:rPr lang="de-DE" dirty="0" smtClean="0"/>
              <a:t>Item Templates</a:t>
            </a:r>
          </a:p>
          <a:p>
            <a:pPr lvl="1"/>
            <a:r>
              <a:rPr lang="de-DE" dirty="0" smtClean="0"/>
              <a:t>In Verzeichnis </a:t>
            </a:r>
            <a:r>
              <a:rPr lang="pt-BR" i="1" dirty="0" smtClean="0">
                <a:solidFill>
                  <a:schemeClr val="accent1"/>
                </a:solidFill>
              </a:rPr>
              <a:t>My Documents</a:t>
            </a:r>
            <a:r>
              <a:rPr lang="pt-BR" dirty="0" smtClean="0">
                <a:solidFill>
                  <a:schemeClr val="accent1"/>
                </a:solidFill>
              </a:rPr>
              <a:t>\Visual Studio </a:t>
            </a:r>
            <a:r>
              <a:rPr lang="pt-BR" dirty="0" smtClean="0">
                <a:solidFill>
                  <a:schemeClr val="accent1"/>
                </a:solidFill>
              </a:rPr>
              <a:t>2008\Templates\ItemTemplates</a:t>
            </a:r>
            <a:endParaRPr lang="pt-BR" dirty="0" smtClean="0">
              <a:solidFill>
                <a:schemeClr val="accent1"/>
              </a:solidFill>
            </a:endParaRPr>
          </a:p>
          <a:p>
            <a:pPr lvl="1"/>
            <a:r>
              <a:rPr lang="pt-BR" dirty="0" smtClean="0">
                <a:solidFill>
                  <a:schemeClr val="tx1"/>
                </a:solidFill>
              </a:rPr>
              <a:t>Ggf. in Unterordner </a:t>
            </a:r>
            <a:r>
              <a:rPr lang="pt-BR" dirty="0" smtClean="0">
                <a:solidFill>
                  <a:schemeClr val="accent2"/>
                </a:solidFill>
              </a:rPr>
              <a:t>Visual C#</a:t>
            </a:r>
            <a:r>
              <a:rPr lang="pt-BR" dirty="0" smtClean="0">
                <a:solidFill>
                  <a:schemeClr val="tx1"/>
                </a:solidFill>
              </a:rPr>
              <a:t>, </a:t>
            </a:r>
            <a:r>
              <a:rPr lang="pt-BR" dirty="0" smtClean="0">
                <a:solidFill>
                  <a:schemeClr val="accent2"/>
                </a:solidFill>
              </a:rPr>
              <a:t>Visual Basic</a:t>
            </a:r>
            <a:r>
              <a:rPr lang="pt-BR" dirty="0" smtClean="0">
                <a:solidFill>
                  <a:schemeClr val="tx1"/>
                </a:solidFill>
              </a:rPr>
              <a:t>, etc.</a:t>
            </a:r>
          </a:p>
          <a:p>
            <a:r>
              <a:rPr lang="pt-BR" dirty="0" smtClean="0">
                <a:solidFill>
                  <a:schemeClr val="tx1"/>
                </a:solidFill>
              </a:rPr>
              <a:t>Project Templates</a:t>
            </a:r>
          </a:p>
          <a:p>
            <a:pPr lvl="1"/>
            <a:r>
              <a:rPr lang="de-DE" dirty="0" smtClean="0"/>
              <a:t>Ordner unterhalb von </a:t>
            </a:r>
            <a:r>
              <a:rPr lang="pt-BR" i="1" dirty="0" smtClean="0">
                <a:solidFill>
                  <a:schemeClr val="accent1"/>
                </a:solidFill>
              </a:rPr>
              <a:t>My Documents</a:t>
            </a:r>
            <a:r>
              <a:rPr lang="pt-BR" dirty="0" smtClean="0">
                <a:solidFill>
                  <a:schemeClr val="accent1"/>
                </a:solidFill>
              </a:rPr>
              <a:t>\Visual Studio </a:t>
            </a:r>
            <a:r>
              <a:rPr lang="pt-BR" dirty="0" smtClean="0">
                <a:solidFill>
                  <a:schemeClr val="accent1"/>
                </a:solidFill>
              </a:rPr>
              <a:t>2008\Templates\ProjectTemplates</a:t>
            </a:r>
            <a:endParaRPr lang="pt-BR" dirty="0" smtClean="0">
              <a:solidFill>
                <a:schemeClr val="accent1"/>
              </a:solidFill>
            </a:endParaRPr>
          </a:p>
          <a:p>
            <a:endParaRPr lang="de-DE" dirty="0" smtClean="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Eigene Templates erstellen</a:t>
            </a:r>
            <a:endParaRPr lang="de-DE" dirty="0"/>
          </a:p>
        </p:txBody>
      </p:sp>
      <p:sp>
        <p:nvSpPr>
          <p:cNvPr id="3" name="Inhaltsplatzhalter 2"/>
          <p:cNvSpPr>
            <a:spLocks noGrp="1"/>
          </p:cNvSpPr>
          <p:nvPr>
            <p:ph idx="1"/>
          </p:nvPr>
        </p:nvSpPr>
        <p:spPr/>
        <p:txBody>
          <a:bodyPr/>
          <a:lstStyle/>
          <a:p>
            <a:r>
              <a:rPr lang="de-DE" dirty="0" smtClean="0"/>
              <a:t>Startpunkt: Export Wizard</a:t>
            </a:r>
          </a:p>
          <a:p>
            <a:pPr lvl="1"/>
            <a:r>
              <a:rPr lang="de-DE" dirty="0" smtClean="0"/>
              <a:t>File -&gt; Export Template</a:t>
            </a:r>
          </a:p>
          <a:p>
            <a:pPr lvl="1"/>
            <a:endParaRPr lang="de-DE" dirty="0"/>
          </a:p>
        </p:txBody>
      </p:sp>
      <p:pic>
        <p:nvPicPr>
          <p:cNvPr id="2050" name="Picture 2"/>
          <p:cNvPicPr>
            <a:picLocks noChangeAspect="1" noChangeArrowheads="1"/>
          </p:cNvPicPr>
          <p:nvPr/>
        </p:nvPicPr>
        <p:blipFill>
          <a:blip r:embed="rId2"/>
          <a:srcRect/>
          <a:stretch>
            <a:fillRect/>
          </a:stretch>
        </p:blipFill>
        <p:spPr bwMode="auto">
          <a:xfrm>
            <a:off x="1142976" y="2928934"/>
            <a:ext cx="2900363" cy="2566988"/>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4643438" y="2928934"/>
            <a:ext cx="2900363" cy="2566988"/>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a:srcRect/>
          <a:stretch>
            <a:fillRect/>
          </a:stretch>
        </p:blipFill>
        <p:spPr bwMode="auto">
          <a:xfrm>
            <a:off x="2285984" y="3929066"/>
            <a:ext cx="2900363" cy="2566988"/>
          </a:xfrm>
          <a:prstGeom prst="rect">
            <a:avLst/>
          </a:prstGeom>
          <a:noFill/>
          <a:ln w="9525">
            <a:noFill/>
            <a:miter lim="800000"/>
            <a:headEnd/>
            <a:tailEnd/>
          </a:ln>
          <a:effectLst/>
        </p:spPr>
      </p:pic>
      <p:pic>
        <p:nvPicPr>
          <p:cNvPr id="2053" name="Picture 5"/>
          <p:cNvPicPr>
            <a:picLocks noChangeAspect="1" noChangeArrowheads="1"/>
          </p:cNvPicPr>
          <p:nvPr/>
        </p:nvPicPr>
        <p:blipFill>
          <a:blip r:embed="rId5"/>
          <a:srcRect/>
          <a:stretch>
            <a:fillRect/>
          </a:stretch>
        </p:blipFill>
        <p:spPr bwMode="auto">
          <a:xfrm>
            <a:off x="5715008" y="3929066"/>
            <a:ext cx="2900363" cy="2566988"/>
          </a:xfrm>
          <a:prstGeom prst="rect">
            <a:avLst/>
          </a:prstGeom>
          <a:noFill/>
          <a:ln w="9525">
            <a:noFill/>
            <a:miter lim="800000"/>
            <a:headEnd/>
            <a:tailEnd/>
          </a:ln>
          <a:effectLst/>
        </p:spPr>
      </p:pic>
      <p:sp>
        <p:nvSpPr>
          <p:cNvPr id="8" name="Textfeld 7"/>
          <p:cNvSpPr txBox="1"/>
          <p:nvPr/>
        </p:nvSpPr>
        <p:spPr>
          <a:xfrm>
            <a:off x="142844" y="5929330"/>
            <a:ext cx="2052165" cy="769441"/>
          </a:xfrm>
          <a:prstGeom prst="rect">
            <a:avLst/>
          </a:prstGeom>
          <a:noFill/>
        </p:spPr>
        <p:txBody>
          <a:bodyPr wrap="none" rtlCol="0">
            <a:spAutoFit/>
          </a:bodyPr>
          <a:lstStyle/>
          <a:p>
            <a:r>
              <a:rPr lang="de-DE" sz="4400" b="1" dirty="0" smtClean="0">
                <a:solidFill>
                  <a:srgbClr val="F69200"/>
                </a:solidFill>
                <a:latin typeface="+mj-lt"/>
                <a:ea typeface="+mj-ea"/>
                <a:cs typeface="+mj-cs"/>
              </a:rPr>
              <a:t>DEMO</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de-DE" dirty="0"/>
              <a:t>Textersetzung</a:t>
            </a:r>
            <a:endParaRPr lang="en-US" dirty="0"/>
          </a:p>
        </p:txBody>
      </p:sp>
      <p:sp>
        <p:nvSpPr>
          <p:cNvPr id="112643" name="Rectangle 3"/>
          <p:cNvSpPr>
            <a:spLocks noGrp="1" noChangeArrowheads="1"/>
          </p:cNvSpPr>
          <p:nvPr>
            <p:ph idx="1"/>
          </p:nvPr>
        </p:nvSpPr>
        <p:spPr/>
        <p:txBody>
          <a:bodyPr/>
          <a:lstStyle/>
          <a:p>
            <a:r>
              <a:rPr lang="en-US" dirty="0" err="1" smtClean="0"/>
              <a:t>Sorgt</a:t>
            </a:r>
            <a:r>
              <a:rPr lang="en-US" dirty="0" smtClean="0"/>
              <a:t> </a:t>
            </a:r>
            <a:r>
              <a:rPr lang="en-US" dirty="0" err="1" smtClean="0"/>
              <a:t>für</a:t>
            </a:r>
            <a:r>
              <a:rPr lang="en-US" dirty="0" smtClean="0"/>
              <a:t> </a:t>
            </a:r>
            <a:r>
              <a:rPr lang="en-US" dirty="0" err="1" smtClean="0"/>
              <a:t>Flexibilität</a:t>
            </a:r>
            <a:r>
              <a:rPr lang="en-US" dirty="0" smtClean="0"/>
              <a:t> </a:t>
            </a:r>
            <a:r>
              <a:rPr lang="en-US" dirty="0" err="1" smtClean="0"/>
              <a:t>der</a:t>
            </a:r>
            <a:r>
              <a:rPr lang="en-US" dirty="0" smtClean="0"/>
              <a:t> Templates</a:t>
            </a:r>
          </a:p>
          <a:p>
            <a:r>
              <a:rPr lang="en-US" dirty="0" err="1" smtClean="0"/>
              <a:t>Beispiel</a:t>
            </a:r>
            <a:r>
              <a:rPr lang="en-US" dirty="0" smtClean="0"/>
              <a:t>: Template </a:t>
            </a:r>
            <a:r>
              <a:rPr lang="en-US" dirty="0" err="1" smtClean="0"/>
              <a:t>für</a:t>
            </a:r>
            <a:r>
              <a:rPr lang="en-US" dirty="0" smtClean="0"/>
              <a:t> </a:t>
            </a:r>
            <a:r>
              <a:rPr lang="en-US" dirty="0" err="1" smtClean="0"/>
              <a:t>eine</a:t>
            </a:r>
            <a:r>
              <a:rPr lang="en-US" dirty="0" smtClean="0"/>
              <a:t> </a:t>
            </a:r>
            <a:r>
              <a:rPr lang="en-US" dirty="0" err="1" smtClean="0"/>
              <a:t>Klasse</a:t>
            </a:r>
            <a:r>
              <a:rPr lang="en-US" dirty="0" smtClean="0"/>
              <a:t>:</a:t>
            </a:r>
          </a:p>
          <a:p>
            <a:pPr marL="0" indent="0">
              <a:buFont typeface="Franklin Gothic Medium" pitchFamily="34" charset="0"/>
              <a:buNone/>
              <a:tabLst>
                <a:tab pos="361950" algn="l"/>
                <a:tab pos="715963" algn="l"/>
                <a:tab pos="1077913" algn="l"/>
                <a:tab pos="1431925" algn="l"/>
              </a:tabLst>
            </a:pPr>
            <a:r>
              <a:rPr lang="en-US" sz="2400" dirty="0" smtClean="0">
                <a:solidFill>
                  <a:schemeClr val="accent2"/>
                </a:solidFill>
              </a:rPr>
              <a:t>	</a:t>
            </a:r>
            <a:r>
              <a:rPr lang="en-US" sz="2400" dirty="0" smtClean="0">
                <a:solidFill>
                  <a:schemeClr val="accent1"/>
                </a:solidFill>
              </a:rPr>
              <a:t>namespace </a:t>
            </a:r>
            <a:r>
              <a:rPr lang="en-US" sz="2400" b="1" dirty="0">
                <a:solidFill>
                  <a:schemeClr val="accent1"/>
                </a:solidFill>
              </a:rPr>
              <a:t>$</a:t>
            </a:r>
            <a:r>
              <a:rPr lang="en-US" sz="2400" b="1" dirty="0" err="1">
                <a:solidFill>
                  <a:schemeClr val="accent1"/>
                </a:solidFill>
              </a:rPr>
              <a:t>rootnamespace</a:t>
            </a:r>
            <a:r>
              <a:rPr lang="en-US" sz="2400" b="1" dirty="0" smtClean="0">
                <a:solidFill>
                  <a:schemeClr val="accent1"/>
                </a:solidFill>
              </a:rPr>
              <a:t>$</a:t>
            </a:r>
            <a:br>
              <a:rPr lang="en-US" sz="2400" b="1" dirty="0" smtClean="0">
                <a:solidFill>
                  <a:schemeClr val="accent1"/>
                </a:solidFill>
              </a:rPr>
            </a:br>
            <a:r>
              <a:rPr lang="en-US" sz="2400" b="1" dirty="0" smtClean="0">
                <a:solidFill>
                  <a:schemeClr val="accent1"/>
                </a:solidFill>
              </a:rPr>
              <a:t>	</a:t>
            </a:r>
            <a:r>
              <a:rPr lang="en-US" sz="2400" dirty="0" smtClean="0">
                <a:solidFill>
                  <a:schemeClr val="accent1"/>
                </a:solidFill>
              </a:rPr>
              <a:t>{</a:t>
            </a:r>
            <a:r>
              <a:rPr lang="en-US" sz="2400" dirty="0">
                <a:solidFill>
                  <a:schemeClr val="accent1"/>
                </a:solidFill>
              </a:rPr>
              <a:t/>
            </a:r>
            <a:br>
              <a:rPr lang="en-US" sz="2400" dirty="0">
                <a:solidFill>
                  <a:schemeClr val="accent1"/>
                </a:solidFill>
              </a:rPr>
            </a:br>
            <a:r>
              <a:rPr lang="en-US" sz="2400" dirty="0" smtClean="0">
                <a:solidFill>
                  <a:schemeClr val="accent1"/>
                </a:solidFill>
              </a:rPr>
              <a:t>		class </a:t>
            </a:r>
            <a:r>
              <a:rPr lang="en-US" sz="2400" b="1" dirty="0">
                <a:solidFill>
                  <a:schemeClr val="accent1"/>
                </a:solidFill>
              </a:rPr>
              <a:t>$</a:t>
            </a:r>
            <a:r>
              <a:rPr lang="en-US" sz="2400" b="1" dirty="0" err="1">
                <a:solidFill>
                  <a:schemeClr val="accent1"/>
                </a:solidFill>
              </a:rPr>
              <a:t>safeitemname</a:t>
            </a:r>
            <a:r>
              <a:rPr lang="en-US" sz="2400" b="1" dirty="0" smtClean="0">
                <a:solidFill>
                  <a:schemeClr val="accent1"/>
                </a:solidFill>
              </a:rPr>
              <a:t>$</a:t>
            </a:r>
            <a:br>
              <a:rPr lang="en-US" sz="2400" b="1" dirty="0" smtClean="0">
                <a:solidFill>
                  <a:schemeClr val="accent1"/>
                </a:solidFill>
              </a:rPr>
            </a:br>
            <a:r>
              <a:rPr lang="en-US" sz="2400" b="1" dirty="0" smtClean="0">
                <a:solidFill>
                  <a:schemeClr val="accent1"/>
                </a:solidFill>
              </a:rPr>
              <a:t>		</a:t>
            </a:r>
            <a:r>
              <a:rPr lang="en-US" sz="2400" dirty="0" smtClean="0">
                <a:solidFill>
                  <a:schemeClr val="accent1"/>
                </a:solidFill>
              </a:rPr>
              <a:t>{</a:t>
            </a:r>
            <a:r>
              <a:rPr lang="en-US" sz="2400" dirty="0">
                <a:solidFill>
                  <a:schemeClr val="accent1"/>
                </a:solidFill>
              </a:rPr>
              <a:t/>
            </a:r>
            <a:br>
              <a:rPr lang="en-US" sz="2400" dirty="0">
                <a:solidFill>
                  <a:schemeClr val="accent1"/>
                </a:solidFill>
              </a:rPr>
            </a:br>
            <a:r>
              <a:rPr lang="en-US" sz="2400" dirty="0" smtClean="0">
                <a:solidFill>
                  <a:schemeClr val="accent1"/>
                </a:solidFill>
              </a:rPr>
              <a:t>			public </a:t>
            </a:r>
            <a:r>
              <a:rPr lang="en-US" sz="2400" b="1" dirty="0">
                <a:solidFill>
                  <a:schemeClr val="accent1"/>
                </a:solidFill>
              </a:rPr>
              <a:t>$</a:t>
            </a:r>
            <a:r>
              <a:rPr lang="en-US" sz="2400" b="1" dirty="0" err="1">
                <a:solidFill>
                  <a:schemeClr val="accent1"/>
                </a:solidFill>
              </a:rPr>
              <a:t>safeitemname</a:t>
            </a:r>
            <a:r>
              <a:rPr lang="en-US" sz="2400" b="1" dirty="0" smtClean="0">
                <a:solidFill>
                  <a:schemeClr val="accent1"/>
                </a:solidFill>
              </a:rPr>
              <a:t>$</a:t>
            </a:r>
            <a:r>
              <a:rPr lang="en-US" sz="2400" dirty="0" smtClean="0">
                <a:solidFill>
                  <a:schemeClr val="accent1"/>
                </a:solidFill>
              </a:rPr>
              <a:t>()</a:t>
            </a:r>
            <a:br>
              <a:rPr lang="en-US" sz="2400" dirty="0" smtClean="0">
                <a:solidFill>
                  <a:schemeClr val="accent1"/>
                </a:solidFill>
              </a:rPr>
            </a:br>
            <a:r>
              <a:rPr lang="en-US" sz="2400" dirty="0" smtClean="0">
                <a:solidFill>
                  <a:schemeClr val="accent1"/>
                </a:solidFill>
              </a:rPr>
              <a:t>			{</a:t>
            </a:r>
            <a:r>
              <a:rPr lang="en-US" sz="2400" dirty="0">
                <a:solidFill>
                  <a:schemeClr val="accent1"/>
                </a:solidFill>
              </a:rPr>
              <a:t/>
            </a:r>
            <a:br>
              <a:rPr lang="en-US" sz="2400" dirty="0">
                <a:solidFill>
                  <a:schemeClr val="accent1"/>
                </a:solidFill>
              </a:rPr>
            </a:br>
            <a:r>
              <a:rPr lang="en-US" sz="2400" dirty="0" smtClean="0">
                <a:solidFill>
                  <a:schemeClr val="accent1"/>
                </a:solidFill>
              </a:rPr>
              <a:t>			}</a:t>
            </a:r>
            <a:r>
              <a:rPr lang="en-US" sz="2400" dirty="0">
                <a:solidFill>
                  <a:schemeClr val="accent1"/>
                </a:solidFill>
              </a:rPr>
              <a:t/>
            </a:r>
            <a:br>
              <a:rPr lang="en-US" sz="2400" dirty="0">
                <a:solidFill>
                  <a:schemeClr val="accent1"/>
                </a:solidFill>
              </a:rPr>
            </a:br>
            <a:r>
              <a:rPr lang="en-US" sz="2400" dirty="0" smtClean="0">
                <a:solidFill>
                  <a:schemeClr val="accent1"/>
                </a:solidFill>
              </a:rPr>
              <a:t>		}</a:t>
            </a:r>
            <a:br>
              <a:rPr lang="en-US" sz="2400" dirty="0" smtClean="0">
                <a:solidFill>
                  <a:schemeClr val="accent1"/>
                </a:solidFill>
              </a:rPr>
            </a:br>
            <a:r>
              <a:rPr lang="en-US" sz="2400" dirty="0" smtClean="0">
                <a:solidFill>
                  <a:schemeClr val="accent1"/>
                </a:solidFill>
              </a:rPr>
              <a:t>	}</a:t>
            </a:r>
            <a:endParaRPr lang="en-US" sz="2400" dirty="0">
              <a:solidFill>
                <a:schemeClr val="accent1"/>
              </a:solidFill>
            </a:endParaRPr>
          </a:p>
        </p:txBody>
      </p:sp>
      <p:sp>
        <p:nvSpPr>
          <p:cNvPr id="4" name="Abgerundete rechteckige Legende 3"/>
          <p:cNvSpPr/>
          <p:nvPr/>
        </p:nvSpPr>
        <p:spPr>
          <a:xfrm>
            <a:off x="6429388" y="3214686"/>
            <a:ext cx="2571768" cy="642942"/>
          </a:xfrm>
          <a:prstGeom prst="wedgeRoundRectCallout">
            <a:avLst>
              <a:gd name="adj1" fmla="val -105103"/>
              <a:gd name="adj2" fmla="val -7713"/>
              <a:gd name="adj3" fmla="val 16667"/>
            </a:avLst>
          </a:prstGeom>
          <a:gradFill>
            <a:gsLst>
              <a:gs pos="0">
                <a:schemeClr val="bg1">
                  <a:lumMod val="95000"/>
                </a:schemeClr>
              </a:gs>
              <a:gs pos="100000">
                <a:schemeClr val="accent4">
                  <a:tint val="37000"/>
                  <a:satMod val="300000"/>
                </a:schemeClr>
              </a:gs>
            </a:gsLst>
            <a:lin ang="4800000" scaled="0"/>
          </a:gradFill>
        </p:spPr>
        <p:style>
          <a:lnRef idx="1">
            <a:schemeClr val="accent4"/>
          </a:lnRef>
          <a:fillRef idx="2">
            <a:schemeClr val="accent4"/>
          </a:fillRef>
          <a:effectRef idx="1">
            <a:schemeClr val="accent4"/>
          </a:effectRef>
          <a:fontRef idx="minor">
            <a:schemeClr val="dk1"/>
          </a:fontRef>
        </p:style>
        <p:txBody>
          <a:bodyPr rtlCol="0" anchor="ctr"/>
          <a:lstStyle/>
          <a:p>
            <a:pPr algn="ctr"/>
            <a:r>
              <a:rPr lang="de-DE" sz="1600" smtClean="0"/>
              <a:t>Projekteinstellungen + Verzeichnisebene </a:t>
            </a:r>
            <a:endParaRPr lang="de-DE" sz="1600" dirty="0"/>
          </a:p>
        </p:txBody>
      </p:sp>
      <p:sp>
        <p:nvSpPr>
          <p:cNvPr id="5" name="Abgerundete rechteckige Legende 4"/>
          <p:cNvSpPr/>
          <p:nvPr/>
        </p:nvSpPr>
        <p:spPr>
          <a:xfrm>
            <a:off x="6429388" y="4071942"/>
            <a:ext cx="2571768" cy="642942"/>
          </a:xfrm>
          <a:prstGeom prst="wedgeRoundRectCallout">
            <a:avLst>
              <a:gd name="adj1" fmla="val -128583"/>
              <a:gd name="adj2" fmla="val -29180"/>
              <a:gd name="adj3" fmla="val 16667"/>
            </a:avLst>
          </a:prstGeom>
          <a:gradFill>
            <a:gsLst>
              <a:gs pos="0">
                <a:schemeClr val="bg1">
                  <a:lumMod val="95000"/>
                </a:schemeClr>
              </a:gs>
              <a:gs pos="100000">
                <a:schemeClr val="accent4">
                  <a:tint val="37000"/>
                  <a:satMod val="300000"/>
                </a:schemeClr>
              </a:gs>
            </a:gsLst>
            <a:lin ang="4800000" scaled="0"/>
          </a:gradFill>
        </p:spPr>
        <p:style>
          <a:lnRef idx="1">
            <a:schemeClr val="accent4"/>
          </a:lnRef>
          <a:fillRef idx="2">
            <a:schemeClr val="accent4"/>
          </a:fillRef>
          <a:effectRef idx="1">
            <a:schemeClr val="accent4"/>
          </a:effectRef>
          <a:fontRef idx="minor">
            <a:schemeClr val="dk1"/>
          </a:fontRef>
        </p:style>
        <p:txBody>
          <a:bodyPr rtlCol="0" anchor="ctr"/>
          <a:lstStyle/>
          <a:p>
            <a:pPr algn="ctr"/>
            <a:r>
              <a:rPr lang="de-DE" sz="1600" smtClean="0"/>
              <a:t>Aus Dateiname generiert</a:t>
            </a:r>
            <a:endParaRPr lang="de-DE" sz="1600" dirty="0"/>
          </a:p>
        </p:txBody>
      </p:sp>
      <p:sp>
        <p:nvSpPr>
          <p:cNvPr id="6" name="Abgerundete rechteckige Legende 5"/>
          <p:cNvSpPr/>
          <p:nvPr/>
        </p:nvSpPr>
        <p:spPr>
          <a:xfrm>
            <a:off x="6429388" y="4071942"/>
            <a:ext cx="2571768" cy="642942"/>
          </a:xfrm>
          <a:prstGeom prst="wedgeRoundRectCallout">
            <a:avLst>
              <a:gd name="adj1" fmla="val -102420"/>
              <a:gd name="adj2" fmla="val 76815"/>
              <a:gd name="adj3" fmla="val 16667"/>
            </a:avLst>
          </a:prstGeom>
          <a:gradFill>
            <a:gsLst>
              <a:gs pos="0">
                <a:schemeClr val="bg1">
                  <a:lumMod val="95000"/>
                </a:schemeClr>
              </a:gs>
              <a:gs pos="100000">
                <a:schemeClr val="accent4">
                  <a:tint val="37000"/>
                  <a:satMod val="300000"/>
                </a:schemeClr>
              </a:gs>
            </a:gsLst>
            <a:lin ang="4800000" scaled="0"/>
          </a:gradFill>
        </p:spPr>
        <p:style>
          <a:lnRef idx="1">
            <a:schemeClr val="accent4"/>
          </a:lnRef>
          <a:fillRef idx="2">
            <a:schemeClr val="accent4"/>
          </a:fillRef>
          <a:effectRef idx="1">
            <a:schemeClr val="accent4"/>
          </a:effectRef>
          <a:fontRef idx="minor">
            <a:schemeClr val="dk1"/>
          </a:fontRef>
        </p:style>
        <p:txBody>
          <a:bodyPr rtlCol="0" anchor="ctr"/>
          <a:lstStyle/>
          <a:p>
            <a:pPr algn="ctr"/>
            <a:r>
              <a:rPr lang="de-DE" sz="1600" smtClean="0"/>
              <a:t>Aus Dateiname generiert</a:t>
            </a:r>
            <a:endParaRPr lang="de-DE"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de-DE"/>
              <a:t>Textersetzung</a:t>
            </a:r>
            <a:endParaRPr lang="en-US"/>
          </a:p>
        </p:txBody>
      </p:sp>
      <p:sp>
        <p:nvSpPr>
          <p:cNvPr id="113667" name="Rectangle 3"/>
          <p:cNvSpPr>
            <a:spLocks noGrp="1" noChangeArrowheads="1"/>
          </p:cNvSpPr>
          <p:nvPr>
            <p:ph idx="1"/>
          </p:nvPr>
        </p:nvSpPr>
        <p:spPr/>
        <p:txBody>
          <a:bodyPr/>
          <a:lstStyle/>
          <a:p>
            <a:r>
              <a:rPr lang="de-DE" dirty="0" smtClean="0"/>
              <a:t>Muss </a:t>
            </a:r>
            <a:r>
              <a:rPr lang="de-DE" dirty="0"/>
              <a:t>explizit aktiviert werden</a:t>
            </a:r>
            <a:endParaRPr lang="en-US" dirty="0"/>
          </a:p>
          <a:p>
            <a:pPr lvl="1"/>
            <a:r>
              <a:rPr lang="en-US" dirty="0"/>
              <a:t>&lt;</a:t>
            </a:r>
            <a:r>
              <a:rPr lang="en-US" dirty="0" err="1"/>
              <a:t>ProjectItem</a:t>
            </a:r>
            <a:r>
              <a:rPr lang="en-US" dirty="0"/>
              <a:t> ... </a:t>
            </a:r>
            <a:r>
              <a:rPr lang="en-US" dirty="0" err="1"/>
              <a:t>ReplaceParameters</a:t>
            </a:r>
            <a:r>
              <a:rPr lang="en-US" dirty="0"/>
              <a:t>="true"&gt;</a:t>
            </a:r>
          </a:p>
          <a:p>
            <a:r>
              <a:rPr lang="de-DE" dirty="0" smtClean="0"/>
              <a:t>Vorgegeben u.a.:</a:t>
            </a:r>
            <a:endParaRPr lang="de-DE" dirty="0"/>
          </a:p>
          <a:p>
            <a:pPr lvl="1"/>
            <a:r>
              <a:rPr lang="en-US" dirty="0">
                <a:solidFill>
                  <a:schemeClr val="accent1"/>
                </a:solidFill>
              </a:rPr>
              <a:t>$</a:t>
            </a:r>
            <a:r>
              <a:rPr lang="en-US" dirty="0" err="1">
                <a:solidFill>
                  <a:schemeClr val="accent1"/>
                </a:solidFill>
              </a:rPr>
              <a:t>itemname</a:t>
            </a:r>
            <a:r>
              <a:rPr lang="en-US" dirty="0">
                <a:solidFill>
                  <a:schemeClr val="accent1"/>
                </a:solidFill>
              </a:rPr>
              <a:t>$ </a:t>
            </a:r>
            <a:r>
              <a:rPr lang="en-US" dirty="0"/>
              <a:t>(</a:t>
            </a:r>
            <a:r>
              <a:rPr lang="en-US" dirty="0" err="1"/>
              <a:t>exakt</a:t>
            </a:r>
            <a:r>
              <a:rPr lang="en-US" dirty="0"/>
              <a:t> </a:t>
            </a:r>
            <a:r>
              <a:rPr lang="en-US" dirty="0" err="1"/>
              <a:t>wie</a:t>
            </a:r>
            <a:r>
              <a:rPr lang="en-US" dirty="0"/>
              <a:t> </a:t>
            </a:r>
            <a:r>
              <a:rPr lang="en-US" dirty="0" err="1"/>
              <a:t>angegeben</a:t>
            </a:r>
            <a:r>
              <a:rPr lang="en-US" dirty="0"/>
              <a:t>)</a:t>
            </a:r>
          </a:p>
          <a:p>
            <a:pPr lvl="1"/>
            <a:r>
              <a:rPr lang="en-US" dirty="0">
                <a:solidFill>
                  <a:schemeClr val="accent1"/>
                </a:solidFill>
              </a:rPr>
              <a:t>$</a:t>
            </a:r>
            <a:r>
              <a:rPr lang="en-US" dirty="0" err="1">
                <a:solidFill>
                  <a:schemeClr val="accent1"/>
                </a:solidFill>
              </a:rPr>
              <a:t>safeitemname</a:t>
            </a:r>
            <a:r>
              <a:rPr lang="en-US" dirty="0">
                <a:solidFill>
                  <a:schemeClr val="accent1"/>
                </a:solidFill>
              </a:rPr>
              <a:t>$ </a:t>
            </a:r>
            <a:r>
              <a:rPr lang="en-US" dirty="0"/>
              <a:t>(</a:t>
            </a:r>
            <a:r>
              <a:rPr lang="en-US" dirty="0" err="1"/>
              <a:t>als</a:t>
            </a:r>
            <a:r>
              <a:rPr lang="en-US" dirty="0"/>
              <a:t> Identifier </a:t>
            </a:r>
            <a:r>
              <a:rPr lang="en-US" dirty="0" err="1"/>
              <a:t>geeignet</a:t>
            </a:r>
            <a:r>
              <a:rPr lang="en-US" dirty="0"/>
              <a:t>)</a:t>
            </a:r>
          </a:p>
          <a:p>
            <a:pPr lvl="1"/>
            <a:r>
              <a:rPr lang="en-US" dirty="0">
                <a:solidFill>
                  <a:schemeClr val="accent1"/>
                </a:solidFill>
              </a:rPr>
              <a:t>$</a:t>
            </a:r>
            <a:r>
              <a:rPr lang="en-US" dirty="0" err="1">
                <a:solidFill>
                  <a:schemeClr val="accent1"/>
                </a:solidFill>
              </a:rPr>
              <a:t>projectname</a:t>
            </a:r>
            <a:r>
              <a:rPr lang="en-US" dirty="0">
                <a:solidFill>
                  <a:schemeClr val="accent1"/>
                </a:solidFill>
              </a:rPr>
              <a:t>$ </a:t>
            </a:r>
            <a:r>
              <a:rPr lang="en-US" dirty="0"/>
              <a:t>(</a:t>
            </a:r>
            <a:r>
              <a:rPr lang="en-US" dirty="0" err="1"/>
              <a:t>exakt</a:t>
            </a:r>
            <a:r>
              <a:rPr lang="en-US" dirty="0"/>
              <a:t> </a:t>
            </a:r>
            <a:r>
              <a:rPr lang="en-US" dirty="0" err="1"/>
              <a:t>wie</a:t>
            </a:r>
            <a:r>
              <a:rPr lang="en-US" dirty="0"/>
              <a:t> </a:t>
            </a:r>
            <a:r>
              <a:rPr lang="en-US" dirty="0" err="1"/>
              <a:t>angegeben</a:t>
            </a:r>
            <a:r>
              <a:rPr lang="en-US" dirty="0"/>
              <a:t>)</a:t>
            </a:r>
          </a:p>
          <a:p>
            <a:pPr lvl="1"/>
            <a:r>
              <a:rPr lang="en-US" dirty="0">
                <a:solidFill>
                  <a:schemeClr val="accent1"/>
                </a:solidFill>
              </a:rPr>
              <a:t>$</a:t>
            </a:r>
            <a:r>
              <a:rPr lang="en-US" dirty="0" err="1">
                <a:solidFill>
                  <a:schemeClr val="accent1"/>
                </a:solidFill>
              </a:rPr>
              <a:t>safeprojectname</a:t>
            </a:r>
            <a:r>
              <a:rPr lang="en-US" dirty="0">
                <a:solidFill>
                  <a:schemeClr val="accent1"/>
                </a:solidFill>
              </a:rPr>
              <a:t>$ </a:t>
            </a:r>
            <a:r>
              <a:rPr lang="en-US" dirty="0"/>
              <a:t>(</a:t>
            </a:r>
            <a:r>
              <a:rPr lang="en-US" dirty="0" err="1"/>
              <a:t>als</a:t>
            </a:r>
            <a:r>
              <a:rPr lang="en-US" dirty="0"/>
              <a:t> Identifier </a:t>
            </a:r>
            <a:r>
              <a:rPr lang="en-US" dirty="0" err="1"/>
              <a:t>geeignet</a:t>
            </a:r>
            <a:r>
              <a:rPr lang="en-US" dirty="0"/>
              <a:t>)</a:t>
            </a:r>
          </a:p>
          <a:p>
            <a:pPr lvl="1"/>
            <a:r>
              <a:rPr lang="en-US" dirty="0">
                <a:solidFill>
                  <a:schemeClr val="accent1"/>
                </a:solidFill>
              </a:rPr>
              <a:t>$</a:t>
            </a:r>
            <a:r>
              <a:rPr lang="en-US" dirty="0" err="1">
                <a:solidFill>
                  <a:schemeClr val="accent1"/>
                </a:solidFill>
              </a:rPr>
              <a:t>rootnamespace</a:t>
            </a:r>
            <a:r>
              <a:rPr lang="en-US" dirty="0" smtClean="0">
                <a:solidFill>
                  <a:schemeClr val="accent1"/>
                </a:solidFill>
              </a:rPr>
              <a:t>$ </a:t>
            </a:r>
            <a:r>
              <a:rPr lang="en-US" dirty="0" smtClean="0"/>
              <a:t>(</a:t>
            </a:r>
            <a:r>
              <a:rPr lang="en-US" dirty="0" err="1" smtClean="0"/>
              <a:t>wie</a:t>
            </a:r>
            <a:r>
              <a:rPr lang="en-US" dirty="0" smtClean="0"/>
              <a:t> </a:t>
            </a:r>
            <a:r>
              <a:rPr lang="en-US" dirty="0" err="1" smtClean="0"/>
              <a:t>im</a:t>
            </a:r>
            <a:r>
              <a:rPr lang="en-US" dirty="0" smtClean="0"/>
              <a:t> </a:t>
            </a:r>
            <a:r>
              <a:rPr lang="en-US" dirty="0" err="1" smtClean="0"/>
              <a:t>Projekt</a:t>
            </a:r>
            <a:r>
              <a:rPr lang="en-US" dirty="0" smtClean="0"/>
              <a:t> </a:t>
            </a:r>
            <a:r>
              <a:rPr lang="en-US" dirty="0" err="1" smtClean="0"/>
              <a:t>angegeben</a:t>
            </a:r>
            <a:r>
              <a:rPr lang="en-US" dirty="0" smtClean="0"/>
              <a:t>)</a:t>
            </a: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de-DE" smtClean="0"/>
              <a:t>Weitere Template-Parameter</a:t>
            </a:r>
            <a:endParaRPr lang="en-US"/>
          </a:p>
        </p:txBody>
      </p:sp>
      <p:sp>
        <p:nvSpPr>
          <p:cNvPr id="114691" name="Rectangle 3"/>
          <p:cNvSpPr>
            <a:spLocks noGrp="1" noChangeArrowheads="1"/>
          </p:cNvSpPr>
          <p:nvPr>
            <p:ph idx="1"/>
          </p:nvPr>
        </p:nvSpPr>
        <p:spPr/>
        <p:txBody>
          <a:bodyPr/>
          <a:lstStyle/>
          <a:p>
            <a:r>
              <a:rPr lang="en-US" dirty="0" err="1" smtClean="0">
                <a:solidFill>
                  <a:schemeClr val="tx1"/>
                </a:solidFill>
              </a:rPr>
              <a:t>Informationen</a:t>
            </a:r>
            <a:r>
              <a:rPr lang="en-US" dirty="0" smtClean="0">
                <a:solidFill>
                  <a:schemeClr val="tx1"/>
                </a:solidFill>
              </a:rPr>
              <a:t> </a:t>
            </a:r>
            <a:r>
              <a:rPr lang="en-US" dirty="0" err="1" smtClean="0">
                <a:solidFill>
                  <a:schemeClr val="tx1"/>
                </a:solidFill>
              </a:rPr>
              <a:t>über</a:t>
            </a:r>
            <a:r>
              <a:rPr lang="en-US" dirty="0" smtClean="0">
                <a:solidFill>
                  <a:schemeClr val="tx1"/>
                </a:solidFill>
              </a:rPr>
              <a:t> das System</a:t>
            </a:r>
          </a:p>
          <a:p>
            <a:pPr lvl="1"/>
            <a:r>
              <a:rPr lang="en-US" dirty="0" smtClean="0">
                <a:solidFill>
                  <a:schemeClr val="accent1"/>
                </a:solidFill>
              </a:rPr>
              <a:t>$</a:t>
            </a:r>
            <a:r>
              <a:rPr lang="en-US" dirty="0" err="1">
                <a:solidFill>
                  <a:schemeClr val="accent1"/>
                </a:solidFill>
              </a:rPr>
              <a:t>machinename</a:t>
            </a:r>
            <a:r>
              <a:rPr lang="en-US" dirty="0" smtClean="0">
                <a:solidFill>
                  <a:schemeClr val="accent1"/>
                </a:solidFill>
              </a:rPr>
              <a:t>$, $</a:t>
            </a:r>
            <a:r>
              <a:rPr lang="en-US" dirty="0" err="1">
                <a:solidFill>
                  <a:schemeClr val="accent1"/>
                </a:solidFill>
              </a:rPr>
              <a:t>registeredorganization</a:t>
            </a:r>
            <a:r>
              <a:rPr lang="en-US" dirty="0" smtClean="0">
                <a:solidFill>
                  <a:schemeClr val="accent1"/>
                </a:solidFill>
              </a:rPr>
              <a:t>$</a:t>
            </a:r>
          </a:p>
          <a:p>
            <a:pPr lvl="1"/>
            <a:r>
              <a:rPr lang="en-US" dirty="0" smtClean="0">
                <a:solidFill>
                  <a:schemeClr val="accent1"/>
                </a:solidFill>
              </a:rPr>
              <a:t>$</a:t>
            </a:r>
            <a:r>
              <a:rPr lang="en-US" dirty="0" err="1" smtClean="0">
                <a:solidFill>
                  <a:schemeClr val="accent1"/>
                </a:solidFill>
              </a:rPr>
              <a:t>userdomain</a:t>
            </a:r>
            <a:r>
              <a:rPr lang="en-US" dirty="0" smtClean="0">
                <a:solidFill>
                  <a:schemeClr val="accent1"/>
                </a:solidFill>
              </a:rPr>
              <a:t>$, $username$</a:t>
            </a:r>
          </a:p>
          <a:p>
            <a:pPr lvl="1"/>
            <a:r>
              <a:rPr lang="en-US" dirty="0" smtClean="0">
                <a:solidFill>
                  <a:schemeClr val="accent1"/>
                </a:solidFill>
              </a:rPr>
              <a:t>$</a:t>
            </a:r>
            <a:r>
              <a:rPr lang="en-US" dirty="0" err="1" smtClean="0">
                <a:solidFill>
                  <a:schemeClr val="accent1"/>
                </a:solidFill>
              </a:rPr>
              <a:t>clrversion</a:t>
            </a:r>
            <a:r>
              <a:rPr lang="en-US" dirty="0" smtClean="0">
                <a:solidFill>
                  <a:schemeClr val="accent1"/>
                </a:solidFill>
              </a:rPr>
              <a:t>$</a:t>
            </a:r>
          </a:p>
          <a:p>
            <a:r>
              <a:rPr lang="de-DE" dirty="0" smtClean="0">
                <a:solidFill>
                  <a:schemeClr val="tx1"/>
                </a:solidFill>
              </a:rPr>
              <a:t>Datum und Zeit</a:t>
            </a:r>
          </a:p>
          <a:p>
            <a:pPr lvl="1"/>
            <a:r>
              <a:rPr lang="de-DE" dirty="0" smtClean="0">
                <a:solidFill>
                  <a:schemeClr val="accent1"/>
                </a:solidFill>
              </a:rPr>
              <a:t>$</a:t>
            </a:r>
            <a:r>
              <a:rPr lang="en-US" dirty="0">
                <a:solidFill>
                  <a:schemeClr val="accent1"/>
                </a:solidFill>
              </a:rPr>
              <a:t>time$ </a:t>
            </a:r>
            <a:r>
              <a:rPr lang="en-US" dirty="0"/>
              <a:t>(DD/MM/YYYY </a:t>
            </a:r>
            <a:r>
              <a:rPr lang="en-US" dirty="0" smtClean="0"/>
              <a:t>HH:MM:SS)</a:t>
            </a:r>
            <a:endParaRPr lang="en-US" dirty="0"/>
          </a:p>
          <a:p>
            <a:pPr lvl="1"/>
            <a:r>
              <a:rPr lang="en-US" dirty="0" smtClean="0">
                <a:solidFill>
                  <a:schemeClr val="accent1"/>
                </a:solidFill>
              </a:rPr>
              <a:t>$</a:t>
            </a:r>
            <a:r>
              <a:rPr lang="en-US" dirty="0">
                <a:solidFill>
                  <a:schemeClr val="accent1"/>
                </a:solidFill>
              </a:rPr>
              <a:t>year$ </a:t>
            </a:r>
            <a:r>
              <a:rPr lang="en-US" dirty="0"/>
              <a:t>(YYYY</a:t>
            </a:r>
            <a:r>
              <a:rPr lang="en-US" dirty="0" smtClean="0"/>
              <a:t>)</a:t>
            </a:r>
          </a:p>
          <a:p>
            <a:r>
              <a:rPr lang="de-DE" dirty="0" smtClean="0">
                <a:solidFill>
                  <a:schemeClr val="accent1"/>
                </a:solidFill>
              </a:rPr>
              <a:t>$GUID1$, $GUID2$, ... $GUID10$</a:t>
            </a:r>
            <a:endParaRPr lang="en-US" dirty="0" smtClean="0">
              <a:solidFill>
                <a:schemeClr val="accent1"/>
              </a:solidFill>
            </a:endParaRPr>
          </a:p>
          <a:p>
            <a:pPr lvl="1"/>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de-DE" smtClean="0"/>
              <a:t>Eigene Parameter</a:t>
            </a:r>
            <a:endParaRPr lang="en-US"/>
          </a:p>
        </p:txBody>
      </p:sp>
      <p:sp>
        <p:nvSpPr>
          <p:cNvPr id="116739" name="Rectangle 3"/>
          <p:cNvSpPr>
            <a:spLocks noGrp="1" noChangeArrowheads="1"/>
          </p:cNvSpPr>
          <p:nvPr>
            <p:ph idx="1"/>
          </p:nvPr>
        </p:nvSpPr>
        <p:spPr/>
        <p:txBody>
          <a:bodyPr/>
          <a:lstStyle/>
          <a:p>
            <a:r>
              <a:rPr lang="de-DE" smtClean="0"/>
              <a:t>Möglichkeit </a:t>
            </a:r>
            <a:r>
              <a:rPr lang="de-DE" dirty="0" smtClean="0"/>
              <a:t>1: </a:t>
            </a:r>
            <a:r>
              <a:rPr lang="de-DE" b="1"/>
              <a:t>Custom </a:t>
            </a:r>
            <a:r>
              <a:rPr lang="de-DE" b="1" smtClean="0"/>
              <a:t>Parameters</a:t>
            </a:r>
          </a:p>
          <a:p>
            <a:r>
              <a:rPr lang="de-DE" smtClean="0"/>
              <a:t>In der </a:t>
            </a:r>
            <a:r>
              <a:rPr lang="de-DE" b="1" smtClean="0"/>
              <a:t>.vstemplate</a:t>
            </a:r>
            <a:r>
              <a:rPr lang="de-DE" smtClean="0"/>
              <a:t>-Datei:</a:t>
            </a:r>
            <a:endParaRPr lang="de-DE" dirty="0" smtClean="0"/>
          </a:p>
          <a:p>
            <a:pPr marL="0" indent="0">
              <a:buNone/>
              <a:tabLst>
                <a:tab pos="361950" algn="l"/>
                <a:tab pos="715963" algn="l"/>
                <a:tab pos="1077913" algn="l"/>
                <a:tab pos="1431925" algn="l"/>
              </a:tabLst>
            </a:pPr>
            <a:r>
              <a:rPr lang="en-US" sz="2000" smtClean="0">
                <a:solidFill>
                  <a:schemeClr val="accent2"/>
                </a:solidFill>
              </a:rPr>
              <a:t>&lt;</a:t>
            </a:r>
            <a:r>
              <a:rPr lang="en-US" sz="2000" err="1" smtClean="0">
                <a:solidFill>
                  <a:schemeClr val="accent2"/>
                </a:solidFill>
              </a:rPr>
              <a:t>TemplateContent</a:t>
            </a:r>
            <a:r>
              <a:rPr lang="en-US" sz="2000" smtClean="0">
                <a:solidFill>
                  <a:schemeClr val="accent2"/>
                </a:solidFill>
              </a:rPr>
              <a:t>&gt;</a:t>
            </a:r>
            <a:br>
              <a:rPr lang="en-US" sz="2000" smtClean="0">
                <a:solidFill>
                  <a:schemeClr val="accent2"/>
                </a:solidFill>
              </a:rPr>
            </a:br>
            <a:r>
              <a:rPr lang="en-US" sz="2000" smtClean="0">
                <a:solidFill>
                  <a:schemeClr val="accent2"/>
                </a:solidFill>
              </a:rPr>
              <a:t>	...</a:t>
            </a:r>
            <a:br>
              <a:rPr lang="en-US" sz="2000" smtClean="0">
                <a:solidFill>
                  <a:schemeClr val="accent2"/>
                </a:solidFill>
              </a:rPr>
            </a:br>
            <a:r>
              <a:rPr lang="en-US" sz="2000" smtClean="0">
                <a:solidFill>
                  <a:schemeClr val="accent2"/>
                </a:solidFill>
              </a:rPr>
              <a:t>	&lt;</a:t>
            </a:r>
            <a:r>
              <a:rPr lang="en-US" sz="2000" err="1">
                <a:solidFill>
                  <a:schemeClr val="accent2"/>
                </a:solidFill>
              </a:rPr>
              <a:t>CustomParameters</a:t>
            </a:r>
            <a:r>
              <a:rPr lang="en-US" sz="2000" smtClean="0">
                <a:solidFill>
                  <a:schemeClr val="accent2"/>
                </a:solidFill>
              </a:rPr>
              <a:t>&gt;</a:t>
            </a:r>
            <a:br>
              <a:rPr lang="en-US" sz="2000" smtClean="0">
                <a:solidFill>
                  <a:schemeClr val="accent2"/>
                </a:solidFill>
              </a:rPr>
            </a:br>
            <a:r>
              <a:rPr lang="en-US" sz="2000" smtClean="0">
                <a:solidFill>
                  <a:schemeClr val="accent2"/>
                </a:solidFill>
              </a:rPr>
              <a:t>		&lt;</a:t>
            </a:r>
            <a:r>
              <a:rPr lang="en-US" sz="2000" dirty="0" err="1">
                <a:solidFill>
                  <a:schemeClr val="accent2"/>
                </a:solidFill>
              </a:rPr>
              <a:t>CustomParameter</a:t>
            </a:r>
            <a:r>
              <a:rPr lang="en-US" sz="2000" dirty="0">
                <a:solidFill>
                  <a:schemeClr val="accent2"/>
                </a:solidFill>
              </a:rPr>
              <a:t> Name="</a:t>
            </a:r>
            <a:r>
              <a:rPr lang="en-US" sz="2000" dirty="0">
                <a:solidFill>
                  <a:srgbClr val="C00000"/>
                </a:solidFill>
              </a:rPr>
              <a:t>$MyParameter1$</a:t>
            </a:r>
            <a:r>
              <a:rPr lang="en-US" sz="2000" dirty="0">
                <a:solidFill>
                  <a:schemeClr val="accent2"/>
                </a:solidFill>
              </a:rPr>
              <a:t>" Value="</a:t>
            </a:r>
            <a:r>
              <a:rPr lang="en-US" sz="2000" dirty="0">
                <a:solidFill>
                  <a:srgbClr val="C00000"/>
                </a:solidFill>
              </a:rPr>
              <a:t>MyValue1</a:t>
            </a:r>
            <a:r>
              <a:rPr lang="en-US" sz="2000" smtClean="0">
                <a:solidFill>
                  <a:schemeClr val="accent2"/>
                </a:solidFill>
              </a:rPr>
              <a:t>" /&gt;</a:t>
            </a:r>
            <a:br>
              <a:rPr lang="en-US" sz="2000" smtClean="0">
                <a:solidFill>
                  <a:schemeClr val="accent2"/>
                </a:solidFill>
              </a:rPr>
            </a:br>
            <a:r>
              <a:rPr lang="en-US" sz="2000" smtClean="0">
                <a:solidFill>
                  <a:schemeClr val="accent2"/>
                </a:solidFill>
              </a:rPr>
              <a:t>		&lt;</a:t>
            </a:r>
            <a:r>
              <a:rPr lang="en-US" sz="2000" dirty="0" err="1">
                <a:solidFill>
                  <a:schemeClr val="accent2"/>
                </a:solidFill>
              </a:rPr>
              <a:t>CustomParameter</a:t>
            </a:r>
            <a:r>
              <a:rPr lang="en-US" sz="2000" dirty="0">
                <a:solidFill>
                  <a:schemeClr val="accent2"/>
                </a:solidFill>
              </a:rPr>
              <a:t> Name="</a:t>
            </a:r>
            <a:r>
              <a:rPr lang="en-US" sz="2000" dirty="0">
                <a:solidFill>
                  <a:srgbClr val="C00000"/>
                </a:solidFill>
              </a:rPr>
              <a:t>$MyParameter2$</a:t>
            </a:r>
            <a:r>
              <a:rPr lang="en-US" sz="2000" dirty="0">
                <a:solidFill>
                  <a:schemeClr val="accent2"/>
                </a:solidFill>
              </a:rPr>
              <a:t>" Value="</a:t>
            </a:r>
            <a:r>
              <a:rPr lang="en-US" sz="2000" dirty="0">
                <a:solidFill>
                  <a:srgbClr val="C00000"/>
                </a:solidFill>
              </a:rPr>
              <a:t>MyValue2</a:t>
            </a:r>
            <a:r>
              <a:rPr lang="en-US" sz="2000" smtClean="0">
                <a:solidFill>
                  <a:schemeClr val="accent2"/>
                </a:solidFill>
              </a:rPr>
              <a:t>" /&gt;</a:t>
            </a:r>
            <a:br>
              <a:rPr lang="en-US" sz="2000" smtClean="0">
                <a:solidFill>
                  <a:schemeClr val="accent2"/>
                </a:solidFill>
              </a:rPr>
            </a:br>
            <a:r>
              <a:rPr lang="en-US" sz="2000" smtClean="0">
                <a:solidFill>
                  <a:schemeClr val="accent2"/>
                </a:solidFill>
              </a:rPr>
              <a:t>	&lt;/</a:t>
            </a:r>
            <a:r>
              <a:rPr lang="en-US" sz="2000" err="1">
                <a:solidFill>
                  <a:schemeClr val="accent2"/>
                </a:solidFill>
              </a:rPr>
              <a:t>CustomParameters</a:t>
            </a:r>
            <a:r>
              <a:rPr lang="en-US" sz="2000" smtClean="0">
                <a:solidFill>
                  <a:schemeClr val="accent2"/>
                </a:solidFill>
              </a:rPr>
              <a:t>&gt;</a:t>
            </a:r>
            <a:br>
              <a:rPr lang="en-US" sz="2000" smtClean="0">
                <a:solidFill>
                  <a:schemeClr val="accent2"/>
                </a:solidFill>
              </a:rPr>
            </a:br>
            <a:r>
              <a:rPr lang="en-US" sz="2000" smtClean="0">
                <a:solidFill>
                  <a:schemeClr val="accent2"/>
                </a:solidFill>
              </a:rPr>
              <a:t>	...</a:t>
            </a:r>
            <a:br>
              <a:rPr lang="en-US" sz="2000" smtClean="0">
                <a:solidFill>
                  <a:schemeClr val="accent2"/>
                </a:solidFill>
              </a:rPr>
            </a:br>
            <a:r>
              <a:rPr lang="en-US" sz="2000" smtClean="0">
                <a:solidFill>
                  <a:schemeClr val="accent2"/>
                </a:solidFill>
              </a:rPr>
              <a:t>&lt;/</a:t>
            </a:r>
            <a:r>
              <a:rPr lang="en-US" sz="2000" err="1">
                <a:solidFill>
                  <a:schemeClr val="accent2"/>
                </a:solidFill>
              </a:rPr>
              <a:t>TemplateContent</a:t>
            </a:r>
            <a:r>
              <a:rPr lang="en-US" sz="2000" smtClean="0">
                <a:solidFill>
                  <a:schemeClr val="accent2"/>
                </a:solidFill>
              </a:rPr>
              <a:t>&gt;</a:t>
            </a:r>
            <a:endParaRPr lang="en-US" sz="1800" dirty="0" smtClean="0">
              <a:solidFill>
                <a:schemeClr val="accent2"/>
              </a:solidFill>
            </a:endParaRPr>
          </a:p>
          <a:p>
            <a:r>
              <a:rPr lang="de-DE" smtClean="0"/>
              <a:t>Nachteil: Nur statische </a:t>
            </a:r>
            <a:r>
              <a:rPr lang="de-DE" dirty="0" smtClean="0"/>
              <a:t>Ersetzung</a:t>
            </a:r>
            <a:endParaRPr lang="en-US" sz="1800" dirty="0">
              <a:solidFill>
                <a:schemeClr val="accent2"/>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de-DE" smtClean="0"/>
              <a:t>Eigene Parameter</a:t>
            </a:r>
            <a:endParaRPr lang="en-US"/>
          </a:p>
        </p:txBody>
      </p:sp>
      <p:sp>
        <p:nvSpPr>
          <p:cNvPr id="121859" name="Rectangle 3"/>
          <p:cNvSpPr>
            <a:spLocks noGrp="1" noChangeArrowheads="1"/>
          </p:cNvSpPr>
          <p:nvPr>
            <p:ph idx="1"/>
          </p:nvPr>
        </p:nvSpPr>
        <p:spPr/>
        <p:txBody>
          <a:bodyPr/>
          <a:lstStyle/>
          <a:p>
            <a:r>
              <a:rPr lang="de-DE" dirty="0"/>
              <a:t>Möglichkeit </a:t>
            </a:r>
            <a:r>
              <a:rPr lang="de-DE" dirty="0" smtClean="0"/>
              <a:t>2: </a:t>
            </a:r>
            <a:r>
              <a:rPr lang="de-DE" b="1" dirty="0" smtClean="0"/>
              <a:t>Wizard</a:t>
            </a:r>
            <a:endParaRPr lang="de-DE" dirty="0"/>
          </a:p>
          <a:p>
            <a:r>
              <a:rPr lang="de-DE" dirty="0" smtClean="0"/>
              <a:t>Nicht notwendigerweise GUI involviert!</a:t>
            </a:r>
          </a:p>
          <a:p>
            <a:pPr lvl="1"/>
            <a:r>
              <a:rPr lang="de-DE" dirty="0" smtClean="0"/>
              <a:t>A</a:t>
            </a:r>
            <a:r>
              <a:rPr lang="de-DE" dirty="0" smtClean="0">
                <a:sym typeface="Symbol" pitchFamily="18" charset="2"/>
              </a:rPr>
              <a:t>uch "</a:t>
            </a:r>
            <a:r>
              <a:rPr lang="de-DE" dirty="0" err="1" smtClean="0">
                <a:sym typeface="Symbol" pitchFamily="18" charset="2"/>
              </a:rPr>
              <a:t>Wizards</a:t>
            </a:r>
            <a:r>
              <a:rPr lang="de-DE" dirty="0" smtClean="0">
                <a:sym typeface="Symbol" pitchFamily="18" charset="2"/>
              </a:rPr>
              <a:t>" ohne GUI denkbar, z.B. Ersatz für "</a:t>
            </a:r>
            <a:r>
              <a:rPr lang="de-DE" dirty="0" smtClean="0">
                <a:solidFill>
                  <a:schemeClr val="accent2"/>
                </a:solidFill>
                <a:sym typeface="Symbol" pitchFamily="18" charset="2"/>
              </a:rPr>
              <a:t>$time$</a:t>
            </a:r>
            <a:r>
              <a:rPr lang="de-DE" dirty="0" smtClean="0">
                <a:sym typeface="Symbol" pitchFamily="18" charset="2"/>
              </a:rPr>
              <a:t>" (mit eigenem Zeitformat)</a:t>
            </a:r>
          </a:p>
          <a:p>
            <a:r>
              <a:rPr lang="de-DE" dirty="0" smtClean="0"/>
              <a:t>Also: "Wizard" </a:t>
            </a:r>
            <a:r>
              <a:rPr lang="de-DE" dirty="0"/>
              <a:t>== C#-Klasse, die </a:t>
            </a:r>
            <a:r>
              <a:rPr lang="de-DE" dirty="0" err="1">
                <a:solidFill>
                  <a:schemeClr val="accent2"/>
                </a:solidFill>
              </a:rPr>
              <a:t>IWizard</a:t>
            </a:r>
            <a:r>
              <a:rPr lang="de-DE" dirty="0"/>
              <a:t> implementiert</a:t>
            </a:r>
          </a:p>
          <a:p>
            <a:pPr lvl="1"/>
            <a:r>
              <a:rPr lang="en-US" sz="2000" dirty="0"/>
              <a:t>Namespace </a:t>
            </a:r>
            <a:r>
              <a:rPr lang="en-US" sz="2000" dirty="0" err="1">
                <a:solidFill>
                  <a:schemeClr val="accent1"/>
                </a:solidFill>
              </a:rPr>
              <a:t>Microsoft.VisualStudio.TemplateWizard</a:t>
            </a:r>
            <a:endParaRPr lang="en-US" sz="2000" dirty="0">
              <a:solidFill>
                <a:schemeClr val="accent1"/>
              </a:solidFill>
            </a:endParaRPr>
          </a:p>
          <a:p>
            <a:pPr lvl="1"/>
            <a:r>
              <a:rPr lang="de-DE" sz="2000" dirty="0" err="1"/>
              <a:t>Assembly</a:t>
            </a:r>
            <a:r>
              <a:rPr lang="de-DE" sz="2000" dirty="0"/>
              <a:t> </a:t>
            </a:r>
            <a:r>
              <a:rPr lang="en-US" sz="2000" dirty="0" err="1" smtClean="0">
                <a:solidFill>
                  <a:schemeClr val="accent1"/>
                </a:solidFill>
              </a:rPr>
              <a:t>Microsoft.VisualStudio.TemplateWizardInterface</a:t>
            </a:r>
            <a:endParaRPr lang="en-US" sz="2000" dirty="0">
              <a:solidFill>
                <a:schemeClr val="accent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r>
              <a:rPr lang="de-DE" dirty="0" err="1" smtClean="0"/>
              <a:t>IWizard</a:t>
            </a:r>
            <a:r>
              <a:rPr lang="de-DE" dirty="0" smtClean="0"/>
              <a:t>: </a:t>
            </a:r>
            <a:r>
              <a:rPr lang="de-DE" dirty="0" err="1" smtClean="0"/>
              <a:t>Implementation</a:t>
            </a:r>
            <a:endParaRPr lang="en-US" dirty="0"/>
          </a:p>
        </p:txBody>
      </p:sp>
      <p:sp>
        <p:nvSpPr>
          <p:cNvPr id="122883" name="Rectangle 3"/>
          <p:cNvSpPr>
            <a:spLocks noGrp="1" noChangeArrowheads="1"/>
          </p:cNvSpPr>
          <p:nvPr>
            <p:ph idx="1"/>
          </p:nvPr>
        </p:nvSpPr>
        <p:spPr/>
        <p:txBody>
          <a:bodyPr/>
          <a:lstStyle/>
          <a:p>
            <a:r>
              <a:rPr lang="en-US" dirty="0" err="1" smtClean="0">
                <a:solidFill>
                  <a:schemeClr val="tx1"/>
                </a:solidFill>
              </a:rPr>
              <a:t>Beispiel</a:t>
            </a:r>
            <a:r>
              <a:rPr lang="en-US" dirty="0" smtClean="0">
                <a:solidFill>
                  <a:schemeClr val="tx1"/>
                </a:solidFill>
              </a:rPr>
              <a:t> </a:t>
            </a:r>
            <a:r>
              <a:rPr lang="en-US" smtClean="0">
                <a:solidFill>
                  <a:schemeClr val="tx1"/>
                </a:solidFill>
              </a:rPr>
              <a:t>Item Templates</a:t>
            </a:r>
            <a:endParaRPr lang="en-US" sz="2800" dirty="0" smtClean="0">
              <a:solidFill>
                <a:schemeClr val="accent2"/>
              </a:solidFill>
            </a:endParaRPr>
          </a:p>
          <a:p>
            <a:pPr>
              <a:buNone/>
            </a:pPr>
            <a:r>
              <a:rPr lang="en-US" sz="2800" smtClean="0">
                <a:solidFill>
                  <a:schemeClr val="accent2"/>
                </a:solidFill>
              </a:rPr>
              <a:t>public </a:t>
            </a:r>
            <a:r>
              <a:rPr lang="en-US" sz="2800" dirty="0">
                <a:solidFill>
                  <a:schemeClr val="accent2"/>
                </a:solidFill>
              </a:rPr>
              <a:t>void </a:t>
            </a:r>
            <a:r>
              <a:rPr lang="en-US" sz="2800" dirty="0" err="1">
                <a:solidFill>
                  <a:schemeClr val="accent2"/>
                </a:solidFill>
              </a:rPr>
              <a:t>RunStarted</a:t>
            </a:r>
            <a:r>
              <a:rPr lang="en-US" sz="2800" dirty="0">
                <a:solidFill>
                  <a:schemeClr val="accent2"/>
                </a:solidFill>
              </a:rPr>
              <a:t>(</a:t>
            </a:r>
            <a:br>
              <a:rPr lang="en-US" sz="2800" dirty="0">
                <a:solidFill>
                  <a:schemeClr val="accent2"/>
                </a:solidFill>
              </a:rPr>
            </a:br>
            <a:r>
              <a:rPr lang="en-US" sz="2800" dirty="0" smtClean="0">
                <a:solidFill>
                  <a:srgbClr val="C0C0C0"/>
                </a:solidFill>
              </a:rPr>
              <a:t>object </a:t>
            </a:r>
            <a:r>
              <a:rPr lang="en-US" sz="2800" dirty="0" err="1">
                <a:solidFill>
                  <a:srgbClr val="C0C0C0"/>
                </a:solidFill>
              </a:rPr>
              <a:t>automationObject</a:t>
            </a:r>
            <a:r>
              <a:rPr lang="en-US" sz="2800" dirty="0">
                <a:solidFill>
                  <a:srgbClr val="C0C0C0"/>
                </a:solidFill>
              </a:rPr>
              <a:t>,</a:t>
            </a:r>
            <a:br>
              <a:rPr lang="en-US" sz="2800" dirty="0">
                <a:solidFill>
                  <a:srgbClr val="C0C0C0"/>
                </a:solidFill>
              </a:rPr>
            </a:br>
            <a:r>
              <a:rPr lang="en-US" sz="2800" dirty="0" smtClean="0">
                <a:solidFill>
                  <a:schemeClr val="accent2"/>
                </a:solidFill>
              </a:rPr>
              <a:t>Dictionary&lt;string</a:t>
            </a:r>
            <a:r>
              <a:rPr lang="en-US" sz="2800" dirty="0">
                <a:solidFill>
                  <a:schemeClr val="accent2"/>
                </a:solidFill>
              </a:rPr>
              <a:t>, string&gt; </a:t>
            </a:r>
            <a:r>
              <a:rPr lang="en-US" sz="2800" dirty="0" err="1">
                <a:solidFill>
                  <a:schemeClr val="accent2"/>
                </a:solidFill>
              </a:rPr>
              <a:t>replacementsDictionary</a:t>
            </a:r>
            <a:r>
              <a:rPr lang="en-US" sz="2800" dirty="0">
                <a:solidFill>
                  <a:schemeClr val="accent2"/>
                </a:solidFill>
              </a:rPr>
              <a:t>,</a:t>
            </a:r>
            <a:br>
              <a:rPr lang="en-US" sz="2800" dirty="0">
                <a:solidFill>
                  <a:schemeClr val="accent2"/>
                </a:solidFill>
              </a:rPr>
            </a:br>
            <a:r>
              <a:rPr lang="en-US" sz="2800" dirty="0" err="1" smtClean="0">
                <a:solidFill>
                  <a:srgbClr val="C0C0C0"/>
                </a:solidFill>
              </a:rPr>
              <a:t>WizardRunKind</a:t>
            </a:r>
            <a:r>
              <a:rPr lang="en-US" sz="2800" dirty="0" smtClean="0">
                <a:solidFill>
                  <a:srgbClr val="C0C0C0"/>
                </a:solidFill>
              </a:rPr>
              <a:t> </a:t>
            </a:r>
            <a:r>
              <a:rPr lang="en-US" sz="2800" dirty="0" err="1">
                <a:solidFill>
                  <a:srgbClr val="C0C0C0"/>
                </a:solidFill>
              </a:rPr>
              <a:t>runKind</a:t>
            </a:r>
            <a:r>
              <a:rPr lang="en-US" sz="2800" dirty="0">
                <a:solidFill>
                  <a:srgbClr val="C0C0C0"/>
                </a:solidFill>
              </a:rPr>
              <a:t>,</a:t>
            </a:r>
            <a:br>
              <a:rPr lang="en-US" sz="2800" dirty="0">
                <a:solidFill>
                  <a:srgbClr val="C0C0C0"/>
                </a:solidFill>
              </a:rPr>
            </a:br>
            <a:r>
              <a:rPr lang="en-US" sz="2800" dirty="0" smtClean="0">
                <a:solidFill>
                  <a:srgbClr val="C0C0C0"/>
                </a:solidFill>
              </a:rPr>
              <a:t>object</a:t>
            </a:r>
            <a:r>
              <a:rPr lang="en-US" sz="2800" dirty="0">
                <a:solidFill>
                  <a:srgbClr val="C0C0C0"/>
                </a:solidFill>
              </a:rPr>
              <a:t>[] </a:t>
            </a:r>
            <a:r>
              <a:rPr lang="en-US" sz="2800" dirty="0" err="1">
                <a:solidFill>
                  <a:srgbClr val="C0C0C0"/>
                </a:solidFill>
              </a:rPr>
              <a:t>customParams</a:t>
            </a:r>
            <a:r>
              <a:rPr lang="en-US" sz="2800" dirty="0" smtClean="0">
                <a:solidFill>
                  <a:srgbClr val="C0C0C0"/>
                </a:solidFill>
              </a:rPr>
              <a:t>)</a:t>
            </a:r>
          </a:p>
          <a:p>
            <a:pPr marL="0" indent="0">
              <a:buNone/>
            </a:pPr>
            <a:r>
              <a:rPr lang="de-DE" sz="2800" smtClean="0">
                <a:solidFill>
                  <a:schemeClr val="accent2"/>
                </a:solidFill>
              </a:rPr>
              <a:t/>
            </a:r>
            <a:br>
              <a:rPr lang="de-DE" sz="2800" smtClean="0">
                <a:solidFill>
                  <a:schemeClr val="accent2"/>
                </a:solidFill>
              </a:rPr>
            </a:br>
            <a:r>
              <a:rPr lang="de-DE" sz="2800" smtClean="0">
                <a:solidFill>
                  <a:schemeClr val="accent2"/>
                </a:solidFill>
              </a:rPr>
              <a:t>public </a:t>
            </a:r>
            <a:r>
              <a:rPr lang="de-DE" sz="2800" dirty="0" err="1">
                <a:solidFill>
                  <a:schemeClr val="accent2"/>
                </a:solidFill>
              </a:rPr>
              <a:t>bool</a:t>
            </a:r>
            <a:r>
              <a:rPr lang="de-DE" sz="2800" dirty="0">
                <a:solidFill>
                  <a:schemeClr val="accent2"/>
                </a:solidFill>
              </a:rPr>
              <a:t> </a:t>
            </a:r>
            <a:r>
              <a:rPr lang="de-DE" sz="2800" dirty="0" err="1">
                <a:solidFill>
                  <a:schemeClr val="accent2"/>
                </a:solidFill>
              </a:rPr>
              <a:t>ShouldAddProjectItem</a:t>
            </a:r>
            <a:r>
              <a:rPr lang="de-DE" sz="2800" dirty="0">
                <a:solidFill>
                  <a:schemeClr val="accent2"/>
                </a:solidFill>
              </a:rPr>
              <a:t>(</a:t>
            </a:r>
            <a:r>
              <a:rPr lang="de-DE" sz="2800" dirty="0" err="1">
                <a:solidFill>
                  <a:srgbClr val="C0C0C0"/>
                </a:solidFill>
              </a:rPr>
              <a:t>string</a:t>
            </a:r>
            <a:r>
              <a:rPr lang="de-DE" sz="2800" dirty="0">
                <a:solidFill>
                  <a:srgbClr val="C0C0C0"/>
                </a:solidFill>
              </a:rPr>
              <a:t> </a:t>
            </a:r>
            <a:r>
              <a:rPr lang="de-DE" sz="2800" dirty="0" err="1">
                <a:solidFill>
                  <a:srgbClr val="C0C0C0"/>
                </a:solidFill>
              </a:rPr>
              <a:t>filePath</a:t>
            </a:r>
            <a:r>
              <a:rPr lang="de-DE" sz="2800" dirty="0" smtClean="0">
                <a:solidFill>
                  <a:schemeClr val="accent2"/>
                </a:solidFill>
              </a:rPr>
              <a:t>)</a:t>
            </a:r>
            <a:endParaRPr lang="de-DE" sz="2800" dirty="0">
              <a:solidFill>
                <a:schemeClr val="accent2"/>
              </a:solidFill>
            </a:endParaRPr>
          </a:p>
        </p:txBody>
      </p:sp>
      <p:sp>
        <p:nvSpPr>
          <p:cNvPr id="4" name="Abgerundete rechteckige Legende 3"/>
          <p:cNvSpPr/>
          <p:nvPr/>
        </p:nvSpPr>
        <p:spPr>
          <a:xfrm>
            <a:off x="6643702" y="4143380"/>
            <a:ext cx="2143140" cy="1000132"/>
          </a:xfrm>
          <a:prstGeom prst="wedgeRoundRectCallout">
            <a:avLst>
              <a:gd name="adj1" fmla="val -22884"/>
              <a:gd name="adj2" fmla="val -79253"/>
              <a:gd name="adj3" fmla="val 16667"/>
            </a:avLst>
          </a:prstGeom>
        </p:spPr>
        <p:style>
          <a:lnRef idx="1">
            <a:schemeClr val="dk1"/>
          </a:lnRef>
          <a:fillRef idx="2">
            <a:schemeClr val="dk1"/>
          </a:fillRef>
          <a:effectRef idx="1">
            <a:schemeClr val="dk1"/>
          </a:effectRef>
          <a:fontRef idx="minor">
            <a:schemeClr val="dk1"/>
          </a:fontRef>
        </p:style>
        <p:txBody>
          <a:bodyPr rtlCol="0" anchor="ctr"/>
          <a:lstStyle/>
          <a:p>
            <a:r>
              <a:rPr lang="de-DE" sz="1400" dirty="0" smtClean="0"/>
              <a:t>wird in </a:t>
            </a:r>
            <a:r>
              <a:rPr lang="de-DE" sz="1400" dirty="0" err="1" smtClean="0">
                <a:solidFill>
                  <a:schemeClr val="accent2"/>
                </a:solidFill>
              </a:rPr>
              <a:t>RunStarted</a:t>
            </a:r>
            <a:r>
              <a:rPr lang="de-DE" sz="1400" dirty="0" smtClean="0">
                <a:solidFill>
                  <a:schemeClr val="accent2"/>
                </a:solidFill>
              </a:rPr>
              <a:t>(...)</a:t>
            </a:r>
            <a:r>
              <a:rPr lang="de-DE" sz="1400" dirty="0" smtClean="0"/>
              <a:t> gefüllt, z.B. mit</a:t>
            </a:r>
          </a:p>
          <a:p>
            <a:r>
              <a:rPr lang="de-DE" sz="1400" dirty="0" smtClean="0"/>
              <a:t>Key= </a:t>
            </a:r>
            <a:r>
              <a:rPr lang="de-DE" sz="1400" dirty="0" smtClean="0">
                <a:solidFill>
                  <a:schemeClr val="accent2"/>
                </a:solidFill>
              </a:rPr>
              <a:t>"$</a:t>
            </a:r>
            <a:r>
              <a:rPr lang="de-DE" sz="1400" dirty="0" err="1" smtClean="0">
                <a:solidFill>
                  <a:schemeClr val="accent2"/>
                </a:solidFill>
              </a:rPr>
              <a:t>MyParameter</a:t>
            </a:r>
            <a:r>
              <a:rPr lang="de-DE" sz="1400" dirty="0" smtClean="0">
                <a:solidFill>
                  <a:schemeClr val="accent2"/>
                </a:solidFill>
              </a:rPr>
              <a:t>$"</a:t>
            </a:r>
            <a:br>
              <a:rPr lang="de-DE" sz="1400" dirty="0" smtClean="0">
                <a:solidFill>
                  <a:schemeClr val="accent2"/>
                </a:solidFill>
              </a:rPr>
            </a:br>
            <a:r>
              <a:rPr lang="de-DE" sz="1400" dirty="0" smtClean="0"/>
              <a:t>Value = </a:t>
            </a:r>
            <a:r>
              <a:rPr lang="de-DE" sz="1400" dirty="0" smtClean="0">
                <a:solidFill>
                  <a:schemeClr val="accent2"/>
                </a:solidFill>
                <a:sym typeface="Symbol" pitchFamily="18" charset="2"/>
              </a:rPr>
              <a:t>"The Value"</a:t>
            </a:r>
            <a:endParaRPr lang="de-DE" sz="1400" dirty="0"/>
          </a:p>
        </p:txBody>
      </p:sp>
      <p:sp>
        <p:nvSpPr>
          <p:cNvPr id="5" name="Abgerundete rechteckige Legende 4"/>
          <p:cNvSpPr/>
          <p:nvPr/>
        </p:nvSpPr>
        <p:spPr>
          <a:xfrm>
            <a:off x="1071538" y="6000768"/>
            <a:ext cx="2000264" cy="785794"/>
          </a:xfrm>
          <a:prstGeom prst="wedgeRoundRectCallout">
            <a:avLst>
              <a:gd name="adj1" fmla="val -22884"/>
              <a:gd name="adj2" fmla="val -79253"/>
              <a:gd name="adj3" fmla="val 16667"/>
            </a:avLst>
          </a:prstGeom>
        </p:spPr>
        <p:style>
          <a:lnRef idx="1">
            <a:schemeClr val="dk1"/>
          </a:lnRef>
          <a:fillRef idx="2">
            <a:schemeClr val="dk1"/>
          </a:fillRef>
          <a:effectRef idx="1">
            <a:schemeClr val="dk1"/>
          </a:effectRef>
          <a:fontRef idx="minor">
            <a:schemeClr val="dk1"/>
          </a:fontRef>
        </p:style>
        <p:txBody>
          <a:bodyPr rtlCol="0" anchor="ctr"/>
          <a:lstStyle/>
          <a:p>
            <a:r>
              <a:rPr lang="de-DE" sz="1400" dirty="0" err="1" smtClean="0">
                <a:solidFill>
                  <a:schemeClr val="accent2"/>
                </a:solidFill>
              </a:rPr>
              <a:t>true</a:t>
            </a:r>
            <a:r>
              <a:rPr lang="de-DE" sz="1400" dirty="0" smtClean="0"/>
              <a:t> : Datei wird zum Projekt hinzugefügt</a:t>
            </a:r>
            <a:endParaRPr lang="de-DE"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8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883">
                                            <p:txEl>
                                              <p:pRg st="1" end="1"/>
                                            </p:txEl>
                                          </p:spTgt>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22883">
                                            <p:txEl>
                                              <p:pRg st="2" end="2"/>
                                            </p:txEl>
                                          </p:spTgt>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3" grpId="0" build="p"/>
      <p:bldP spid="4" grpId="0" animBg="1"/>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de-DE" dirty="0" err="1" smtClean="0"/>
              <a:t>IWizard</a:t>
            </a:r>
            <a:r>
              <a:rPr lang="de-DE" dirty="0" smtClean="0"/>
              <a:t>: Arbeitsablauf</a:t>
            </a:r>
            <a:endParaRPr lang="en-US" dirty="0"/>
          </a:p>
        </p:txBody>
      </p:sp>
      <p:sp>
        <p:nvSpPr>
          <p:cNvPr id="117763" name="Rectangle 3"/>
          <p:cNvSpPr>
            <a:spLocks noGrp="1" noChangeArrowheads="1"/>
          </p:cNvSpPr>
          <p:nvPr>
            <p:ph idx="1"/>
          </p:nvPr>
        </p:nvSpPr>
        <p:spPr/>
        <p:txBody>
          <a:bodyPr/>
          <a:lstStyle/>
          <a:p>
            <a:r>
              <a:rPr lang="de-DE" dirty="0" smtClean="0"/>
              <a:t>Class </a:t>
            </a:r>
            <a:r>
              <a:rPr lang="de-DE" dirty="0"/>
              <a:t>Library </a:t>
            </a:r>
            <a:r>
              <a:rPr lang="de-DE" dirty="0" smtClean="0"/>
              <a:t>erstellen</a:t>
            </a:r>
          </a:p>
          <a:p>
            <a:pPr lvl="1"/>
            <a:r>
              <a:rPr lang="de-DE" dirty="0" smtClean="0"/>
              <a:t>Klasse mit </a:t>
            </a:r>
            <a:r>
              <a:rPr lang="de-DE" dirty="0" err="1" smtClean="0"/>
              <a:t>IWizard</a:t>
            </a:r>
            <a:r>
              <a:rPr lang="de-DE" dirty="0" smtClean="0"/>
              <a:t> Interface implementieren</a:t>
            </a:r>
          </a:p>
          <a:p>
            <a:pPr lvl="1"/>
            <a:r>
              <a:rPr lang="de-DE" dirty="0" err="1" smtClean="0"/>
              <a:t>Assembly</a:t>
            </a:r>
            <a:r>
              <a:rPr lang="de-DE" dirty="0" smtClean="0"/>
              <a:t> signieren</a:t>
            </a:r>
            <a:endParaRPr lang="de-DE" dirty="0"/>
          </a:p>
          <a:p>
            <a:r>
              <a:rPr lang="de-DE" dirty="0" smtClean="0"/>
              <a:t>Ablage </a:t>
            </a:r>
            <a:r>
              <a:rPr lang="de-DE" dirty="0"/>
              <a:t>in </a:t>
            </a:r>
            <a:r>
              <a:rPr lang="en-US" dirty="0" smtClean="0">
                <a:solidFill>
                  <a:schemeClr val="accent1"/>
                </a:solidFill>
              </a:rPr>
              <a:t>C</a:t>
            </a:r>
            <a:r>
              <a:rPr lang="en-US" dirty="0">
                <a:solidFill>
                  <a:schemeClr val="accent1"/>
                </a:solidFill>
              </a:rPr>
              <a:t>:\Program Files\Microsoft Visual Studio </a:t>
            </a:r>
            <a:r>
              <a:rPr lang="en-US" dirty="0" smtClean="0">
                <a:solidFill>
                  <a:schemeClr val="accent1"/>
                </a:solidFill>
              </a:rPr>
              <a:t>9.0\Common7\IDE\</a:t>
            </a:r>
            <a:r>
              <a:rPr lang="en-US" dirty="0" err="1" smtClean="0">
                <a:solidFill>
                  <a:schemeClr val="accent1"/>
                </a:solidFill>
              </a:rPr>
              <a:t>PublicAssemblies</a:t>
            </a:r>
            <a:endParaRPr lang="en-US" dirty="0">
              <a:solidFill>
                <a:schemeClr val="accent1"/>
              </a:solidFill>
            </a:endParaRPr>
          </a:p>
          <a:p>
            <a:r>
              <a:rPr lang="de-DE" dirty="0"/>
              <a:t>Klasse in .</a:t>
            </a:r>
            <a:r>
              <a:rPr lang="de-DE" dirty="0" err="1"/>
              <a:t>vstemplate</a:t>
            </a:r>
            <a:r>
              <a:rPr lang="de-DE" dirty="0"/>
              <a:t> </a:t>
            </a:r>
            <a:r>
              <a:rPr lang="de-DE" dirty="0" smtClean="0"/>
              <a:t>referenzieren</a:t>
            </a:r>
          </a:p>
          <a:p>
            <a:pPr lvl="1"/>
            <a:r>
              <a:rPr lang="de-DE" dirty="0" smtClean="0"/>
              <a:t>Public Key Token nicht vergessen (</a:t>
            </a:r>
            <a:r>
              <a:rPr lang="de-DE" dirty="0" err="1" smtClean="0">
                <a:solidFill>
                  <a:schemeClr val="accent1"/>
                </a:solidFill>
              </a:rPr>
              <a:t>sn</a:t>
            </a:r>
            <a:r>
              <a:rPr lang="de-DE" dirty="0" smtClean="0">
                <a:solidFill>
                  <a:schemeClr val="accent1"/>
                </a:solidFill>
              </a:rPr>
              <a:t> –T</a:t>
            </a:r>
            <a:r>
              <a:rPr lang="de-DE" dirty="0" smtClean="0"/>
              <a:t>)</a:t>
            </a:r>
          </a:p>
          <a:p>
            <a:endParaRPr lang="de-DE"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Demo: Wizard</a:t>
            </a:r>
            <a:endParaRPr lang="de-D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37" name="Rectangle 21"/>
          <p:cNvSpPr>
            <a:spLocks noGrp="1" noChangeArrowheads="1"/>
          </p:cNvSpPr>
          <p:nvPr>
            <p:ph type="title"/>
          </p:nvPr>
        </p:nvSpPr>
        <p:spPr/>
        <p:txBody>
          <a:bodyPr/>
          <a:lstStyle/>
          <a:p>
            <a:pPr eaLnBrk="1" hangingPunct="1">
              <a:defRPr/>
            </a:pPr>
            <a:r>
              <a:rPr lang="en-AU" dirty="0" smtClean="0"/>
              <a:t>Agenda</a:t>
            </a:r>
            <a:endParaRPr lang="en-AU" sz="3600" dirty="0">
              <a:solidFill>
                <a:schemeClr val="accent1"/>
              </a:solidFill>
            </a:endParaRPr>
          </a:p>
        </p:txBody>
      </p:sp>
      <p:sp>
        <p:nvSpPr>
          <p:cNvPr id="4" name="Content Placeholder 3"/>
          <p:cNvSpPr>
            <a:spLocks noGrp="1"/>
          </p:cNvSpPr>
          <p:nvPr>
            <p:ph idx="1"/>
          </p:nvPr>
        </p:nvSpPr>
        <p:spPr/>
        <p:txBody>
          <a:bodyPr/>
          <a:lstStyle/>
          <a:p>
            <a:r>
              <a:rPr lang="pt-PT" dirty="0" smtClean="0">
                <a:solidFill>
                  <a:schemeClr val="bg1">
                    <a:lumMod val="75000"/>
                  </a:schemeClr>
                </a:solidFill>
              </a:rPr>
              <a:t>Teil 1</a:t>
            </a:r>
          </a:p>
          <a:p>
            <a:pPr lvl="1"/>
            <a:r>
              <a:rPr lang="pt-PT" dirty="0" smtClean="0">
                <a:solidFill>
                  <a:schemeClr val="bg1">
                    <a:lumMod val="75000"/>
                  </a:schemeClr>
                </a:solidFill>
              </a:rPr>
              <a:t>Tastatur und Maus</a:t>
            </a:r>
          </a:p>
          <a:p>
            <a:pPr lvl="1"/>
            <a:r>
              <a:rPr lang="pt-PT" dirty="0" smtClean="0">
                <a:solidFill>
                  <a:schemeClr val="bg1">
                    <a:lumMod val="75000"/>
                  </a:schemeClr>
                </a:solidFill>
              </a:rPr>
              <a:t>Anpassung der IDE</a:t>
            </a:r>
          </a:p>
          <a:p>
            <a:pPr lvl="1"/>
            <a:r>
              <a:rPr lang="pt-PT" dirty="0" smtClean="0">
                <a:solidFill>
                  <a:schemeClr val="bg1">
                    <a:lumMod val="75000"/>
                  </a:schemeClr>
                </a:solidFill>
              </a:rPr>
              <a:t>Debugging</a:t>
            </a:r>
          </a:p>
          <a:p>
            <a:pPr lvl="1"/>
            <a:r>
              <a:rPr lang="pt-PT" dirty="0" smtClean="0">
                <a:solidFill>
                  <a:schemeClr val="bg1">
                    <a:lumMod val="75000"/>
                  </a:schemeClr>
                </a:solidFill>
              </a:rPr>
              <a:t>Code Snippets</a:t>
            </a:r>
          </a:p>
          <a:p>
            <a:r>
              <a:rPr lang="pt-PT" dirty="0" smtClean="0"/>
              <a:t>Teil 2</a:t>
            </a:r>
          </a:p>
          <a:p>
            <a:pPr lvl="1"/>
            <a:r>
              <a:rPr lang="pt-PT" dirty="0" smtClean="0"/>
              <a:t>Projekt- und Dateivorlagen</a:t>
            </a:r>
          </a:p>
          <a:p>
            <a:pPr lvl="1"/>
            <a:r>
              <a:rPr lang="pt-PT" dirty="0" smtClean="0"/>
              <a:t>Makros</a:t>
            </a:r>
          </a:p>
          <a:p>
            <a:pPr lvl="1"/>
            <a:r>
              <a:rPr lang="pt-PT" dirty="0" smtClean="0"/>
              <a:t>Wizards und Add-ins (kurz)</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de-DE" dirty="0" err="1" smtClean="0"/>
              <a:t>Deployment</a:t>
            </a:r>
            <a:endParaRPr lang="en-US" dirty="0"/>
          </a:p>
        </p:txBody>
      </p:sp>
      <p:sp>
        <p:nvSpPr>
          <p:cNvPr id="123907" name="Rectangle 3"/>
          <p:cNvSpPr>
            <a:spLocks noGrp="1" noChangeArrowheads="1"/>
          </p:cNvSpPr>
          <p:nvPr>
            <p:ph idx="1"/>
          </p:nvPr>
        </p:nvSpPr>
        <p:spPr/>
        <p:txBody>
          <a:bodyPr/>
          <a:lstStyle/>
          <a:p>
            <a:r>
              <a:rPr lang="de-DE" dirty="0" smtClean="0"/>
              <a:t>Manuell: ZIP-Datei kopieren</a:t>
            </a:r>
          </a:p>
          <a:p>
            <a:pPr lvl="1"/>
            <a:r>
              <a:rPr lang="de-DE" dirty="0" smtClean="0"/>
              <a:t>Für viele Zwecke vollkommen ausreichend</a:t>
            </a:r>
            <a:endParaRPr lang="de-DE" dirty="0"/>
          </a:p>
          <a:p>
            <a:r>
              <a:rPr lang="de-DE" dirty="0" smtClean="0"/>
              <a:t>Visual Studio Content Installer (.</a:t>
            </a:r>
            <a:r>
              <a:rPr lang="de-DE" dirty="0" err="1" smtClean="0"/>
              <a:t>vsi</a:t>
            </a:r>
            <a:r>
              <a:rPr lang="de-DE" dirty="0" smtClean="0"/>
              <a:t>)</a:t>
            </a:r>
          </a:p>
          <a:p>
            <a:pPr lvl="1"/>
            <a:r>
              <a:rPr lang="de-DE" dirty="0" smtClean="0"/>
              <a:t>VSI</a:t>
            </a:r>
            <a:r>
              <a:rPr lang="de-DE" dirty="0"/>
              <a:t>: (umbenanntes) ZIP, enthält Template sowie </a:t>
            </a:r>
            <a:r>
              <a:rPr lang="de-DE" dirty="0" smtClean="0"/>
              <a:t>.</a:t>
            </a:r>
            <a:r>
              <a:rPr lang="de-DE" dirty="0" err="1" smtClean="0"/>
              <a:t>vscontent</a:t>
            </a:r>
            <a:r>
              <a:rPr lang="de-DE" dirty="0" smtClean="0"/>
              <a:t> </a:t>
            </a:r>
            <a:r>
              <a:rPr lang="de-DE" dirty="0"/>
              <a:t>für </a:t>
            </a:r>
            <a:r>
              <a:rPr lang="de-DE" dirty="0" smtClean="0"/>
              <a:t>Metadaten (XML-Datei)</a:t>
            </a:r>
          </a:p>
          <a:p>
            <a:r>
              <a:rPr lang="de-DE" dirty="0" smtClean="0"/>
              <a:t>Klassisch: Installation über MSI</a:t>
            </a:r>
          </a:p>
          <a:p>
            <a:pPr lvl="1"/>
            <a:r>
              <a:rPr lang="de-DE" dirty="0" smtClean="0"/>
              <a:t>Evtl. "professionelleres" Aussehen</a:t>
            </a:r>
          </a:p>
          <a:p>
            <a:pPr lvl="1"/>
            <a:r>
              <a:rPr lang="de-DE" dirty="0" smtClean="0"/>
              <a:t>Mehr Möglichkeiten, z.B. eigener Code in Installer-Klassen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390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390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390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390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3907">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3907">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39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Zusammenfassung</a:t>
            </a:r>
            <a:endParaRPr lang="de-DE" dirty="0"/>
          </a:p>
        </p:txBody>
      </p:sp>
      <p:sp>
        <p:nvSpPr>
          <p:cNvPr id="3" name="Content Placeholder 2"/>
          <p:cNvSpPr>
            <a:spLocks noGrp="1"/>
          </p:cNvSpPr>
          <p:nvPr>
            <p:ph idx="1"/>
          </p:nvPr>
        </p:nvSpPr>
        <p:spPr/>
        <p:txBody>
          <a:bodyPr/>
          <a:lstStyle/>
          <a:p>
            <a:r>
              <a:rPr lang="de-DE" dirty="0" smtClean="0"/>
              <a:t>Einfache Templates schnell erstellt</a:t>
            </a:r>
          </a:p>
          <a:p>
            <a:pPr lvl="1"/>
            <a:r>
              <a:rPr lang="de-DE" dirty="0" smtClean="0"/>
              <a:t>Projekte, Dateien</a:t>
            </a:r>
          </a:p>
          <a:p>
            <a:r>
              <a:rPr lang="de-DE" dirty="0" smtClean="0"/>
              <a:t>Viele Möglichkeiten über Ausführung von Code beim Einfügen (</a:t>
            </a:r>
            <a:r>
              <a:rPr lang="de-DE" dirty="0" err="1" smtClean="0"/>
              <a:t>Wizards</a:t>
            </a:r>
            <a:r>
              <a:rPr lang="de-DE" dirty="0" smtClean="0"/>
              <a:t>)</a:t>
            </a:r>
          </a:p>
          <a:p>
            <a:pPr lvl="1"/>
            <a:r>
              <a:rPr lang="de-DE" dirty="0" smtClean="0"/>
              <a:t>Textersetzung (mit oder ohne GUI)</a:t>
            </a:r>
          </a:p>
          <a:p>
            <a:pPr lvl="1"/>
            <a:r>
              <a:rPr lang="de-DE" dirty="0" smtClean="0"/>
              <a:t>Entscheidung zur Laufzeit, was tatsächlich eingefügt werden soll.</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Makros</a:t>
            </a:r>
            <a:endParaRPr lang="de-DE"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5"/>
          <p:cNvSpPr>
            <a:spLocks noGrp="1" noChangeArrowheads="1"/>
          </p:cNvSpPr>
          <p:nvPr>
            <p:ph type="title"/>
          </p:nvPr>
        </p:nvSpPr>
        <p:spPr/>
        <p:txBody>
          <a:bodyPr/>
          <a:lstStyle/>
          <a:p>
            <a:pPr>
              <a:defRPr/>
            </a:pPr>
            <a:r>
              <a:rPr lang="de-DE" smtClean="0"/>
              <a:t>Makros</a:t>
            </a:r>
            <a:endParaRPr lang="en-US" smtClean="0"/>
          </a:p>
        </p:txBody>
      </p:sp>
      <p:sp>
        <p:nvSpPr>
          <p:cNvPr id="34819" name="Rectangle 6"/>
          <p:cNvSpPr>
            <a:spLocks noGrp="1" noChangeArrowheads="1"/>
          </p:cNvSpPr>
          <p:nvPr>
            <p:ph idx="1"/>
          </p:nvPr>
        </p:nvSpPr>
        <p:spPr/>
        <p:txBody>
          <a:bodyPr/>
          <a:lstStyle/>
          <a:p>
            <a:r>
              <a:rPr lang="de-DE" dirty="0" smtClean="0"/>
              <a:t>"Oldies" denken dabei an Tastaturmakros</a:t>
            </a:r>
            <a:endParaRPr lang="de-DE" dirty="0" smtClean="0">
              <a:solidFill>
                <a:schemeClr val="tx1"/>
              </a:solidFill>
            </a:endParaRPr>
          </a:p>
          <a:p>
            <a:pPr lvl="1"/>
            <a:r>
              <a:rPr lang="de-DE" dirty="0" smtClean="0">
                <a:solidFill>
                  <a:schemeClr val="tx1"/>
                </a:solidFill>
              </a:rPr>
              <a:t>Z.B. in frühen Versionen von Visual C++:</a:t>
            </a:r>
            <a:br>
              <a:rPr lang="de-DE" dirty="0" smtClean="0">
                <a:solidFill>
                  <a:schemeClr val="tx1"/>
                </a:solidFill>
              </a:rPr>
            </a:br>
            <a:r>
              <a:rPr lang="de-DE" dirty="0" smtClean="0">
                <a:solidFill>
                  <a:schemeClr val="tx1"/>
                </a:solidFill>
              </a:rPr>
              <a:t>Makro tatsächlich Abfolge gedrückter Tasten.</a:t>
            </a:r>
          </a:p>
          <a:p>
            <a:r>
              <a:rPr lang="de-DE" dirty="0" smtClean="0">
                <a:solidFill>
                  <a:schemeClr val="tx1"/>
                </a:solidFill>
              </a:rPr>
              <a:t>Visual Studio (ab 6.0)</a:t>
            </a:r>
          </a:p>
          <a:p>
            <a:pPr lvl="1"/>
            <a:r>
              <a:rPr lang="de-DE" dirty="0" smtClean="0">
                <a:solidFill>
                  <a:schemeClr val="tx1"/>
                </a:solidFill>
              </a:rPr>
              <a:t>Makro = Abfolge von </a:t>
            </a:r>
            <a:r>
              <a:rPr lang="de-DE" b="1" dirty="0" smtClean="0">
                <a:solidFill>
                  <a:schemeClr val="tx1"/>
                </a:solidFill>
              </a:rPr>
              <a:t>Funktionsaufrufen</a:t>
            </a:r>
          </a:p>
          <a:p>
            <a:r>
              <a:rPr lang="de-DE" dirty="0" smtClean="0">
                <a:solidFill>
                  <a:schemeClr val="tx1"/>
                </a:solidFill>
              </a:rPr>
              <a:t>"Live-Aufnahme" möglich</a:t>
            </a:r>
          </a:p>
          <a:p>
            <a:pPr lvl="1"/>
            <a:r>
              <a:rPr lang="de-DE" dirty="0" smtClean="0">
                <a:solidFill>
                  <a:schemeClr val="tx1"/>
                </a:solidFill>
              </a:rPr>
              <a:t>Erzeugt VBA-basierten Code</a:t>
            </a:r>
          </a:p>
          <a:p>
            <a:pPr lvl="1"/>
            <a:r>
              <a:rPr lang="de-DE" dirty="0" smtClean="0">
                <a:solidFill>
                  <a:schemeClr val="tx1"/>
                </a:solidFill>
              </a:rPr>
              <a:t>Nicht alles kann umgesetzt werden</a:t>
            </a:r>
          </a:p>
          <a:p>
            <a:pPr lvl="2"/>
            <a:r>
              <a:rPr lang="de-DE" dirty="0" smtClean="0">
                <a:solidFill>
                  <a:schemeClr val="tx1"/>
                </a:solidFill>
              </a:rPr>
              <a:t>z.B. Dialog: </a:t>
            </a:r>
            <a:r>
              <a:rPr lang="de-DE" dirty="0" err="1" smtClean="0">
                <a:solidFill>
                  <a:schemeClr val="tx1"/>
                </a:solidFill>
              </a:rPr>
              <a:t>Debug</a:t>
            </a:r>
            <a:r>
              <a:rPr lang="de-DE" dirty="0" smtClean="0">
                <a:solidFill>
                  <a:schemeClr val="tx1"/>
                </a:solidFill>
              </a:rPr>
              <a:t> -&gt; </a:t>
            </a:r>
            <a:r>
              <a:rPr lang="de-DE" dirty="0" err="1" smtClean="0">
                <a:solidFill>
                  <a:schemeClr val="tx1"/>
                </a:solidFill>
              </a:rPr>
              <a:t>Exceptions</a:t>
            </a:r>
            <a:endParaRPr lang="de-DE" dirty="0" smtClean="0">
              <a:solidFill>
                <a:schemeClr val="tx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Quick Macros</a:t>
            </a:r>
            <a:endParaRPr lang="de-DE"/>
          </a:p>
        </p:txBody>
      </p:sp>
      <p:sp>
        <p:nvSpPr>
          <p:cNvPr id="3" name="Content Placeholder 2"/>
          <p:cNvSpPr>
            <a:spLocks noGrp="1"/>
          </p:cNvSpPr>
          <p:nvPr>
            <p:ph idx="1"/>
          </p:nvPr>
        </p:nvSpPr>
        <p:spPr/>
        <p:txBody>
          <a:bodyPr/>
          <a:lstStyle/>
          <a:p>
            <a:r>
              <a:rPr lang="de-DE" dirty="0" err="1" smtClean="0"/>
              <a:t>Ctrl</a:t>
            </a:r>
            <a:r>
              <a:rPr lang="de-DE" dirty="0" smtClean="0"/>
              <a:t>-</a:t>
            </a:r>
            <a:r>
              <a:rPr lang="de-DE" dirty="0" err="1" smtClean="0"/>
              <a:t>Shift</a:t>
            </a:r>
            <a:r>
              <a:rPr lang="de-DE" dirty="0" smtClean="0"/>
              <a:t>-R	"</a:t>
            </a:r>
            <a:r>
              <a:rPr lang="de-DE" dirty="0" err="1" smtClean="0"/>
              <a:t>Record</a:t>
            </a:r>
            <a:r>
              <a:rPr lang="de-DE" dirty="0" smtClean="0"/>
              <a:t>"</a:t>
            </a:r>
          </a:p>
          <a:p>
            <a:r>
              <a:rPr lang="de-DE" dirty="0" err="1" smtClean="0"/>
              <a:t>Ctrl</a:t>
            </a:r>
            <a:r>
              <a:rPr lang="de-DE" dirty="0" smtClean="0"/>
              <a:t>-</a:t>
            </a:r>
            <a:r>
              <a:rPr lang="de-DE" dirty="0" err="1" smtClean="0"/>
              <a:t>Shift</a:t>
            </a:r>
            <a:r>
              <a:rPr lang="de-DE" dirty="0" smtClean="0"/>
              <a:t>-P	"Play"</a:t>
            </a:r>
          </a:p>
          <a:p>
            <a:r>
              <a:rPr lang="de-DE" dirty="0" smtClean="0"/>
              <a:t>Übrigens ein guter Startpunkt, Visual Studio Automation kennenzulernen</a:t>
            </a:r>
          </a:p>
          <a:p>
            <a:pPr lvl="1"/>
            <a:r>
              <a:rPr lang="de-DE" dirty="0" err="1" smtClean="0"/>
              <a:t>Macros</a:t>
            </a:r>
            <a:r>
              <a:rPr lang="de-DE" dirty="0" smtClean="0"/>
              <a:t> IDE </a:t>
            </a:r>
            <a:r>
              <a:rPr lang="de-DE" dirty="0" smtClean="0">
                <a:sym typeface="Symbol"/>
              </a:rPr>
              <a:t> </a:t>
            </a:r>
            <a:r>
              <a:rPr lang="de-DE" dirty="0" err="1" smtClean="0">
                <a:sym typeface="Symbol"/>
              </a:rPr>
              <a:t>MyMacros</a:t>
            </a:r>
            <a:r>
              <a:rPr lang="de-DE" dirty="0" smtClean="0"/>
              <a:t> </a:t>
            </a:r>
            <a:r>
              <a:rPr lang="de-DE" dirty="0" smtClean="0">
                <a:sym typeface="Symbol"/>
              </a:rPr>
              <a:t> </a:t>
            </a:r>
            <a:r>
              <a:rPr lang="de-DE" dirty="0" err="1" smtClean="0">
                <a:sym typeface="Symbol"/>
              </a:rPr>
              <a:t>RecordingModule</a:t>
            </a:r>
            <a:endParaRPr lang="de-DE"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5"/>
          <p:cNvSpPr>
            <a:spLocks noGrp="1" noChangeArrowheads="1"/>
          </p:cNvSpPr>
          <p:nvPr>
            <p:ph type="title"/>
          </p:nvPr>
        </p:nvSpPr>
        <p:spPr/>
        <p:txBody>
          <a:bodyPr/>
          <a:lstStyle/>
          <a:p>
            <a:pPr>
              <a:defRPr/>
            </a:pPr>
            <a:r>
              <a:rPr lang="de-DE" dirty="0" smtClean="0"/>
              <a:t>Makros</a:t>
            </a:r>
            <a:r>
              <a:rPr lang="de-DE" smtClean="0"/>
              <a:t>: Vorteile</a:t>
            </a:r>
            <a:endParaRPr lang="de-DE" dirty="0" smtClean="0"/>
          </a:p>
        </p:txBody>
      </p:sp>
      <p:sp>
        <p:nvSpPr>
          <p:cNvPr id="39939" name="Rectangle 6"/>
          <p:cNvSpPr>
            <a:spLocks noGrp="1" noChangeArrowheads="1"/>
          </p:cNvSpPr>
          <p:nvPr>
            <p:ph idx="1"/>
          </p:nvPr>
        </p:nvSpPr>
        <p:spPr/>
        <p:txBody>
          <a:bodyPr/>
          <a:lstStyle/>
          <a:p>
            <a:r>
              <a:rPr lang="de-DE" dirty="0" smtClean="0"/>
              <a:t>Schnell und einfach zu erstellen</a:t>
            </a:r>
          </a:p>
          <a:p>
            <a:pPr lvl="1"/>
            <a:r>
              <a:rPr lang="de-DE" dirty="0" smtClean="0"/>
              <a:t>Grundgerüst kann über Makro-Rekorder aufgezeichnet werden</a:t>
            </a:r>
          </a:p>
          <a:p>
            <a:r>
              <a:rPr lang="de-DE" dirty="0" smtClean="0"/>
              <a:t>Recht brauchbarer Zugriff auf die IDE</a:t>
            </a:r>
          </a:p>
          <a:p>
            <a:pPr lvl="1"/>
            <a:r>
              <a:rPr lang="de-DE" dirty="0" smtClean="0"/>
              <a:t>Steuerung von Abläufen</a:t>
            </a:r>
          </a:p>
          <a:p>
            <a:pPr lvl="1"/>
            <a:r>
              <a:rPr lang="de-DE" dirty="0" smtClean="0"/>
              <a:t>Aufruf vom User über Menü, Icon, </a:t>
            </a:r>
            <a:r>
              <a:rPr lang="de-DE" dirty="0" err="1" smtClean="0"/>
              <a:t>Hotkey</a:t>
            </a:r>
            <a:endParaRPr lang="de-DE" dirty="0" smtClean="0"/>
          </a:p>
          <a:p>
            <a:pPr lvl="1"/>
            <a:r>
              <a:rPr lang="de-DE" dirty="0" smtClean="0"/>
              <a:t>Aufruf über Events der IDE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5"/>
          <p:cNvSpPr>
            <a:spLocks noGrp="1" noChangeArrowheads="1"/>
          </p:cNvSpPr>
          <p:nvPr>
            <p:ph type="title"/>
          </p:nvPr>
        </p:nvSpPr>
        <p:spPr/>
        <p:txBody>
          <a:bodyPr/>
          <a:lstStyle/>
          <a:p>
            <a:pPr>
              <a:defRPr/>
            </a:pPr>
            <a:r>
              <a:rPr lang="de-DE" dirty="0" smtClean="0"/>
              <a:t>Makros</a:t>
            </a:r>
            <a:r>
              <a:rPr lang="de-DE" smtClean="0"/>
              <a:t>: Nachteile</a:t>
            </a:r>
            <a:endParaRPr lang="de-DE" dirty="0" smtClean="0"/>
          </a:p>
        </p:txBody>
      </p:sp>
      <p:sp>
        <p:nvSpPr>
          <p:cNvPr id="39939" name="Rectangle 6"/>
          <p:cNvSpPr>
            <a:spLocks noGrp="1" noChangeArrowheads="1"/>
          </p:cNvSpPr>
          <p:nvPr>
            <p:ph idx="1"/>
          </p:nvPr>
        </p:nvSpPr>
        <p:spPr/>
        <p:txBody>
          <a:bodyPr/>
          <a:lstStyle/>
          <a:p>
            <a:r>
              <a:rPr lang="de-DE" smtClean="0"/>
              <a:t>Schlechte Performance</a:t>
            </a:r>
          </a:p>
          <a:p>
            <a:pPr lvl="1"/>
            <a:r>
              <a:rPr lang="de-DE" smtClean="0"/>
              <a:t>Abläufe fühlen sich z.T. "zäh" an</a:t>
            </a:r>
            <a:endParaRPr lang="de-DE" dirty="0" smtClean="0"/>
          </a:p>
          <a:p>
            <a:r>
              <a:rPr lang="de-DE" dirty="0" smtClean="0"/>
              <a:t>Keine "echte" Erweiterung der IDE möglich</a:t>
            </a:r>
          </a:p>
          <a:p>
            <a:pPr lvl="1"/>
            <a:r>
              <a:rPr lang="de-DE" smtClean="0"/>
              <a:t>z.B. neue Fenster</a:t>
            </a:r>
          </a:p>
          <a:p>
            <a:r>
              <a:rPr lang="de-DE" smtClean="0"/>
              <a:t>Programmiersprache</a:t>
            </a:r>
          </a:p>
          <a:p>
            <a:pPr lvl="1"/>
            <a:r>
              <a:rPr lang="de-DE" smtClean="0"/>
              <a:t>VB.Net-ähnlich</a:t>
            </a:r>
          </a:p>
          <a:p>
            <a:pPr lvl="1"/>
            <a:r>
              <a:rPr lang="de-DE" smtClean="0"/>
              <a:t>Tatsächlich "aufgebohrtes" VBA </a:t>
            </a:r>
            <a:r>
              <a:rPr lang="de-DE" smtClean="0">
                <a:sym typeface="Symbol"/>
              </a:rPr>
              <a:t> "VBA.Net"</a:t>
            </a:r>
            <a:endParaRPr lang="de-DE" smtClean="0"/>
          </a:p>
          <a:p>
            <a:pPr lvl="2"/>
            <a:r>
              <a:rPr lang="de-DE" smtClean="0"/>
              <a:t>z.B. Nutzung von .NET Assemblies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Visual Studio Automation</a:t>
            </a:r>
            <a:endParaRPr lang="de-DE"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a:defRPr/>
            </a:pPr>
            <a:r>
              <a:rPr lang="de-DE" smtClean="0"/>
              <a:t>Automation</a:t>
            </a:r>
            <a:endParaRPr lang="en-US" dirty="0" smtClean="0"/>
          </a:p>
        </p:txBody>
      </p:sp>
      <p:sp>
        <p:nvSpPr>
          <p:cNvPr id="24579" name="Rectangle 3"/>
          <p:cNvSpPr>
            <a:spLocks noGrp="1" noChangeArrowheads="1"/>
          </p:cNvSpPr>
          <p:nvPr>
            <p:ph idx="1"/>
          </p:nvPr>
        </p:nvSpPr>
        <p:spPr/>
        <p:txBody>
          <a:bodyPr/>
          <a:lstStyle/>
          <a:p>
            <a:r>
              <a:rPr lang="de-DE" dirty="0" smtClean="0"/>
              <a:t>Grundlage </a:t>
            </a:r>
            <a:r>
              <a:rPr lang="de-DE" smtClean="0"/>
              <a:t>für den programmatischen </a:t>
            </a:r>
            <a:r>
              <a:rPr lang="de-DE" dirty="0" smtClean="0"/>
              <a:t>Zugriff auf Elemente von Visual Studio</a:t>
            </a:r>
            <a:endParaRPr lang="de-DE" b="1" dirty="0" smtClean="0"/>
          </a:p>
          <a:p>
            <a:r>
              <a:rPr lang="de-DE" dirty="0" smtClean="0"/>
              <a:t>Von Office bekannt (Excel, Word, ...)</a:t>
            </a:r>
          </a:p>
          <a:p>
            <a:pPr lvl="1"/>
            <a:r>
              <a:rPr lang="de-DE" smtClean="0"/>
              <a:t>Ursprüngliche Idee: </a:t>
            </a:r>
            <a:r>
              <a:rPr lang="de-DE" dirty="0" smtClean="0"/>
              <a:t>Automatisierung von Abläufen auch für "Normalsterbliche"</a:t>
            </a:r>
          </a:p>
          <a:p>
            <a:pPr lvl="1"/>
            <a:r>
              <a:rPr lang="de-DE" smtClean="0"/>
              <a:t>Objektmodell </a:t>
            </a:r>
            <a:r>
              <a:rPr lang="de-DE" dirty="0" smtClean="0"/>
              <a:t>nahe an (sichtbaren) Elementen der </a:t>
            </a:r>
            <a:r>
              <a:rPr lang="de-DE" smtClean="0"/>
              <a:t>Anwendung.</a:t>
            </a:r>
          </a:p>
          <a:p>
            <a:r>
              <a:rPr lang="de-DE" smtClean="0"/>
              <a:t>Visual Studio: Nicht nur ähnliche Menüs...</a:t>
            </a:r>
          </a:p>
          <a:p>
            <a:pPr lvl="1"/>
            <a:r>
              <a:rPr lang="de-DE" smtClean="0"/>
              <a:t>Ähnlichkeiten auch hinter den Kulissen...</a:t>
            </a:r>
            <a:endParaRPr lang="de-DE"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5" name="Rectangle 11"/>
          <p:cNvSpPr>
            <a:spLocks noGrp="1" noChangeArrowheads="1"/>
          </p:cNvSpPr>
          <p:nvPr>
            <p:ph type="title"/>
          </p:nvPr>
        </p:nvSpPr>
        <p:spPr/>
        <p:txBody>
          <a:bodyPr/>
          <a:lstStyle/>
          <a:p>
            <a:pPr>
              <a:defRPr/>
            </a:pPr>
            <a:r>
              <a:rPr lang="de-DE" smtClean="0"/>
              <a:t>Anwendungselemente in der GUI…</a:t>
            </a:r>
            <a:endParaRPr lang="en-US" dirty="0" smtClean="0"/>
          </a:p>
        </p:txBody>
      </p:sp>
      <p:pic>
        <p:nvPicPr>
          <p:cNvPr id="27651" name="Picture 4" descr="VisualStudio_TypicalScreen"/>
          <p:cNvPicPr>
            <a:picLocks noChangeAspect="1" noChangeArrowheads="1"/>
          </p:cNvPicPr>
          <p:nvPr/>
        </p:nvPicPr>
        <p:blipFill>
          <a:blip r:embed="rId2"/>
          <a:srcRect/>
          <a:stretch>
            <a:fillRect/>
          </a:stretch>
        </p:blipFill>
        <p:spPr bwMode="auto">
          <a:xfrm>
            <a:off x="1454288" y="1803379"/>
            <a:ext cx="5660379" cy="4781905"/>
          </a:xfrm>
          <a:prstGeom prst="rect">
            <a:avLst/>
          </a:prstGeom>
          <a:noFill/>
          <a:ln w="9525">
            <a:noFill/>
            <a:miter lim="800000"/>
            <a:headEnd/>
            <a:tailEnd/>
          </a:ln>
        </p:spPr>
      </p:pic>
      <p:grpSp>
        <p:nvGrpSpPr>
          <p:cNvPr id="2" name="Gruppieren 12"/>
          <p:cNvGrpSpPr/>
          <p:nvPr/>
        </p:nvGrpSpPr>
        <p:grpSpPr>
          <a:xfrm>
            <a:off x="1454288" y="2034284"/>
            <a:ext cx="5631921" cy="4344137"/>
            <a:chOff x="220826" y="1857365"/>
            <a:chExt cx="5970395" cy="3816350"/>
          </a:xfrm>
        </p:grpSpPr>
        <p:sp>
          <p:nvSpPr>
            <p:cNvPr id="27653" name="Rectangle 5"/>
            <p:cNvSpPr>
              <a:spLocks noChangeArrowheads="1"/>
            </p:cNvSpPr>
            <p:nvPr/>
          </p:nvSpPr>
          <p:spPr bwMode="auto">
            <a:xfrm>
              <a:off x="220826" y="1857365"/>
              <a:ext cx="5970394" cy="545193"/>
            </a:xfrm>
            <a:prstGeom prst="rect">
              <a:avLst/>
            </a:prstGeom>
            <a:solidFill>
              <a:srgbClr val="FFFFCC">
                <a:alpha val="59999"/>
              </a:srgbClr>
            </a:solidFill>
            <a:ln w="9525">
              <a:noFill/>
              <a:miter lim="800000"/>
              <a:headEnd/>
              <a:tailEnd/>
            </a:ln>
          </p:spPr>
          <p:txBody>
            <a:bodyPr wrap="none" anchor="ctr"/>
            <a:lstStyle/>
            <a:p>
              <a:pPr algn="ctr"/>
              <a:r>
                <a:rPr lang="de-DE" sz="2000" dirty="0">
                  <a:latin typeface="Tahoma" pitchFamily="34" charset="0"/>
                </a:rPr>
                <a:t>Command Bars</a:t>
              </a:r>
              <a:endParaRPr lang="en-US" sz="2000" dirty="0">
                <a:latin typeface="Tahoma" pitchFamily="34" charset="0"/>
              </a:endParaRPr>
            </a:p>
          </p:txBody>
        </p:sp>
        <p:sp>
          <p:nvSpPr>
            <p:cNvPr id="27654" name="Rectangle 6"/>
            <p:cNvSpPr>
              <a:spLocks noChangeArrowheads="1"/>
            </p:cNvSpPr>
            <p:nvPr/>
          </p:nvSpPr>
          <p:spPr bwMode="auto">
            <a:xfrm>
              <a:off x="220826" y="2402557"/>
              <a:ext cx="3809806" cy="2241348"/>
            </a:xfrm>
            <a:prstGeom prst="rect">
              <a:avLst/>
            </a:prstGeom>
            <a:solidFill>
              <a:srgbClr val="CCFF99">
                <a:alpha val="59999"/>
              </a:srgbClr>
            </a:solidFill>
            <a:ln w="9525">
              <a:noFill/>
              <a:miter lim="800000"/>
              <a:headEnd/>
              <a:tailEnd/>
            </a:ln>
          </p:spPr>
          <p:txBody>
            <a:bodyPr wrap="none" anchor="ctr"/>
            <a:lstStyle/>
            <a:p>
              <a:pPr algn="ctr"/>
              <a:r>
                <a:rPr lang="de-DE" sz="2000">
                  <a:latin typeface="Tahoma" pitchFamily="34" charset="0"/>
                </a:rPr>
                <a:t>Editoren,</a:t>
              </a:r>
            </a:p>
            <a:p>
              <a:pPr algn="ctr"/>
              <a:r>
                <a:rPr lang="de-DE" sz="2000">
                  <a:latin typeface="Tahoma" pitchFamily="34" charset="0"/>
                </a:rPr>
                <a:t>Designer</a:t>
              </a:r>
              <a:endParaRPr lang="en-US" sz="2000">
                <a:latin typeface="Tahoma" pitchFamily="34" charset="0"/>
              </a:endParaRPr>
            </a:p>
          </p:txBody>
        </p:sp>
        <p:sp>
          <p:nvSpPr>
            <p:cNvPr id="27655" name="Rectangle 7"/>
            <p:cNvSpPr>
              <a:spLocks noChangeArrowheads="1"/>
            </p:cNvSpPr>
            <p:nvPr/>
          </p:nvSpPr>
          <p:spPr bwMode="auto">
            <a:xfrm>
              <a:off x="4049667" y="2402557"/>
              <a:ext cx="2141554" cy="2241348"/>
            </a:xfrm>
            <a:prstGeom prst="rect">
              <a:avLst/>
            </a:prstGeom>
            <a:solidFill>
              <a:srgbClr val="CCECFF">
                <a:alpha val="59999"/>
              </a:srgbClr>
            </a:solidFill>
            <a:ln w="9525">
              <a:noFill/>
              <a:miter lim="800000"/>
              <a:headEnd/>
              <a:tailEnd/>
            </a:ln>
          </p:spPr>
          <p:txBody>
            <a:bodyPr wrap="none" anchor="ctr"/>
            <a:lstStyle/>
            <a:p>
              <a:pPr algn="ctr"/>
              <a:r>
                <a:rPr lang="de-DE" sz="2000">
                  <a:latin typeface="Tahoma" pitchFamily="34" charset="0"/>
                </a:rPr>
                <a:t>Tool Windows</a:t>
              </a:r>
              <a:endParaRPr lang="en-US" sz="2000">
                <a:latin typeface="Tahoma" pitchFamily="34" charset="0"/>
              </a:endParaRPr>
            </a:p>
          </p:txBody>
        </p:sp>
        <p:sp>
          <p:nvSpPr>
            <p:cNvPr id="27656" name="Rectangle 8"/>
            <p:cNvSpPr>
              <a:spLocks noChangeArrowheads="1"/>
            </p:cNvSpPr>
            <p:nvPr/>
          </p:nvSpPr>
          <p:spPr bwMode="auto">
            <a:xfrm>
              <a:off x="220826" y="4643905"/>
              <a:ext cx="5970394" cy="1029810"/>
            </a:xfrm>
            <a:prstGeom prst="rect">
              <a:avLst/>
            </a:prstGeom>
            <a:solidFill>
              <a:srgbClr val="CCECFF">
                <a:alpha val="59999"/>
              </a:srgbClr>
            </a:solidFill>
            <a:ln w="9525">
              <a:noFill/>
              <a:miter lim="800000"/>
              <a:headEnd/>
              <a:tailEnd/>
            </a:ln>
          </p:spPr>
          <p:txBody>
            <a:bodyPr wrap="none" anchor="ctr"/>
            <a:lstStyle/>
            <a:p>
              <a:endParaRPr lang="de-DE" sz="20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Visual Studio Templates</a:t>
            </a:r>
            <a:endParaRPr lang="de-DE"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...und im Objektmodell</a:t>
            </a:r>
            <a:endParaRPr lang="de-DE" dirty="0"/>
          </a:p>
        </p:txBody>
      </p:sp>
      <p:pic>
        <p:nvPicPr>
          <p:cNvPr id="4" name="Picture 4"/>
          <p:cNvPicPr>
            <a:picLocks noChangeAspect="1" noChangeArrowheads="1"/>
          </p:cNvPicPr>
          <p:nvPr/>
        </p:nvPicPr>
        <p:blipFill>
          <a:blip r:embed="rId2"/>
          <a:srcRect t="2603" r="-54" b="1439"/>
          <a:stretch>
            <a:fillRect/>
          </a:stretch>
        </p:blipFill>
        <p:spPr bwMode="auto">
          <a:xfrm>
            <a:off x="1248000" y="1756609"/>
            <a:ext cx="6600156" cy="4932948"/>
          </a:xfrm>
          <a:prstGeom prst="rect">
            <a:avLst/>
          </a:prstGeom>
          <a:noFill/>
          <a:ln w="9525">
            <a:noFill/>
            <a:miter lim="800000"/>
            <a:headEnd/>
            <a:tailEnd/>
          </a:ln>
        </p:spPr>
      </p:pic>
      <p:sp>
        <p:nvSpPr>
          <p:cNvPr id="5" name="Rectangle 11"/>
          <p:cNvSpPr>
            <a:spLocks noChangeArrowheads="1"/>
          </p:cNvSpPr>
          <p:nvPr/>
        </p:nvSpPr>
        <p:spPr bwMode="auto">
          <a:xfrm>
            <a:off x="1231958" y="2052735"/>
            <a:ext cx="703825" cy="174818"/>
          </a:xfrm>
          <a:prstGeom prst="rect">
            <a:avLst/>
          </a:prstGeom>
          <a:noFill/>
          <a:ln w="57150">
            <a:solidFill>
              <a:srgbClr val="CC0000"/>
            </a:solidFill>
            <a:miter lim="800000"/>
            <a:headEnd/>
            <a:tailEnd/>
          </a:ln>
        </p:spPr>
        <p:txBody>
          <a:bodyPr wrap="none" anchor="ctr"/>
          <a:lstStyle/>
          <a:p>
            <a:pPr algn="ctr"/>
            <a:endParaRPr lang="de-DE"/>
          </a:p>
        </p:txBody>
      </p:sp>
      <p:sp>
        <p:nvSpPr>
          <p:cNvPr id="6" name="Rectangle 12"/>
          <p:cNvSpPr>
            <a:spLocks noChangeArrowheads="1"/>
          </p:cNvSpPr>
          <p:nvPr/>
        </p:nvSpPr>
        <p:spPr bwMode="auto">
          <a:xfrm>
            <a:off x="5166063" y="4214817"/>
            <a:ext cx="695027" cy="133336"/>
          </a:xfrm>
          <a:prstGeom prst="rect">
            <a:avLst/>
          </a:prstGeom>
          <a:noFill/>
          <a:ln w="57150">
            <a:solidFill>
              <a:srgbClr val="CC0000"/>
            </a:solidFill>
            <a:miter lim="800000"/>
            <a:headEnd/>
            <a:tailEnd/>
          </a:ln>
        </p:spPr>
        <p:txBody>
          <a:bodyPr wrap="none" anchor="ctr"/>
          <a:lstStyle/>
          <a:p>
            <a:pPr algn="ctr"/>
            <a:endParaRPr lang="de-DE"/>
          </a:p>
        </p:txBody>
      </p:sp>
      <p:sp>
        <p:nvSpPr>
          <p:cNvPr id="7" name="Rectangle 13"/>
          <p:cNvSpPr>
            <a:spLocks noChangeArrowheads="1"/>
          </p:cNvSpPr>
          <p:nvPr/>
        </p:nvSpPr>
        <p:spPr bwMode="auto">
          <a:xfrm>
            <a:off x="5190126" y="4833697"/>
            <a:ext cx="712623" cy="174818"/>
          </a:xfrm>
          <a:prstGeom prst="rect">
            <a:avLst/>
          </a:prstGeom>
          <a:noFill/>
          <a:ln w="57150">
            <a:solidFill>
              <a:srgbClr val="CC0000"/>
            </a:solidFill>
            <a:miter lim="800000"/>
            <a:headEnd/>
            <a:tailEnd/>
          </a:ln>
        </p:spPr>
        <p:txBody>
          <a:bodyPr wrap="none" anchor="ctr"/>
          <a:lstStyle/>
          <a:p>
            <a:pPr algn="ctr"/>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8" name="Rectangle 6"/>
          <p:cNvSpPr>
            <a:spLocks noGrp="1" noChangeArrowheads="1"/>
          </p:cNvSpPr>
          <p:nvPr>
            <p:ph type="title"/>
          </p:nvPr>
        </p:nvSpPr>
        <p:spPr/>
        <p:txBody>
          <a:bodyPr/>
          <a:lstStyle/>
          <a:p>
            <a:pPr>
              <a:defRPr/>
            </a:pPr>
            <a:r>
              <a:rPr lang="de-DE" smtClean="0"/>
              <a:t>Sieht kompliziert aus?</a:t>
            </a:r>
            <a:endParaRPr lang="en-US" smtClean="0"/>
          </a:p>
        </p:txBody>
      </p:sp>
      <p:sp>
        <p:nvSpPr>
          <p:cNvPr id="29699" name="Rectangle 7"/>
          <p:cNvSpPr>
            <a:spLocks noGrp="1" noChangeArrowheads="1"/>
          </p:cNvSpPr>
          <p:nvPr>
            <p:ph idx="1"/>
          </p:nvPr>
        </p:nvSpPr>
        <p:spPr/>
        <p:txBody>
          <a:bodyPr/>
          <a:lstStyle/>
          <a:p>
            <a:r>
              <a:rPr lang="de-DE" smtClean="0">
                <a:solidFill>
                  <a:schemeClr val="tx1"/>
                </a:solidFill>
              </a:rPr>
              <a:t>Entwarnung</a:t>
            </a:r>
            <a:endParaRPr lang="de-DE" dirty="0" smtClean="0">
              <a:solidFill>
                <a:schemeClr val="tx1"/>
              </a:solidFill>
            </a:endParaRPr>
          </a:p>
          <a:p>
            <a:pPr lvl="1"/>
            <a:r>
              <a:rPr lang="de-DE" dirty="0" smtClean="0">
                <a:solidFill>
                  <a:schemeClr val="tx1"/>
                </a:solidFill>
              </a:rPr>
              <a:t>Man braucht nicht alles auf einmal zu kennen.</a:t>
            </a:r>
          </a:p>
          <a:p>
            <a:pPr lvl="1"/>
            <a:r>
              <a:rPr lang="de-DE" dirty="0" smtClean="0">
                <a:solidFill>
                  <a:schemeClr val="tx1"/>
                </a:solidFill>
              </a:rPr>
              <a:t>Einige wenige, immer wieder auftauchende Konzepte.</a:t>
            </a:r>
          </a:p>
          <a:p>
            <a:r>
              <a:rPr lang="de-DE" dirty="0" smtClean="0">
                <a:solidFill>
                  <a:schemeClr val="tx1"/>
                </a:solidFill>
              </a:rPr>
              <a:t>In der Praxis:</a:t>
            </a:r>
          </a:p>
          <a:p>
            <a:pPr lvl="1"/>
            <a:r>
              <a:rPr lang="de-DE" dirty="0" smtClean="0">
                <a:solidFill>
                  <a:schemeClr val="tx1"/>
                </a:solidFill>
              </a:rPr>
              <a:t>Was klingt </a:t>
            </a:r>
            <a:r>
              <a:rPr lang="de-DE" i="1" dirty="0" smtClean="0">
                <a:solidFill>
                  <a:schemeClr val="tx1"/>
                </a:solidFill>
              </a:rPr>
              <a:t>für mich</a:t>
            </a:r>
            <a:r>
              <a:rPr lang="de-DE" dirty="0" smtClean="0">
                <a:solidFill>
                  <a:schemeClr val="tx1"/>
                </a:solidFill>
              </a:rPr>
              <a:t> interessant?</a:t>
            </a:r>
          </a:p>
          <a:p>
            <a:pPr lvl="1"/>
            <a:r>
              <a:rPr lang="de-DE" dirty="0" smtClean="0">
                <a:solidFill>
                  <a:schemeClr val="tx1"/>
                </a:solidFill>
              </a:rPr>
              <a:t>Was kann ich </a:t>
            </a:r>
            <a:r>
              <a:rPr lang="de-DE" i="1" dirty="0" smtClean="0">
                <a:solidFill>
                  <a:schemeClr val="tx1"/>
                </a:solidFill>
              </a:rPr>
              <a:t>jetzt</a:t>
            </a:r>
            <a:r>
              <a:rPr lang="de-DE" dirty="0" smtClean="0">
                <a:solidFill>
                  <a:schemeClr val="tx1"/>
                </a:solidFill>
              </a:rPr>
              <a:t> brauchen?</a:t>
            </a:r>
          </a:p>
          <a:p>
            <a:pPr lvl="1"/>
            <a:r>
              <a:rPr lang="de-DE" dirty="0" smtClean="0">
                <a:solidFill>
                  <a:schemeClr val="tx1"/>
                </a:solidFill>
              </a:rPr>
              <a:t>Vieles unabhängig voneinander</a:t>
            </a:r>
          </a:p>
          <a:p>
            <a:r>
              <a:rPr lang="de-DE" dirty="0" smtClean="0">
                <a:solidFill>
                  <a:schemeClr val="tx1"/>
                </a:solidFill>
                <a:hlinkClick r:id="rId2"/>
              </a:rPr>
              <a:t>Übersicht auf der </a:t>
            </a:r>
            <a:r>
              <a:rPr lang="de-DE" smtClean="0">
                <a:solidFill>
                  <a:schemeClr val="tx1"/>
                </a:solidFill>
                <a:hlinkClick r:id="rId2"/>
              </a:rPr>
              <a:t>MSDN Website</a:t>
            </a:r>
            <a:endParaRPr lang="de-DE" dirty="0" smtClean="0">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Beispiel: Zugriff auf Dokumente</a:t>
            </a:r>
            <a:endParaRPr lang="de-DE"/>
          </a:p>
        </p:txBody>
      </p:sp>
      <p:sp>
        <p:nvSpPr>
          <p:cNvPr id="3" name="Inhaltsplatzhalter 2"/>
          <p:cNvSpPr>
            <a:spLocks noGrp="1"/>
          </p:cNvSpPr>
          <p:nvPr>
            <p:ph idx="1"/>
          </p:nvPr>
        </p:nvSpPr>
        <p:spPr/>
        <p:txBody>
          <a:bodyPr/>
          <a:lstStyle/>
          <a:p>
            <a:r>
              <a:rPr lang="de-DE" dirty="0" smtClean="0">
                <a:solidFill>
                  <a:schemeClr val="tx1"/>
                </a:solidFill>
              </a:rPr>
              <a:t>Ausgangspunkt: </a:t>
            </a:r>
            <a:r>
              <a:rPr lang="de-DE" dirty="0" smtClean="0">
                <a:solidFill>
                  <a:srgbClr val="24435A"/>
                </a:solidFill>
              </a:rPr>
              <a:t>DTE</a:t>
            </a:r>
            <a:r>
              <a:rPr lang="de-DE" dirty="0" smtClean="0">
                <a:solidFill>
                  <a:schemeClr val="tx1"/>
                </a:solidFill>
              </a:rPr>
              <a:t> bzw. </a:t>
            </a:r>
            <a:r>
              <a:rPr lang="de-DE" dirty="0" smtClean="0">
                <a:solidFill>
                  <a:srgbClr val="24435A"/>
                </a:solidFill>
              </a:rPr>
              <a:t>DTE2</a:t>
            </a:r>
            <a:r>
              <a:rPr lang="de-DE" dirty="0" smtClean="0">
                <a:solidFill>
                  <a:schemeClr val="tx1"/>
                </a:solidFill>
              </a:rPr>
              <a:t>-Objekt</a:t>
            </a:r>
          </a:p>
          <a:p>
            <a:pPr lvl="1"/>
            <a:r>
              <a:rPr lang="de-DE" dirty="0" smtClean="0">
                <a:solidFill>
                  <a:schemeClr val="tx1"/>
                </a:solidFill>
              </a:rPr>
              <a:t>"</a:t>
            </a:r>
            <a:r>
              <a:rPr lang="de-DE" dirty="0" err="1" smtClean="0">
                <a:solidFill>
                  <a:schemeClr val="tx1"/>
                </a:solidFill>
              </a:rPr>
              <a:t>Application</a:t>
            </a:r>
            <a:r>
              <a:rPr lang="de-DE" dirty="0" smtClean="0">
                <a:solidFill>
                  <a:schemeClr val="tx1"/>
                </a:solidFill>
              </a:rPr>
              <a:t>"-Objekt</a:t>
            </a:r>
          </a:p>
          <a:p>
            <a:r>
              <a:rPr lang="de-DE" dirty="0" smtClean="0">
                <a:solidFill>
                  <a:schemeClr val="tx1"/>
                </a:solidFill>
              </a:rPr>
              <a:t>Darunter z.B. </a:t>
            </a:r>
            <a:r>
              <a:rPr lang="de-DE" dirty="0" err="1" smtClean="0">
                <a:solidFill>
                  <a:schemeClr val="tx1"/>
                </a:solidFill>
              </a:rPr>
              <a:t>Documents-Collection</a:t>
            </a:r>
            <a:endParaRPr lang="de-DE" dirty="0" smtClean="0">
              <a:solidFill>
                <a:schemeClr val="tx1"/>
              </a:solidFill>
            </a:endParaRPr>
          </a:p>
        </p:txBody>
      </p:sp>
      <p:pic>
        <p:nvPicPr>
          <p:cNvPr id="4" name="Picture 5"/>
          <p:cNvPicPr>
            <a:picLocks noChangeAspect="1" noChangeArrowheads="1"/>
          </p:cNvPicPr>
          <p:nvPr/>
        </p:nvPicPr>
        <p:blipFill>
          <a:blip r:embed="rId2"/>
          <a:srcRect l="59863" t="50700" r="15431" b="36819"/>
          <a:stretch>
            <a:fillRect/>
          </a:stretch>
        </p:blipFill>
        <p:spPr bwMode="auto">
          <a:xfrm>
            <a:off x="1181329" y="3561677"/>
            <a:ext cx="5815012" cy="22891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5"/>
          <p:cNvSpPr>
            <a:spLocks noGrp="1" noChangeArrowheads="1"/>
          </p:cNvSpPr>
          <p:nvPr>
            <p:ph type="title"/>
          </p:nvPr>
        </p:nvSpPr>
        <p:spPr/>
        <p:txBody>
          <a:bodyPr/>
          <a:lstStyle/>
          <a:p>
            <a:pPr>
              <a:defRPr/>
            </a:pPr>
            <a:r>
              <a:rPr lang="de-DE" smtClean="0"/>
              <a:t>Weitere interessante Beispiele</a:t>
            </a:r>
            <a:endParaRPr lang="en-US" smtClean="0"/>
          </a:p>
        </p:txBody>
      </p:sp>
      <p:sp>
        <p:nvSpPr>
          <p:cNvPr id="31747" name="Rectangle 6"/>
          <p:cNvSpPr>
            <a:spLocks noGrp="1" noChangeArrowheads="1"/>
          </p:cNvSpPr>
          <p:nvPr>
            <p:ph idx="1"/>
          </p:nvPr>
        </p:nvSpPr>
        <p:spPr/>
        <p:txBody>
          <a:bodyPr/>
          <a:lstStyle/>
          <a:p>
            <a:r>
              <a:rPr lang="de-DE" dirty="0" smtClean="0">
                <a:solidFill>
                  <a:schemeClr val="tx1"/>
                </a:solidFill>
              </a:rPr>
              <a:t>Zugriff auf Solutions und Projekte</a:t>
            </a:r>
          </a:p>
          <a:p>
            <a:pPr lvl="1"/>
            <a:r>
              <a:rPr lang="de-DE" dirty="0" smtClean="0">
                <a:solidFill>
                  <a:srgbClr val="24435A"/>
                </a:solidFill>
              </a:rPr>
              <a:t>Solution</a:t>
            </a:r>
            <a:r>
              <a:rPr lang="de-DE" dirty="0" smtClean="0">
                <a:solidFill>
                  <a:schemeClr val="tx1"/>
                </a:solidFill>
              </a:rPr>
              <a:t>, </a:t>
            </a:r>
            <a:r>
              <a:rPr lang="de-DE" dirty="0" smtClean="0">
                <a:solidFill>
                  <a:srgbClr val="24435A"/>
                </a:solidFill>
              </a:rPr>
              <a:t>Project</a:t>
            </a:r>
            <a:r>
              <a:rPr lang="de-DE" dirty="0" smtClean="0">
                <a:solidFill>
                  <a:schemeClr val="tx1"/>
                </a:solidFill>
              </a:rPr>
              <a:t>, </a:t>
            </a:r>
            <a:r>
              <a:rPr lang="de-DE" dirty="0" err="1" smtClean="0">
                <a:solidFill>
                  <a:srgbClr val="24435A"/>
                </a:solidFill>
              </a:rPr>
              <a:t>ProjectItem</a:t>
            </a:r>
            <a:endParaRPr lang="de-DE" dirty="0" smtClean="0">
              <a:solidFill>
                <a:srgbClr val="24435A"/>
              </a:solidFill>
            </a:endParaRPr>
          </a:p>
          <a:p>
            <a:r>
              <a:rPr lang="de-DE" dirty="0" smtClean="0">
                <a:solidFill>
                  <a:schemeClr val="tx1"/>
                </a:solidFill>
              </a:rPr>
              <a:t>Zugriff auf Sprachelemente in Quellcodes:</a:t>
            </a:r>
          </a:p>
          <a:p>
            <a:pPr lvl="1"/>
            <a:r>
              <a:rPr lang="de-DE" dirty="0" err="1" smtClean="0">
                <a:solidFill>
                  <a:srgbClr val="24435A"/>
                </a:solidFill>
              </a:rPr>
              <a:t>FileCodeModel</a:t>
            </a:r>
            <a:r>
              <a:rPr lang="de-DE" dirty="0" smtClean="0">
                <a:solidFill>
                  <a:schemeClr val="tx1"/>
                </a:solidFill>
              </a:rPr>
              <a:t>, </a:t>
            </a:r>
            <a:r>
              <a:rPr lang="de-DE" dirty="0" smtClean="0">
                <a:solidFill>
                  <a:srgbClr val="24435A"/>
                </a:solidFill>
              </a:rPr>
              <a:t>CodeVariable</a:t>
            </a:r>
            <a:r>
              <a:rPr lang="de-DE" dirty="0" smtClean="0">
                <a:solidFill>
                  <a:schemeClr val="tx1"/>
                </a:solidFill>
              </a:rPr>
              <a:t>, </a:t>
            </a:r>
            <a:r>
              <a:rPr lang="de-DE" dirty="0" err="1" smtClean="0">
                <a:solidFill>
                  <a:srgbClr val="24435A"/>
                </a:solidFill>
              </a:rPr>
              <a:t>CodeFunction</a:t>
            </a:r>
            <a:r>
              <a:rPr lang="de-DE" dirty="0" smtClean="0">
                <a:solidFill>
                  <a:schemeClr val="tx1"/>
                </a:solidFill>
              </a:rPr>
              <a:t>, etc.</a:t>
            </a:r>
          </a:p>
          <a:p>
            <a:r>
              <a:rPr lang="de-DE" dirty="0" smtClean="0">
                <a:solidFill>
                  <a:schemeClr val="tx1"/>
                </a:solidFill>
              </a:rPr>
              <a:t>Zugriff auf den Debugger</a:t>
            </a:r>
          </a:p>
          <a:p>
            <a:pPr lvl="1"/>
            <a:r>
              <a:rPr lang="de-DE" dirty="0" smtClean="0">
                <a:solidFill>
                  <a:srgbClr val="24435A"/>
                </a:solidFill>
              </a:rPr>
              <a:t>Debugger</a:t>
            </a:r>
            <a:r>
              <a:rPr lang="de-DE" dirty="0" smtClean="0">
                <a:solidFill>
                  <a:schemeClr val="tx1"/>
                </a:solidFill>
              </a:rPr>
              <a:t>, </a:t>
            </a:r>
            <a:r>
              <a:rPr lang="de-DE" dirty="0" err="1" smtClean="0">
                <a:solidFill>
                  <a:srgbClr val="24435A"/>
                </a:solidFill>
              </a:rPr>
              <a:t>Process</a:t>
            </a:r>
            <a:r>
              <a:rPr lang="de-DE" dirty="0" smtClean="0">
                <a:solidFill>
                  <a:schemeClr val="tx1"/>
                </a:solidFill>
              </a:rPr>
              <a:t>, </a:t>
            </a:r>
            <a:r>
              <a:rPr lang="de-DE" dirty="0" smtClean="0">
                <a:solidFill>
                  <a:srgbClr val="24435A"/>
                </a:solidFill>
              </a:rPr>
              <a:t>Program</a:t>
            </a:r>
            <a:r>
              <a:rPr lang="de-DE" dirty="0" smtClean="0">
                <a:solidFill>
                  <a:schemeClr val="tx1"/>
                </a:solidFill>
              </a:rPr>
              <a:t>, </a:t>
            </a:r>
            <a:r>
              <a:rPr lang="de-DE" dirty="0" err="1" smtClean="0">
                <a:solidFill>
                  <a:srgbClr val="24435A"/>
                </a:solidFill>
              </a:rPr>
              <a:t>StackFrame</a:t>
            </a:r>
            <a:r>
              <a:rPr lang="de-DE" dirty="0" smtClean="0">
                <a:solidFill>
                  <a:schemeClr val="tx1"/>
                </a:solidFill>
              </a:rPr>
              <a:t>, etc.</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Konzepte</a:t>
            </a:r>
            <a:endParaRPr lang="de-DE"/>
          </a:p>
        </p:txBody>
      </p:sp>
      <p:sp>
        <p:nvSpPr>
          <p:cNvPr id="3" name="Inhaltsplatzhalter 2"/>
          <p:cNvSpPr>
            <a:spLocks noGrp="1"/>
          </p:cNvSpPr>
          <p:nvPr>
            <p:ph idx="1"/>
          </p:nvPr>
        </p:nvSpPr>
        <p:spPr/>
        <p:txBody>
          <a:bodyPr/>
          <a:lstStyle/>
          <a:p>
            <a:r>
              <a:rPr lang="de-DE" smtClean="0"/>
              <a:t>Automation-Objektmodell</a:t>
            </a:r>
          </a:p>
          <a:p>
            <a:pPr lvl="1"/>
            <a:r>
              <a:rPr lang="de-DE" smtClean="0"/>
              <a:t>Bietet Zugriff auf viele (aber nicht alle) Features</a:t>
            </a:r>
          </a:p>
          <a:p>
            <a:pPr lvl="1"/>
            <a:r>
              <a:rPr lang="de-DE" smtClean="0"/>
              <a:t>COM-basiert</a:t>
            </a:r>
          </a:p>
          <a:p>
            <a:r>
              <a:rPr lang="de-DE" smtClean="0"/>
              <a:t>Manipulation von Objekten</a:t>
            </a:r>
          </a:p>
          <a:p>
            <a:pPr lvl="1"/>
            <a:r>
              <a:rPr lang="de-DE" smtClean="0"/>
              <a:t>Methodenaufrufe</a:t>
            </a:r>
          </a:p>
          <a:p>
            <a:pPr lvl="1"/>
            <a:r>
              <a:rPr lang="de-DE" smtClean="0"/>
              <a:t>Steuerung der Anwendung</a:t>
            </a:r>
          </a:p>
          <a:p>
            <a:r>
              <a:rPr lang="de-DE" smtClean="0"/>
              <a:t>Zusätzlich: </a:t>
            </a:r>
            <a:r>
              <a:rPr lang="de-DE" b="1" smtClean="0"/>
              <a:t>Commands</a:t>
            </a:r>
          </a:p>
          <a:p>
            <a:pPr lvl="1"/>
            <a:r>
              <a:rPr lang="de-DE" smtClean="0"/>
              <a:t>Idee: Representation einer Benutzeraktion</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7" name="Rectangle 5"/>
          <p:cNvSpPr>
            <a:spLocks noGrp="1" noChangeArrowheads="1"/>
          </p:cNvSpPr>
          <p:nvPr>
            <p:ph type="title"/>
          </p:nvPr>
        </p:nvSpPr>
        <p:spPr/>
        <p:txBody>
          <a:bodyPr/>
          <a:lstStyle/>
          <a:p>
            <a:pPr>
              <a:defRPr/>
            </a:pPr>
            <a:r>
              <a:rPr lang="de-DE" smtClean="0"/>
              <a:t>Command</a:t>
            </a:r>
            <a:endParaRPr lang="en-US" smtClean="0"/>
          </a:p>
        </p:txBody>
      </p:sp>
      <p:sp>
        <p:nvSpPr>
          <p:cNvPr id="35843" name="Rectangle 6"/>
          <p:cNvSpPr>
            <a:spLocks noGrp="1" noChangeArrowheads="1"/>
          </p:cNvSpPr>
          <p:nvPr>
            <p:ph idx="1"/>
          </p:nvPr>
        </p:nvSpPr>
        <p:spPr/>
        <p:txBody>
          <a:bodyPr/>
          <a:lstStyle/>
          <a:p>
            <a:r>
              <a:rPr lang="de-DE" dirty="0" smtClean="0">
                <a:solidFill>
                  <a:schemeClr val="tx1"/>
                </a:solidFill>
              </a:rPr>
              <a:t>Konzept eines "Dinges", das ...</a:t>
            </a:r>
          </a:p>
          <a:p>
            <a:pPr lvl="1"/>
            <a:r>
              <a:rPr lang="de-DE" dirty="0" smtClean="0">
                <a:solidFill>
                  <a:schemeClr val="tx1"/>
                </a:solidFill>
              </a:rPr>
              <a:t>...ein Stück Arbeit verrichten kann, und zwar nahe an dem, was der Anwender als Aktion verstehen würde.</a:t>
            </a:r>
            <a:endParaRPr lang="de-DE" dirty="0" smtClean="0">
              <a:solidFill>
                <a:schemeClr val="tx1"/>
              </a:solidFill>
              <a:sym typeface="Symbol" pitchFamily="18" charset="2"/>
            </a:endParaRPr>
          </a:p>
          <a:p>
            <a:pPr lvl="1"/>
            <a:r>
              <a:rPr lang="de-DE" dirty="0" smtClean="0">
                <a:solidFill>
                  <a:schemeClr val="tx1"/>
                </a:solidFill>
              </a:rPr>
              <a:t>..."weiß", ob es im aktuellen Zustand des System überhaupt Sinn macht (sichtbar ja/nein)</a:t>
            </a:r>
            <a:endParaRPr lang="de-DE" dirty="0" smtClean="0">
              <a:solidFill>
                <a:schemeClr val="tx1"/>
              </a:solidFill>
              <a:sym typeface="Symbol" pitchFamily="18" charset="2"/>
            </a:endParaRPr>
          </a:p>
          <a:p>
            <a:pPr lvl="1"/>
            <a:r>
              <a:rPr lang="de-DE" dirty="0" smtClean="0">
                <a:solidFill>
                  <a:schemeClr val="tx1"/>
                </a:solidFill>
                <a:sym typeface="Symbol" pitchFamily="18" charset="2"/>
              </a:rPr>
              <a:t>..."weiß", ob es im gerade im Moment ausführbar ist (aktiv ja/nein)</a:t>
            </a:r>
          </a:p>
          <a:p>
            <a:r>
              <a:rPr lang="de-DE" dirty="0" smtClean="0">
                <a:solidFill>
                  <a:schemeClr val="tx1"/>
                </a:solidFill>
                <a:sym typeface="Symbol" pitchFamily="18" charset="2"/>
              </a:rPr>
              <a:t>Nicht unbedingt als Objekt implementiert!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8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84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84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5"/>
          <p:cNvSpPr>
            <a:spLocks noGrp="1" noChangeArrowheads="1"/>
          </p:cNvSpPr>
          <p:nvPr>
            <p:ph type="title"/>
          </p:nvPr>
        </p:nvSpPr>
        <p:spPr/>
        <p:txBody>
          <a:bodyPr/>
          <a:lstStyle/>
          <a:p>
            <a:pPr>
              <a:defRPr/>
            </a:pPr>
            <a:r>
              <a:rPr lang="de-DE" smtClean="0"/>
              <a:t>Commands und GUI</a:t>
            </a:r>
            <a:endParaRPr lang="en-US" smtClean="0"/>
          </a:p>
        </p:txBody>
      </p:sp>
      <p:sp>
        <p:nvSpPr>
          <p:cNvPr id="36867" name="Rectangle 6"/>
          <p:cNvSpPr>
            <a:spLocks noGrp="1" noChangeArrowheads="1"/>
          </p:cNvSpPr>
          <p:nvPr>
            <p:ph idx="1"/>
          </p:nvPr>
        </p:nvSpPr>
        <p:spPr/>
        <p:txBody>
          <a:bodyPr/>
          <a:lstStyle/>
          <a:p>
            <a:r>
              <a:rPr lang="de-DE" dirty="0" err="1" smtClean="0">
                <a:solidFill>
                  <a:schemeClr val="tx1"/>
                </a:solidFill>
              </a:rPr>
              <a:t>Commands</a:t>
            </a:r>
            <a:r>
              <a:rPr lang="de-DE" dirty="0" smtClean="0">
                <a:solidFill>
                  <a:schemeClr val="tx1"/>
                </a:solidFill>
              </a:rPr>
              <a:t> selbst sind nicht sichtbar!</a:t>
            </a:r>
          </a:p>
          <a:p>
            <a:r>
              <a:rPr lang="de-DE" dirty="0" smtClean="0">
                <a:solidFill>
                  <a:schemeClr val="tx1"/>
                </a:solidFill>
              </a:rPr>
              <a:t>GUI erst durch Verknüpfung mit Elementen des Menüsystems </a:t>
            </a:r>
            <a:r>
              <a:rPr lang="de-DE" sz="2400" dirty="0" smtClean="0">
                <a:solidFill>
                  <a:schemeClr val="tx1"/>
                </a:solidFill>
              </a:rPr>
              <a:t> ("</a:t>
            </a:r>
            <a:r>
              <a:rPr lang="de-DE" sz="2400" dirty="0" err="1" smtClean="0">
                <a:solidFill>
                  <a:schemeClr val="tx1"/>
                </a:solidFill>
              </a:rPr>
              <a:t>CommandBars</a:t>
            </a:r>
            <a:r>
              <a:rPr lang="de-DE" sz="2400" dirty="0" smtClean="0">
                <a:solidFill>
                  <a:schemeClr val="tx1"/>
                </a:solidFill>
              </a:rPr>
              <a:t>")</a:t>
            </a:r>
            <a:endParaRPr lang="de-DE" dirty="0" smtClean="0">
              <a:solidFill>
                <a:schemeClr val="tx1"/>
              </a:solidFill>
            </a:endParaRPr>
          </a:p>
          <a:p>
            <a:pPr lvl="1"/>
            <a:r>
              <a:rPr lang="de-DE" dirty="0" smtClean="0">
                <a:solidFill>
                  <a:schemeClr val="tx1"/>
                </a:solidFill>
              </a:rPr>
              <a:t>Menüeinträge, Icons</a:t>
            </a:r>
          </a:p>
          <a:p>
            <a:r>
              <a:rPr lang="de-DE" dirty="0" smtClean="0">
                <a:solidFill>
                  <a:schemeClr val="tx1"/>
                </a:solidFill>
              </a:rPr>
              <a:t>Ein Command kann mit beliebig vielen GUI-Elementen verbunden sein</a:t>
            </a:r>
          </a:p>
          <a:p>
            <a:pPr lvl="1"/>
            <a:r>
              <a:rPr lang="de-DE" dirty="0" smtClean="0"/>
              <a:t>Beispiel: </a:t>
            </a:r>
            <a:r>
              <a:rPr lang="de-DE" dirty="0" err="1" smtClean="0">
                <a:solidFill>
                  <a:srgbClr val="24435A"/>
                </a:solidFill>
              </a:rPr>
              <a:t>File.SaveSelectedItems</a:t>
            </a:r>
            <a:endParaRPr lang="de-DE" dirty="0" smtClean="0">
              <a:solidFill>
                <a:srgbClr val="24435A"/>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9" name="Rectangle 19"/>
          <p:cNvSpPr>
            <a:spLocks noGrp="1" noChangeArrowheads="1"/>
          </p:cNvSpPr>
          <p:nvPr>
            <p:ph type="title"/>
          </p:nvPr>
        </p:nvSpPr>
        <p:spPr/>
        <p:txBody>
          <a:bodyPr/>
          <a:lstStyle/>
          <a:p>
            <a:pPr>
              <a:defRPr/>
            </a:pPr>
            <a:r>
              <a:rPr lang="de-DE" smtClean="0"/>
              <a:t>Beispiel: File.SaveSelectedItems</a:t>
            </a:r>
          </a:p>
        </p:txBody>
      </p:sp>
      <p:sp>
        <p:nvSpPr>
          <p:cNvPr id="37891" name="Rectangle 20"/>
          <p:cNvSpPr>
            <a:spLocks noGrp="1" noChangeArrowheads="1"/>
          </p:cNvSpPr>
          <p:nvPr>
            <p:ph idx="1"/>
          </p:nvPr>
        </p:nvSpPr>
        <p:spPr/>
        <p:txBody>
          <a:bodyPr/>
          <a:lstStyle/>
          <a:p>
            <a:endParaRPr lang="de-DE" dirty="0" smtClean="0">
              <a:solidFill>
                <a:schemeClr val="tx1"/>
              </a:solidFill>
              <a:sym typeface="Symbol" pitchFamily="18" charset="2"/>
            </a:endParaRPr>
          </a:p>
        </p:txBody>
      </p:sp>
      <p:sp>
        <p:nvSpPr>
          <p:cNvPr id="53252" name="Freeform 4"/>
          <p:cNvSpPr>
            <a:spLocks/>
          </p:cNvSpPr>
          <p:nvPr/>
        </p:nvSpPr>
        <p:spPr bwMode="auto">
          <a:xfrm>
            <a:off x="827088" y="2068765"/>
            <a:ext cx="2159000" cy="2016125"/>
          </a:xfrm>
          <a:custGeom>
            <a:avLst/>
            <a:gdLst/>
            <a:ahLst/>
            <a:cxnLst>
              <a:cxn ang="0">
                <a:pos x="0" y="0"/>
              </a:cxn>
              <a:cxn ang="0">
                <a:pos x="771" y="0"/>
              </a:cxn>
              <a:cxn ang="0">
                <a:pos x="771" y="272"/>
              </a:cxn>
              <a:cxn ang="0">
                <a:pos x="1723" y="272"/>
              </a:cxn>
              <a:cxn ang="0">
                <a:pos x="1723" y="1587"/>
              </a:cxn>
              <a:cxn ang="0">
                <a:pos x="0" y="1587"/>
              </a:cxn>
              <a:cxn ang="0">
                <a:pos x="0" y="0"/>
              </a:cxn>
            </a:cxnLst>
            <a:rect l="0" t="0" r="r" b="b"/>
            <a:pathLst>
              <a:path w="1723" h="1587">
                <a:moveTo>
                  <a:pt x="0" y="0"/>
                </a:moveTo>
                <a:lnTo>
                  <a:pt x="771" y="0"/>
                </a:lnTo>
                <a:lnTo>
                  <a:pt x="771" y="272"/>
                </a:lnTo>
                <a:lnTo>
                  <a:pt x="1723" y="272"/>
                </a:lnTo>
                <a:lnTo>
                  <a:pt x="1723" y="1587"/>
                </a:lnTo>
                <a:lnTo>
                  <a:pt x="0" y="1587"/>
                </a:lnTo>
                <a:lnTo>
                  <a:pt x="0" y="0"/>
                </a:lnTo>
                <a:close/>
              </a:path>
            </a:pathLst>
          </a:custGeom>
          <a:solidFill>
            <a:schemeClr val="bg1"/>
          </a:solidFill>
          <a:ln w="9525">
            <a:solidFill>
              <a:schemeClr val="tx1"/>
            </a:solidFill>
            <a:round/>
            <a:headEnd/>
            <a:tailEnd/>
          </a:ln>
          <a:effectLst>
            <a:outerShdw dist="107763" dir="2700000" algn="ctr" rotWithShape="0">
              <a:schemeClr val="bg2">
                <a:alpha val="50000"/>
              </a:schemeClr>
            </a:outerShdw>
          </a:effectLst>
        </p:spPr>
        <p:txBody>
          <a:bodyPr/>
          <a:lstStyle/>
          <a:p>
            <a:pPr>
              <a:defRPr/>
            </a:pPr>
            <a:endParaRPr lang="de-DE"/>
          </a:p>
        </p:txBody>
      </p:sp>
      <p:sp>
        <p:nvSpPr>
          <p:cNvPr id="37893" name="Text Box 6"/>
          <p:cNvSpPr txBox="1">
            <a:spLocks noChangeArrowheads="1"/>
          </p:cNvSpPr>
          <p:nvPr/>
        </p:nvSpPr>
        <p:spPr bwMode="auto">
          <a:xfrm>
            <a:off x="969963" y="2068765"/>
            <a:ext cx="1944687" cy="1917700"/>
          </a:xfrm>
          <a:prstGeom prst="rect">
            <a:avLst/>
          </a:prstGeom>
          <a:noFill/>
          <a:ln w="9525">
            <a:noFill/>
            <a:miter lim="800000"/>
            <a:headEnd/>
            <a:tailEnd/>
          </a:ln>
        </p:spPr>
        <p:txBody>
          <a:bodyPr>
            <a:spAutoFit/>
          </a:bodyPr>
          <a:lstStyle/>
          <a:p>
            <a:r>
              <a:rPr lang="de-DE" sz="2400" u="sng" dirty="0">
                <a:latin typeface="Tahoma" pitchFamily="34" charset="0"/>
              </a:rPr>
              <a:t>F</a:t>
            </a:r>
            <a:r>
              <a:rPr lang="de-DE" sz="2400" dirty="0">
                <a:latin typeface="Tahoma" pitchFamily="34" charset="0"/>
              </a:rPr>
              <a:t>ile</a:t>
            </a:r>
          </a:p>
          <a:p>
            <a:r>
              <a:rPr lang="de-DE" sz="2400" dirty="0">
                <a:solidFill>
                  <a:srgbClr val="B2B2B2"/>
                </a:solidFill>
                <a:latin typeface="Tahoma" pitchFamily="34" charset="0"/>
              </a:rPr>
              <a:t>...</a:t>
            </a:r>
          </a:p>
          <a:p>
            <a:r>
              <a:rPr lang="de-DE" sz="2400" dirty="0">
                <a:latin typeface="Tahoma" pitchFamily="34" charset="0"/>
              </a:rPr>
              <a:t>Save	</a:t>
            </a:r>
            <a:r>
              <a:rPr lang="de-DE" sz="2400" dirty="0" err="1">
                <a:latin typeface="Tahoma" pitchFamily="34" charset="0"/>
              </a:rPr>
              <a:t>Ctrl</a:t>
            </a:r>
            <a:r>
              <a:rPr lang="de-DE" sz="2400" dirty="0">
                <a:latin typeface="Tahoma" pitchFamily="34" charset="0"/>
              </a:rPr>
              <a:t>-S</a:t>
            </a:r>
          </a:p>
          <a:p>
            <a:r>
              <a:rPr lang="de-DE" sz="2400" dirty="0">
                <a:solidFill>
                  <a:srgbClr val="B2B2B2"/>
                </a:solidFill>
                <a:latin typeface="Tahoma" pitchFamily="34" charset="0"/>
              </a:rPr>
              <a:t>...</a:t>
            </a:r>
          </a:p>
          <a:p>
            <a:r>
              <a:rPr lang="de-DE" sz="2400" dirty="0">
                <a:solidFill>
                  <a:srgbClr val="B2B2B2"/>
                </a:solidFill>
                <a:latin typeface="Tahoma" pitchFamily="34" charset="0"/>
              </a:rPr>
              <a:t>Exit	Alt-F4</a:t>
            </a:r>
            <a:endParaRPr lang="en-US" sz="2400" dirty="0">
              <a:solidFill>
                <a:srgbClr val="B2B2B2"/>
              </a:solidFill>
              <a:latin typeface="Tahoma" pitchFamily="34" charset="0"/>
            </a:endParaRPr>
          </a:p>
        </p:txBody>
      </p:sp>
      <p:grpSp>
        <p:nvGrpSpPr>
          <p:cNvPr id="2" name="Group 17"/>
          <p:cNvGrpSpPr/>
          <p:nvPr/>
        </p:nvGrpSpPr>
        <p:grpSpPr>
          <a:xfrm>
            <a:off x="5292725" y="2140203"/>
            <a:ext cx="2879725" cy="1368425"/>
            <a:chOff x="5292725" y="2420938"/>
            <a:chExt cx="2879725" cy="1368425"/>
          </a:xfrm>
        </p:grpSpPr>
        <p:sp>
          <p:nvSpPr>
            <p:cNvPr id="37894" name="Rectangle 7"/>
            <p:cNvSpPr>
              <a:spLocks noChangeArrowheads="1"/>
            </p:cNvSpPr>
            <p:nvPr/>
          </p:nvSpPr>
          <p:spPr bwMode="auto">
            <a:xfrm>
              <a:off x="5292725" y="2420938"/>
              <a:ext cx="2879725" cy="1368425"/>
            </a:xfrm>
            <a:prstGeom prst="rect">
              <a:avLst/>
            </a:prstGeom>
            <a:gradFill rotWithShape="1">
              <a:gsLst>
                <a:gs pos="0">
                  <a:srgbClr val="C5DFF7"/>
                </a:gs>
                <a:gs pos="100000">
                  <a:srgbClr val="6F94B5"/>
                </a:gs>
              </a:gsLst>
              <a:lin ang="5400000" scaled="1"/>
            </a:gradFill>
            <a:ln w="9525">
              <a:noFill/>
              <a:miter lim="800000"/>
              <a:headEnd/>
              <a:tailEnd/>
            </a:ln>
          </p:spPr>
          <p:txBody>
            <a:bodyPr wrap="none" anchor="ctr"/>
            <a:lstStyle/>
            <a:p>
              <a:endParaRPr lang="de-DE"/>
            </a:p>
          </p:txBody>
        </p:sp>
        <p:sp>
          <p:nvSpPr>
            <p:cNvPr id="37895" name="Line 8"/>
            <p:cNvSpPr>
              <a:spLocks noChangeShapeType="1"/>
            </p:cNvSpPr>
            <p:nvPr/>
          </p:nvSpPr>
          <p:spPr bwMode="auto">
            <a:xfrm>
              <a:off x="5292725" y="3789363"/>
              <a:ext cx="2879725" cy="0"/>
            </a:xfrm>
            <a:prstGeom prst="line">
              <a:avLst/>
            </a:prstGeom>
            <a:noFill/>
            <a:ln w="9525">
              <a:solidFill>
                <a:schemeClr val="tx1"/>
              </a:solidFill>
              <a:round/>
              <a:headEnd/>
              <a:tailEnd/>
            </a:ln>
          </p:spPr>
          <p:txBody>
            <a:bodyPr/>
            <a:lstStyle/>
            <a:p>
              <a:endParaRPr lang="de-DE"/>
            </a:p>
          </p:txBody>
        </p:sp>
        <p:sp>
          <p:nvSpPr>
            <p:cNvPr id="37896" name="Line 9"/>
            <p:cNvSpPr>
              <a:spLocks noChangeShapeType="1"/>
            </p:cNvSpPr>
            <p:nvPr/>
          </p:nvSpPr>
          <p:spPr bwMode="auto">
            <a:xfrm>
              <a:off x="5292725" y="2420938"/>
              <a:ext cx="2879725" cy="0"/>
            </a:xfrm>
            <a:prstGeom prst="line">
              <a:avLst/>
            </a:prstGeom>
            <a:noFill/>
            <a:ln w="9525">
              <a:solidFill>
                <a:schemeClr val="tx1"/>
              </a:solidFill>
              <a:round/>
              <a:headEnd/>
              <a:tailEnd/>
            </a:ln>
          </p:spPr>
          <p:txBody>
            <a:bodyPr/>
            <a:lstStyle/>
            <a:p>
              <a:endParaRPr lang="de-DE"/>
            </a:p>
          </p:txBody>
        </p:sp>
        <p:sp>
          <p:nvSpPr>
            <p:cNvPr id="53258" name="Rectangle 10"/>
            <p:cNvSpPr>
              <a:spLocks noChangeArrowheads="1"/>
            </p:cNvSpPr>
            <p:nvPr/>
          </p:nvSpPr>
          <p:spPr bwMode="auto">
            <a:xfrm>
              <a:off x="6011863" y="2565400"/>
              <a:ext cx="1152525" cy="1079500"/>
            </a:xfrm>
            <a:prstGeom prst="rect">
              <a:avLst/>
            </a:prstGeom>
            <a:gradFill flip="none" rotWithShape="1">
              <a:gsLst>
                <a:gs pos="0">
                  <a:srgbClr val="0033CC">
                    <a:shade val="30000"/>
                    <a:satMod val="115000"/>
                  </a:srgbClr>
                </a:gs>
                <a:gs pos="50000">
                  <a:srgbClr val="0033CC">
                    <a:shade val="67500"/>
                    <a:satMod val="115000"/>
                  </a:srgbClr>
                </a:gs>
                <a:gs pos="100000">
                  <a:srgbClr val="0033CC">
                    <a:shade val="100000"/>
                    <a:satMod val="115000"/>
                  </a:srgbClr>
                </a:gs>
              </a:gsLst>
              <a:lin ang="13500000" scaled="1"/>
              <a:tileRect/>
            </a:gradFill>
            <a:ln w="38100">
              <a:solidFill>
                <a:srgbClr val="333333"/>
              </a:solidFill>
              <a:miter lim="800000"/>
              <a:headEnd/>
              <a:tailEnd/>
            </a:ln>
            <a:effectLst/>
          </p:spPr>
          <p:txBody>
            <a:bodyPr wrap="none" anchor="ctr"/>
            <a:lstStyle/>
            <a:p>
              <a:pPr>
                <a:defRPr/>
              </a:pPr>
              <a:endParaRPr lang="de-DE"/>
            </a:p>
          </p:txBody>
        </p:sp>
        <p:sp>
          <p:nvSpPr>
            <p:cNvPr id="37898" name="Rectangle 11"/>
            <p:cNvSpPr>
              <a:spLocks noChangeArrowheads="1"/>
            </p:cNvSpPr>
            <p:nvPr/>
          </p:nvSpPr>
          <p:spPr bwMode="auto">
            <a:xfrm>
              <a:off x="6156325" y="2565400"/>
              <a:ext cx="863600" cy="431800"/>
            </a:xfrm>
            <a:prstGeom prst="rect">
              <a:avLst/>
            </a:prstGeom>
            <a:solidFill>
              <a:schemeClr val="bg1"/>
            </a:solidFill>
            <a:ln w="38100">
              <a:solidFill>
                <a:srgbClr val="333333"/>
              </a:solidFill>
              <a:miter lim="800000"/>
              <a:headEnd/>
              <a:tailEnd/>
            </a:ln>
          </p:spPr>
          <p:txBody>
            <a:bodyPr wrap="none" anchor="ctr"/>
            <a:lstStyle/>
            <a:p>
              <a:endParaRPr lang="de-DE"/>
            </a:p>
          </p:txBody>
        </p:sp>
        <p:sp>
          <p:nvSpPr>
            <p:cNvPr id="37899" name="Rectangle 12"/>
            <p:cNvSpPr>
              <a:spLocks noChangeArrowheads="1"/>
            </p:cNvSpPr>
            <p:nvPr/>
          </p:nvSpPr>
          <p:spPr bwMode="auto">
            <a:xfrm>
              <a:off x="6300788" y="3284538"/>
              <a:ext cx="576262" cy="360362"/>
            </a:xfrm>
            <a:prstGeom prst="rect">
              <a:avLst/>
            </a:prstGeom>
            <a:gradFill rotWithShape="1">
              <a:gsLst>
                <a:gs pos="0">
                  <a:srgbClr val="EAEAEA"/>
                </a:gs>
                <a:gs pos="100000">
                  <a:srgbClr val="A3A3A3"/>
                </a:gs>
              </a:gsLst>
              <a:lin ang="2700000" scaled="1"/>
            </a:gradFill>
            <a:ln w="9525">
              <a:solidFill>
                <a:schemeClr val="tx1"/>
              </a:solidFill>
              <a:miter lim="800000"/>
              <a:headEnd/>
              <a:tailEnd/>
            </a:ln>
          </p:spPr>
          <p:txBody>
            <a:bodyPr wrap="none" anchor="ctr"/>
            <a:lstStyle/>
            <a:p>
              <a:endParaRPr lang="de-DE"/>
            </a:p>
          </p:txBody>
        </p:sp>
        <p:sp>
          <p:nvSpPr>
            <p:cNvPr id="37900" name="Line 13"/>
            <p:cNvSpPr>
              <a:spLocks noChangeShapeType="1"/>
            </p:cNvSpPr>
            <p:nvPr/>
          </p:nvSpPr>
          <p:spPr bwMode="auto">
            <a:xfrm>
              <a:off x="6300788" y="2708275"/>
              <a:ext cx="576262" cy="0"/>
            </a:xfrm>
            <a:prstGeom prst="line">
              <a:avLst/>
            </a:prstGeom>
            <a:noFill/>
            <a:ln w="38100">
              <a:solidFill>
                <a:srgbClr val="969696"/>
              </a:solidFill>
              <a:round/>
              <a:headEnd/>
              <a:tailEnd/>
            </a:ln>
          </p:spPr>
          <p:txBody>
            <a:bodyPr/>
            <a:lstStyle/>
            <a:p>
              <a:endParaRPr lang="de-DE"/>
            </a:p>
          </p:txBody>
        </p:sp>
        <p:sp>
          <p:nvSpPr>
            <p:cNvPr id="37901" name="Line 14"/>
            <p:cNvSpPr>
              <a:spLocks noChangeShapeType="1"/>
            </p:cNvSpPr>
            <p:nvPr/>
          </p:nvSpPr>
          <p:spPr bwMode="auto">
            <a:xfrm>
              <a:off x="6300788" y="2852738"/>
              <a:ext cx="576262" cy="0"/>
            </a:xfrm>
            <a:prstGeom prst="line">
              <a:avLst/>
            </a:prstGeom>
            <a:noFill/>
            <a:ln w="38100">
              <a:solidFill>
                <a:srgbClr val="969696"/>
              </a:solidFill>
              <a:round/>
              <a:headEnd/>
              <a:tailEnd/>
            </a:ln>
          </p:spPr>
          <p:txBody>
            <a:bodyPr/>
            <a:lstStyle/>
            <a:p>
              <a:endParaRPr lang="de-DE"/>
            </a:p>
          </p:txBody>
        </p:sp>
      </p:grpSp>
      <p:sp>
        <p:nvSpPr>
          <p:cNvPr id="37902" name="AutoShape 15"/>
          <p:cNvSpPr>
            <a:spLocks noChangeArrowheads="1"/>
          </p:cNvSpPr>
          <p:nvPr/>
        </p:nvSpPr>
        <p:spPr bwMode="auto">
          <a:xfrm>
            <a:off x="3276600" y="5453315"/>
            <a:ext cx="3671888" cy="719138"/>
          </a:xfrm>
          <a:prstGeom prst="roundRect">
            <a:avLst>
              <a:gd name="adj" fmla="val 16667"/>
            </a:avLst>
          </a:prstGeom>
          <a:gradFill rotWithShape="1">
            <a:gsLst>
              <a:gs pos="0">
                <a:srgbClr val="FFEFAE"/>
              </a:gs>
              <a:gs pos="100000">
                <a:srgbClr val="FFCC00"/>
              </a:gs>
            </a:gsLst>
            <a:lin ang="5400000" scaled="1"/>
          </a:gradFill>
          <a:ln w="9525">
            <a:solidFill>
              <a:schemeClr val="tx1"/>
            </a:solidFill>
            <a:round/>
            <a:headEnd/>
            <a:tailEnd/>
          </a:ln>
        </p:spPr>
        <p:txBody>
          <a:bodyPr wrap="none" anchor="ctr"/>
          <a:lstStyle/>
          <a:p>
            <a:pPr algn="ctr"/>
            <a:r>
              <a:rPr lang="de-DE" sz="2400">
                <a:latin typeface="Tahoma" pitchFamily="34" charset="0"/>
              </a:rPr>
              <a:t>File.SaveSelectedItems</a:t>
            </a:r>
            <a:endParaRPr lang="en-US" sz="2400">
              <a:latin typeface="Tahoma" pitchFamily="34" charset="0"/>
            </a:endParaRPr>
          </a:p>
        </p:txBody>
      </p:sp>
      <p:sp>
        <p:nvSpPr>
          <p:cNvPr id="37903" name="Line 16"/>
          <p:cNvSpPr>
            <a:spLocks noChangeShapeType="1"/>
          </p:cNvSpPr>
          <p:nvPr/>
        </p:nvSpPr>
        <p:spPr bwMode="auto">
          <a:xfrm>
            <a:off x="2843213" y="3076828"/>
            <a:ext cx="1873250" cy="2303462"/>
          </a:xfrm>
          <a:prstGeom prst="line">
            <a:avLst/>
          </a:prstGeom>
          <a:noFill/>
          <a:ln w="57150">
            <a:solidFill>
              <a:srgbClr val="A50021"/>
            </a:solidFill>
            <a:prstDash val="sysDot"/>
            <a:round/>
            <a:headEnd/>
            <a:tailEnd/>
          </a:ln>
        </p:spPr>
        <p:txBody>
          <a:bodyPr/>
          <a:lstStyle/>
          <a:p>
            <a:endParaRPr lang="de-DE"/>
          </a:p>
        </p:txBody>
      </p:sp>
      <p:sp>
        <p:nvSpPr>
          <p:cNvPr id="37904" name="Line 17"/>
          <p:cNvSpPr>
            <a:spLocks noChangeShapeType="1"/>
          </p:cNvSpPr>
          <p:nvPr/>
        </p:nvSpPr>
        <p:spPr bwMode="auto">
          <a:xfrm flipH="1">
            <a:off x="5076825" y="3435603"/>
            <a:ext cx="1366838" cy="1944687"/>
          </a:xfrm>
          <a:prstGeom prst="line">
            <a:avLst/>
          </a:prstGeom>
          <a:noFill/>
          <a:ln w="57150">
            <a:solidFill>
              <a:srgbClr val="A50021"/>
            </a:solidFill>
            <a:prstDash val="sysDot"/>
            <a:round/>
            <a:headEnd/>
            <a:tailEnd/>
          </a:ln>
        </p:spPr>
        <p:txBody>
          <a:bodyPr/>
          <a:lstStyle/>
          <a:p>
            <a:endParaRPr lang="de-DE"/>
          </a:p>
        </p:txBody>
      </p:sp>
      <p:sp>
        <p:nvSpPr>
          <p:cNvPr id="37905" name="Text Box 18"/>
          <p:cNvSpPr txBox="1">
            <a:spLocks noChangeArrowheads="1"/>
          </p:cNvSpPr>
          <p:nvPr/>
        </p:nvSpPr>
        <p:spPr bwMode="auto">
          <a:xfrm>
            <a:off x="7019925" y="5435269"/>
            <a:ext cx="1439863" cy="784830"/>
          </a:xfrm>
          <a:prstGeom prst="rect">
            <a:avLst/>
          </a:prstGeom>
          <a:noFill/>
          <a:ln w="9525">
            <a:noFill/>
            <a:miter lim="800000"/>
            <a:headEnd/>
            <a:tailEnd/>
          </a:ln>
        </p:spPr>
        <p:txBody>
          <a:bodyPr wrap="square">
            <a:spAutoFit/>
          </a:bodyPr>
          <a:lstStyle/>
          <a:p>
            <a:pPr>
              <a:spcBef>
                <a:spcPct val="50000"/>
              </a:spcBef>
            </a:pPr>
            <a:r>
              <a:rPr lang="de-DE" dirty="0">
                <a:latin typeface="Tahoma" pitchFamily="34" charset="0"/>
              </a:rPr>
              <a:t>- Visible?</a:t>
            </a:r>
          </a:p>
          <a:p>
            <a:pPr>
              <a:spcBef>
                <a:spcPct val="50000"/>
              </a:spcBef>
              <a:buFontTx/>
              <a:buChar char="-"/>
            </a:pPr>
            <a:r>
              <a:rPr lang="de-DE" dirty="0" smtClean="0">
                <a:latin typeface="Tahoma" pitchFamily="34" charset="0"/>
              </a:rPr>
              <a:t> Enabled?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7903"/>
                                        </p:tgtEl>
                                        <p:attrNameLst>
                                          <p:attrName>style.visibility</p:attrName>
                                        </p:attrNameLst>
                                      </p:cBhvr>
                                      <p:to>
                                        <p:strVal val="visible"/>
                                      </p:to>
                                    </p:set>
                                    <p:animEffect transition="in" filter="wipe(down)">
                                      <p:cBhvr>
                                        <p:cTn id="7" dur="500"/>
                                        <p:tgtEl>
                                          <p:spTgt spid="3790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3252"/>
                                        </p:tgtEl>
                                        <p:attrNameLst>
                                          <p:attrName>style.visibility</p:attrName>
                                        </p:attrNameLst>
                                      </p:cBhvr>
                                      <p:to>
                                        <p:strVal val="visible"/>
                                      </p:to>
                                    </p:set>
                                    <p:animEffect transition="in" filter="wipe(down)">
                                      <p:cBhvr>
                                        <p:cTn id="11" dur="500"/>
                                        <p:tgtEl>
                                          <p:spTgt spid="53252"/>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37893"/>
                                        </p:tgtEl>
                                        <p:attrNameLst>
                                          <p:attrName>style.visibility</p:attrName>
                                        </p:attrNameLst>
                                      </p:cBhvr>
                                      <p:to>
                                        <p:strVal val="visible"/>
                                      </p:to>
                                    </p:set>
                                    <p:animEffect transition="in" filter="wipe(down)">
                                      <p:cBhvr>
                                        <p:cTn id="14" dur="500"/>
                                        <p:tgtEl>
                                          <p:spTgt spid="3789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37904"/>
                                        </p:tgtEl>
                                        <p:attrNameLst>
                                          <p:attrName>style.visibility</p:attrName>
                                        </p:attrNameLst>
                                      </p:cBhvr>
                                      <p:to>
                                        <p:strVal val="visible"/>
                                      </p:to>
                                    </p:set>
                                    <p:animEffect transition="in" filter="wipe(down)">
                                      <p:cBhvr>
                                        <p:cTn id="19" dur="500"/>
                                        <p:tgtEl>
                                          <p:spTgt spid="37904"/>
                                        </p:tgtEl>
                                      </p:cBhvr>
                                    </p:animEffect>
                                  </p:childTnLst>
                                </p:cTn>
                              </p:par>
                            </p:childTnLst>
                          </p:cTn>
                        </p:par>
                        <p:par>
                          <p:cTn id="20" fill="hold">
                            <p:stCondLst>
                              <p:cond delay="500"/>
                            </p:stCondLst>
                            <p:childTnLst>
                              <p:par>
                                <p:cTn id="21" presetID="22" presetClass="entr" presetSubtype="4"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down)">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2" grpId="0" animBg="1"/>
      <p:bldP spid="37893" grpId="0"/>
      <p:bldP spid="37903" grpId="0" animBg="1"/>
      <p:bldP spid="3790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Wo kommen Commands her?</a:t>
            </a:r>
            <a:endParaRPr lang="de-DE"/>
          </a:p>
        </p:txBody>
      </p:sp>
      <p:sp>
        <p:nvSpPr>
          <p:cNvPr id="3" name="Inhaltsplatzhalter 2"/>
          <p:cNvSpPr>
            <a:spLocks noGrp="1"/>
          </p:cNvSpPr>
          <p:nvPr>
            <p:ph idx="1"/>
          </p:nvPr>
        </p:nvSpPr>
        <p:spPr/>
        <p:txBody>
          <a:bodyPr/>
          <a:lstStyle/>
          <a:p>
            <a:r>
              <a:rPr lang="de-DE" smtClean="0"/>
              <a:t>"Eingebaute" Commands in Visual Studio</a:t>
            </a:r>
          </a:p>
          <a:p>
            <a:pPr lvl="1"/>
            <a:r>
              <a:rPr lang="de-DE" smtClean="0"/>
              <a:t>z.B. </a:t>
            </a:r>
            <a:r>
              <a:rPr lang="de-DE" smtClean="0">
                <a:solidFill>
                  <a:srgbClr val="24435A"/>
                </a:solidFill>
              </a:rPr>
              <a:t>File.SaveSelectedItems</a:t>
            </a:r>
            <a:r>
              <a:rPr lang="de-DE" smtClean="0"/>
              <a:t>, </a:t>
            </a:r>
            <a:r>
              <a:rPr lang="de-DE" smtClean="0">
                <a:solidFill>
                  <a:srgbClr val="24435A"/>
                </a:solidFill>
              </a:rPr>
              <a:t>Edit.DeleteBackwards</a:t>
            </a:r>
          </a:p>
          <a:p>
            <a:r>
              <a:rPr lang="de-DE" smtClean="0"/>
              <a:t>Commands aus Add-ins und Packages</a:t>
            </a:r>
          </a:p>
          <a:p>
            <a:pPr lvl="1"/>
            <a:r>
              <a:rPr lang="de-DE" smtClean="0"/>
              <a:t>z.B. </a:t>
            </a:r>
            <a:r>
              <a:rPr lang="de-DE" smtClean="0">
                <a:solidFill>
                  <a:srgbClr val="24435A"/>
                </a:solidFill>
              </a:rPr>
              <a:t>Weigelt.GhostDoc.AddIn.DocumentThis</a:t>
            </a:r>
          </a:p>
          <a:p>
            <a:r>
              <a:rPr lang="de-DE" smtClean="0"/>
              <a:t>Makros als Commands zugänglich</a:t>
            </a:r>
          </a:p>
          <a:p>
            <a:pPr lvl="1"/>
            <a:r>
              <a:rPr lang="de-DE" smtClean="0"/>
              <a:t>Aber keine "echten" Commands</a:t>
            </a:r>
            <a:endParaRPr lang="de-DE"/>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Tipp: Einfach mal stöbern</a:t>
            </a:r>
            <a:endParaRPr lang="de-DE"/>
          </a:p>
        </p:txBody>
      </p:sp>
      <p:sp>
        <p:nvSpPr>
          <p:cNvPr id="3" name="Inhaltsplatzhalter 2"/>
          <p:cNvSpPr>
            <a:spLocks noGrp="1"/>
          </p:cNvSpPr>
          <p:nvPr>
            <p:ph idx="1"/>
          </p:nvPr>
        </p:nvSpPr>
        <p:spPr/>
        <p:txBody>
          <a:bodyPr/>
          <a:lstStyle/>
          <a:p>
            <a:r>
              <a:rPr lang="de-DE" dirty="0" smtClean="0"/>
              <a:t>z.B. Tools </a:t>
            </a:r>
            <a:r>
              <a:rPr lang="de-DE" dirty="0" smtClean="0">
                <a:sym typeface="Symbol"/>
              </a:rPr>
              <a:t></a:t>
            </a:r>
            <a:r>
              <a:rPr lang="de-DE" dirty="0" smtClean="0"/>
              <a:t> Options </a:t>
            </a:r>
            <a:r>
              <a:rPr lang="de-DE" dirty="0" smtClean="0">
                <a:sym typeface="Symbol"/>
              </a:rPr>
              <a:t></a:t>
            </a:r>
            <a:r>
              <a:rPr lang="de-DE" dirty="0" smtClean="0"/>
              <a:t> Keyboard</a:t>
            </a:r>
            <a:endParaRPr lang="de-DE" dirty="0"/>
          </a:p>
        </p:txBody>
      </p:sp>
      <p:pic>
        <p:nvPicPr>
          <p:cNvPr id="6" name="Picture 3"/>
          <p:cNvPicPr>
            <a:picLocks noChangeAspect="1" noChangeArrowheads="1"/>
          </p:cNvPicPr>
          <p:nvPr/>
        </p:nvPicPr>
        <p:blipFill>
          <a:blip r:embed="rId2"/>
          <a:srcRect/>
          <a:stretch>
            <a:fillRect/>
          </a:stretch>
        </p:blipFill>
        <p:spPr bwMode="auto">
          <a:xfrm>
            <a:off x="883395" y="2604843"/>
            <a:ext cx="6919918" cy="410467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Visual Studio Templates</a:t>
            </a:r>
            <a:endParaRPr lang="de-DE" dirty="0"/>
          </a:p>
        </p:txBody>
      </p:sp>
      <p:sp>
        <p:nvSpPr>
          <p:cNvPr id="3" name="Inhaltsplatzhalter 2"/>
          <p:cNvSpPr>
            <a:spLocks noGrp="1"/>
          </p:cNvSpPr>
          <p:nvPr>
            <p:ph idx="1"/>
          </p:nvPr>
        </p:nvSpPr>
        <p:spPr/>
        <p:txBody>
          <a:bodyPr/>
          <a:lstStyle/>
          <a:p>
            <a:r>
              <a:rPr lang="de-DE" dirty="0" smtClean="0"/>
              <a:t>Project Templates</a:t>
            </a:r>
          </a:p>
          <a:p>
            <a:pPr lvl="1"/>
            <a:r>
              <a:rPr lang="de-DE" dirty="0" smtClean="0"/>
              <a:t>Windows </a:t>
            </a:r>
            <a:r>
              <a:rPr lang="de-DE" dirty="0" err="1" smtClean="0"/>
              <a:t>Application</a:t>
            </a:r>
            <a:endParaRPr lang="de-DE" dirty="0" smtClean="0"/>
          </a:p>
          <a:p>
            <a:pPr lvl="1"/>
            <a:r>
              <a:rPr lang="de-DE" dirty="0" err="1" smtClean="0"/>
              <a:t>Console</a:t>
            </a:r>
            <a:r>
              <a:rPr lang="de-DE" dirty="0" smtClean="0"/>
              <a:t> </a:t>
            </a:r>
            <a:r>
              <a:rPr lang="de-DE" dirty="0" err="1" smtClean="0"/>
              <a:t>Application</a:t>
            </a:r>
            <a:endParaRPr lang="de-DE" dirty="0" smtClean="0"/>
          </a:p>
          <a:p>
            <a:pPr lvl="1"/>
            <a:r>
              <a:rPr lang="de-DE" dirty="0" smtClean="0"/>
              <a:t>Class Library</a:t>
            </a:r>
          </a:p>
          <a:p>
            <a:pPr lvl="1"/>
            <a:r>
              <a:rPr lang="de-DE" dirty="0" smtClean="0"/>
              <a:t>...</a:t>
            </a:r>
          </a:p>
          <a:p>
            <a:r>
              <a:rPr lang="de-DE" dirty="0" smtClean="0"/>
              <a:t>Item Templates</a:t>
            </a:r>
          </a:p>
          <a:p>
            <a:pPr lvl="1"/>
            <a:r>
              <a:rPr lang="de-DE" dirty="0" smtClean="0"/>
              <a:t>Klassen</a:t>
            </a:r>
          </a:p>
          <a:p>
            <a:pPr lvl="1"/>
            <a:r>
              <a:rPr lang="de-DE" dirty="0" smtClean="0"/>
              <a:t>Interfaces</a:t>
            </a:r>
          </a:p>
          <a:p>
            <a:pPr lvl="1"/>
            <a:r>
              <a:rPr lang="de-DE" dirty="0" smtClean="0"/>
              <a:t>Formulare</a:t>
            </a:r>
          </a:p>
        </p:txBody>
      </p:sp>
      <p:pic>
        <p:nvPicPr>
          <p:cNvPr id="9" name="Picture 2"/>
          <p:cNvPicPr>
            <a:picLocks noChangeAspect="1" noChangeArrowheads="1"/>
          </p:cNvPicPr>
          <p:nvPr/>
        </p:nvPicPr>
        <p:blipFill>
          <a:blip r:embed="rId3"/>
          <a:srcRect/>
          <a:stretch>
            <a:fillRect/>
          </a:stretch>
        </p:blipFill>
        <p:spPr bwMode="auto">
          <a:xfrm>
            <a:off x="5214942" y="1643050"/>
            <a:ext cx="3534240" cy="2571768"/>
          </a:xfrm>
          <a:prstGeom prst="rect">
            <a:avLst/>
          </a:prstGeom>
          <a:noFill/>
          <a:ln w="9525">
            <a:noFill/>
            <a:miter lim="800000"/>
            <a:headEnd/>
            <a:tailEnd/>
          </a:ln>
          <a:effectLst/>
        </p:spPr>
      </p:pic>
      <p:pic>
        <p:nvPicPr>
          <p:cNvPr id="10" name="Picture 2"/>
          <p:cNvPicPr>
            <a:picLocks noChangeAspect="1" noChangeArrowheads="1"/>
          </p:cNvPicPr>
          <p:nvPr/>
        </p:nvPicPr>
        <p:blipFill>
          <a:blip r:embed="rId4"/>
          <a:srcRect/>
          <a:stretch>
            <a:fillRect/>
          </a:stretch>
        </p:blipFill>
        <p:spPr bwMode="auto">
          <a:xfrm>
            <a:off x="5214942" y="4486032"/>
            <a:ext cx="3500462" cy="215767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Visual Studio Add-ins</a:t>
            </a:r>
            <a:endParaRPr lang="de-DE"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de-DE" smtClean="0"/>
              <a:t>Visual Studio Add-in</a:t>
            </a:r>
            <a:endParaRPr lang="de-DE" dirty="0"/>
          </a:p>
        </p:txBody>
      </p:sp>
      <p:sp>
        <p:nvSpPr>
          <p:cNvPr id="44035" name="Content Placeholder 2"/>
          <p:cNvSpPr>
            <a:spLocks noGrp="1"/>
          </p:cNvSpPr>
          <p:nvPr>
            <p:ph idx="1"/>
          </p:nvPr>
        </p:nvSpPr>
        <p:spPr/>
        <p:txBody>
          <a:bodyPr/>
          <a:lstStyle/>
          <a:p>
            <a:r>
              <a:rPr lang="de-DE" dirty="0" smtClean="0"/>
              <a:t>Grundprinzip: .NET-Klasse implementiert bestimmte Schnittstellen</a:t>
            </a:r>
          </a:p>
          <a:p>
            <a:r>
              <a:rPr lang="de-DE" dirty="0" smtClean="0">
                <a:solidFill>
                  <a:srgbClr val="24435A"/>
                </a:solidFill>
              </a:rPr>
              <a:t>IDTExtensibility2</a:t>
            </a:r>
            <a:r>
              <a:rPr lang="de-DE" dirty="0" smtClean="0">
                <a:solidFill>
                  <a:schemeClr val="tx2"/>
                </a:solidFill>
              </a:rPr>
              <a:t> </a:t>
            </a:r>
            <a:r>
              <a:rPr lang="de-DE" dirty="0" smtClean="0"/>
              <a:t>für Benachrichtigungen</a:t>
            </a:r>
            <a:endParaRPr lang="de-DE" dirty="0" smtClean="0">
              <a:solidFill>
                <a:schemeClr val="tx2"/>
              </a:solidFill>
            </a:endParaRPr>
          </a:p>
          <a:p>
            <a:pPr lvl="1"/>
            <a:r>
              <a:rPr lang="en-US" dirty="0" smtClean="0"/>
              <a:t>Visual Studio:</a:t>
            </a:r>
          </a:p>
          <a:p>
            <a:pPr lvl="2"/>
            <a:r>
              <a:rPr lang="en-US" dirty="0" err="1" smtClean="0">
                <a:solidFill>
                  <a:srgbClr val="24435A"/>
                </a:solidFill>
              </a:rPr>
              <a:t>OnStartupComplete</a:t>
            </a:r>
            <a:endParaRPr lang="en-US" dirty="0" smtClean="0">
              <a:solidFill>
                <a:srgbClr val="24435A"/>
              </a:solidFill>
            </a:endParaRPr>
          </a:p>
          <a:p>
            <a:pPr lvl="2"/>
            <a:r>
              <a:rPr lang="en-US" dirty="0" err="1" smtClean="0">
                <a:solidFill>
                  <a:srgbClr val="24435A"/>
                </a:solidFill>
              </a:rPr>
              <a:t>OnAddInsUpdate</a:t>
            </a:r>
            <a:endParaRPr lang="en-US" dirty="0" smtClean="0">
              <a:solidFill>
                <a:srgbClr val="24435A"/>
              </a:solidFill>
            </a:endParaRPr>
          </a:p>
          <a:p>
            <a:pPr lvl="2"/>
            <a:r>
              <a:rPr lang="en-US" dirty="0" err="1" smtClean="0">
                <a:solidFill>
                  <a:srgbClr val="24435A"/>
                </a:solidFill>
              </a:rPr>
              <a:t>OnBeginShutdown</a:t>
            </a:r>
            <a:endParaRPr lang="en-US" dirty="0" smtClean="0">
              <a:solidFill>
                <a:srgbClr val="24435A"/>
              </a:solidFill>
            </a:endParaRPr>
          </a:p>
          <a:p>
            <a:pPr lvl="1"/>
            <a:r>
              <a:rPr lang="en-US" dirty="0" smtClean="0"/>
              <a:t>Add-in</a:t>
            </a:r>
          </a:p>
          <a:p>
            <a:pPr lvl="2"/>
            <a:r>
              <a:rPr lang="en-US" dirty="0" err="1" smtClean="0">
                <a:solidFill>
                  <a:srgbClr val="24435A"/>
                </a:solidFill>
              </a:rPr>
              <a:t>OnConnection</a:t>
            </a:r>
            <a:endParaRPr lang="en-US" dirty="0" smtClean="0">
              <a:solidFill>
                <a:srgbClr val="24435A"/>
              </a:solidFill>
            </a:endParaRPr>
          </a:p>
          <a:p>
            <a:pPr lvl="2"/>
            <a:r>
              <a:rPr lang="en-US" dirty="0" err="1" smtClean="0">
                <a:solidFill>
                  <a:srgbClr val="24435A"/>
                </a:solidFill>
              </a:rPr>
              <a:t>OnDisconnection</a:t>
            </a:r>
            <a:endParaRPr lang="en-US" dirty="0" smtClean="0">
              <a:solidFill>
                <a:srgbClr val="24435A"/>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de-DE" smtClean="0"/>
              <a:t>Visual Studio Add-in</a:t>
            </a:r>
            <a:endParaRPr lang="de-DE" dirty="0"/>
          </a:p>
        </p:txBody>
      </p:sp>
      <p:sp>
        <p:nvSpPr>
          <p:cNvPr id="44035" name="Content Placeholder 2"/>
          <p:cNvSpPr>
            <a:spLocks noGrp="1"/>
          </p:cNvSpPr>
          <p:nvPr>
            <p:ph idx="1"/>
          </p:nvPr>
        </p:nvSpPr>
        <p:spPr/>
        <p:txBody>
          <a:bodyPr>
            <a:normAutofit lnSpcReduction="10000"/>
          </a:bodyPr>
          <a:lstStyle/>
          <a:p>
            <a:r>
              <a:rPr lang="en-US" dirty="0" err="1" smtClean="0">
                <a:solidFill>
                  <a:srgbClr val="24435A"/>
                </a:solidFill>
              </a:rPr>
              <a:t>IDTCommandTarget</a:t>
            </a:r>
            <a:r>
              <a:rPr lang="en-US" dirty="0" smtClean="0">
                <a:solidFill>
                  <a:schemeClr val="tx2"/>
                </a:solidFill>
              </a:rPr>
              <a:t> </a:t>
            </a:r>
            <a:r>
              <a:rPr lang="en-US" dirty="0" err="1" smtClean="0"/>
              <a:t>für</a:t>
            </a:r>
            <a:r>
              <a:rPr lang="en-US" dirty="0" smtClean="0"/>
              <a:t> Commands</a:t>
            </a:r>
            <a:endParaRPr lang="en-US" dirty="0" smtClean="0">
              <a:solidFill>
                <a:schemeClr val="tx2"/>
              </a:solidFill>
            </a:endParaRPr>
          </a:p>
          <a:p>
            <a:r>
              <a:rPr lang="en-US" dirty="0" err="1" smtClean="0"/>
              <a:t>Methode</a:t>
            </a:r>
            <a:r>
              <a:rPr lang="en-US" dirty="0" smtClean="0"/>
              <a:t> </a:t>
            </a:r>
            <a:r>
              <a:rPr lang="en-US" dirty="0" smtClean="0">
                <a:solidFill>
                  <a:srgbClr val="24435A"/>
                </a:solidFill>
              </a:rPr>
              <a:t>Exec</a:t>
            </a:r>
          </a:p>
          <a:p>
            <a:pPr lvl="1"/>
            <a:r>
              <a:rPr lang="en-US" dirty="0" err="1" smtClean="0"/>
              <a:t>Ausführen</a:t>
            </a:r>
            <a:r>
              <a:rPr lang="en-US" dirty="0" smtClean="0"/>
              <a:t> von Commands</a:t>
            </a:r>
          </a:p>
          <a:p>
            <a:r>
              <a:rPr lang="en-US" dirty="0" err="1" smtClean="0"/>
              <a:t>Methode</a:t>
            </a:r>
            <a:r>
              <a:rPr lang="en-US" dirty="0" smtClean="0"/>
              <a:t> </a:t>
            </a:r>
            <a:r>
              <a:rPr lang="en-US" dirty="0" err="1" smtClean="0">
                <a:solidFill>
                  <a:srgbClr val="24435A"/>
                </a:solidFill>
              </a:rPr>
              <a:t>QueryStatus</a:t>
            </a:r>
            <a:endParaRPr lang="en-US" dirty="0" smtClean="0">
              <a:solidFill>
                <a:srgbClr val="24435A"/>
              </a:solidFill>
            </a:endParaRPr>
          </a:p>
          <a:p>
            <a:pPr lvl="1"/>
            <a:r>
              <a:rPr lang="en-US" dirty="0" err="1" smtClean="0"/>
              <a:t>Macht</a:t>
            </a:r>
            <a:r>
              <a:rPr lang="en-US" dirty="0" smtClean="0"/>
              <a:t> das Command </a:t>
            </a:r>
            <a:r>
              <a:rPr lang="en-US" dirty="0" err="1" smtClean="0"/>
              <a:t>aktuell</a:t>
            </a:r>
            <a:r>
              <a:rPr lang="en-US" dirty="0" smtClean="0"/>
              <a:t> </a:t>
            </a:r>
            <a:r>
              <a:rPr lang="en-US" dirty="0" err="1" smtClean="0"/>
              <a:t>überhaupt</a:t>
            </a:r>
            <a:r>
              <a:rPr lang="en-US" dirty="0" smtClean="0"/>
              <a:t> Sinn?</a:t>
            </a:r>
          </a:p>
          <a:p>
            <a:pPr lvl="1"/>
            <a:r>
              <a:rPr lang="de-DE" dirty="0" smtClean="0">
                <a:solidFill>
                  <a:schemeClr val="tx1"/>
                </a:solidFill>
                <a:sym typeface="Symbol" pitchFamily="18" charset="2"/>
              </a:rPr>
              <a:t>Ist es gerade ausführbar?</a:t>
            </a:r>
          </a:p>
          <a:p>
            <a:pPr lvl="1"/>
            <a:r>
              <a:rPr lang="de-DE" dirty="0" smtClean="0"/>
              <a:t>Wie lautet die textuelle Repräsentation?</a:t>
            </a:r>
          </a:p>
          <a:p>
            <a:pPr lvl="2"/>
            <a:r>
              <a:rPr lang="de-DE" dirty="0" smtClean="0"/>
              <a:t>z.B. Aufruf von zuletzt verwendeten Dokumenten</a:t>
            </a:r>
          </a:p>
          <a:p>
            <a:r>
              <a:rPr lang="de-DE" dirty="0" err="1" smtClean="0"/>
              <a:t>Commands</a:t>
            </a:r>
            <a:r>
              <a:rPr lang="de-DE" dirty="0" smtClean="0"/>
              <a:t> also nicht als Objekte</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Demo</a:t>
            </a:r>
            <a:endParaRPr lang="de-DE"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de-DE" dirty="0" smtClean="0"/>
              <a:t>Add-ins: Registrierung</a:t>
            </a:r>
            <a:endParaRPr lang="de-DE" dirty="0"/>
          </a:p>
        </p:txBody>
      </p:sp>
      <p:sp>
        <p:nvSpPr>
          <p:cNvPr id="46083" name="Content Placeholder 2"/>
          <p:cNvSpPr>
            <a:spLocks noGrp="1"/>
          </p:cNvSpPr>
          <p:nvPr>
            <p:ph idx="1"/>
          </p:nvPr>
        </p:nvSpPr>
        <p:spPr/>
        <p:txBody>
          <a:bodyPr/>
          <a:lstStyle/>
          <a:p>
            <a:r>
              <a:rPr lang="de-DE" dirty="0" smtClean="0"/>
              <a:t>Früher COM, ab VS2005 XML-Datei (.</a:t>
            </a:r>
            <a:r>
              <a:rPr lang="de-DE" dirty="0" err="1" smtClean="0"/>
              <a:t>addin</a:t>
            </a:r>
            <a:r>
              <a:rPr lang="de-DE" dirty="0" smtClean="0"/>
              <a:t>)</a:t>
            </a:r>
          </a:p>
          <a:p>
            <a:pPr lvl="1"/>
            <a:r>
              <a:rPr lang="de-DE" dirty="0" smtClean="0"/>
              <a:t>Ablage in speziellem Verzeichnis </a:t>
            </a:r>
            <a:r>
              <a:rPr lang="de-DE" dirty="0" smtClean="0">
                <a:sym typeface="Symbol"/>
              </a:rPr>
              <a:t> Auswertung beim Start von Visual Studio</a:t>
            </a:r>
            <a:endParaRPr lang="de-DE" dirty="0" smtClean="0"/>
          </a:p>
          <a:p>
            <a:r>
              <a:rPr lang="de-DE" dirty="0" smtClean="0"/>
              <a:t>Inhalt: u.a. Informationen über</a:t>
            </a:r>
          </a:p>
          <a:p>
            <a:pPr lvl="1"/>
            <a:r>
              <a:rPr lang="de-DE" dirty="0" smtClean="0"/>
              <a:t>Anzeigename, Kurzbeschreibung, Icon</a:t>
            </a:r>
          </a:p>
          <a:p>
            <a:pPr lvl="1"/>
            <a:r>
              <a:rPr lang="de-DE" dirty="0" smtClean="0"/>
              <a:t>Wo liegt die Add-in </a:t>
            </a:r>
            <a:r>
              <a:rPr lang="de-DE" dirty="0" err="1" smtClean="0"/>
              <a:t>Assembly</a:t>
            </a:r>
            <a:r>
              <a:rPr lang="de-DE" dirty="0" smtClean="0"/>
              <a:t>?</a:t>
            </a:r>
          </a:p>
          <a:p>
            <a:pPr lvl="1"/>
            <a:r>
              <a:rPr lang="de-DE" dirty="0" smtClean="0"/>
              <a:t>Welche .NET Klasse implementiert </a:t>
            </a:r>
            <a:r>
              <a:rPr lang="de-DE" dirty="0" smtClean="0">
                <a:solidFill>
                  <a:srgbClr val="24435A"/>
                </a:solidFill>
              </a:rPr>
              <a:t>IDTExtensibility2</a:t>
            </a:r>
            <a:r>
              <a:rPr lang="de-DE" dirty="0" smtClean="0"/>
              <a:t>?</a:t>
            </a:r>
          </a:p>
          <a:p>
            <a:pPr lvl="1"/>
            <a:endParaRPr lang="de-DE" dirty="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de-DE" dirty="0" smtClean="0"/>
              <a:t>Add-ins: Registrierung</a:t>
            </a:r>
            <a:endParaRPr lang="de-DE" dirty="0"/>
          </a:p>
        </p:txBody>
      </p:sp>
      <p:sp>
        <p:nvSpPr>
          <p:cNvPr id="46083" name="Content Placeholder 2"/>
          <p:cNvSpPr>
            <a:spLocks noGrp="1"/>
          </p:cNvSpPr>
          <p:nvPr>
            <p:ph idx="1"/>
          </p:nvPr>
        </p:nvSpPr>
        <p:spPr/>
        <p:txBody>
          <a:bodyPr/>
          <a:lstStyle/>
          <a:p>
            <a:r>
              <a:rPr lang="de-DE" dirty="0" smtClean="0"/>
              <a:t>In der Theorie: Diverse Möglichkeiten</a:t>
            </a:r>
            <a:br>
              <a:rPr lang="de-DE" dirty="0" smtClean="0"/>
            </a:br>
            <a:endParaRPr lang="de-DE" sz="3600" dirty="0" smtClean="0"/>
          </a:p>
          <a:p>
            <a:pPr lvl="2">
              <a:buFont typeface="Wingdings" pitchFamily="2" charset="2"/>
              <a:buNone/>
            </a:pPr>
            <a:r>
              <a:rPr lang="de-DE" dirty="0" smtClean="0"/>
              <a:t/>
            </a:r>
            <a:br>
              <a:rPr lang="de-DE" dirty="0" smtClean="0"/>
            </a:br>
            <a:r>
              <a:rPr lang="de-DE" dirty="0" smtClean="0"/>
              <a:t>				    					  </a:t>
            </a:r>
          </a:p>
          <a:p>
            <a:endParaRPr lang="de-DE" dirty="0" smtClean="0"/>
          </a:p>
          <a:p>
            <a:r>
              <a:rPr lang="de-DE" dirty="0" smtClean="0"/>
              <a:t>"Out </a:t>
            </a:r>
            <a:r>
              <a:rPr lang="de-DE" dirty="0" err="1" smtClean="0"/>
              <a:t>of</a:t>
            </a:r>
            <a:r>
              <a:rPr lang="de-DE" dirty="0" smtClean="0"/>
              <a:t> </a:t>
            </a:r>
            <a:r>
              <a:rPr lang="de-DE" dirty="0" err="1" smtClean="0"/>
              <a:t>the</a:t>
            </a:r>
            <a:r>
              <a:rPr lang="de-DE" dirty="0" smtClean="0"/>
              <a:t> box": drei relevante Verzeichnisse</a:t>
            </a:r>
          </a:p>
          <a:p>
            <a:pPr lvl="1"/>
            <a:r>
              <a:rPr lang="de-DE" sz="2000" i="1" dirty="0" err="1" smtClean="0">
                <a:solidFill>
                  <a:schemeClr val="accent1"/>
                </a:solidFill>
              </a:rPr>
              <a:t>My</a:t>
            </a:r>
            <a:r>
              <a:rPr lang="de-DE" sz="2000" i="1" dirty="0" smtClean="0">
                <a:solidFill>
                  <a:schemeClr val="accent1"/>
                </a:solidFill>
              </a:rPr>
              <a:t> </a:t>
            </a:r>
            <a:r>
              <a:rPr lang="de-DE" sz="2000" i="1" dirty="0" err="1" smtClean="0">
                <a:solidFill>
                  <a:schemeClr val="accent1"/>
                </a:solidFill>
              </a:rPr>
              <a:t>Documents</a:t>
            </a:r>
            <a:r>
              <a:rPr lang="de-DE" sz="2000" dirty="0" smtClean="0">
                <a:solidFill>
                  <a:schemeClr val="accent1"/>
                </a:solidFill>
              </a:rPr>
              <a:t>\Visual Studio 2008\</a:t>
            </a:r>
            <a:r>
              <a:rPr lang="de-DE" sz="2000" dirty="0" err="1" smtClean="0">
                <a:solidFill>
                  <a:schemeClr val="accent1"/>
                </a:solidFill>
              </a:rPr>
              <a:t>AddIns</a:t>
            </a:r>
            <a:endParaRPr lang="de-DE" sz="2000" dirty="0" smtClean="0">
              <a:solidFill>
                <a:schemeClr val="accent1"/>
              </a:solidFill>
            </a:endParaRPr>
          </a:p>
          <a:p>
            <a:pPr lvl="1"/>
            <a:r>
              <a:rPr lang="de-DE" sz="2000" dirty="0" smtClean="0">
                <a:solidFill>
                  <a:schemeClr val="accent1"/>
                </a:solidFill>
              </a:rPr>
              <a:t>D&amp;S\All Users\</a:t>
            </a:r>
            <a:r>
              <a:rPr lang="de-DE" sz="2000" dirty="0" err="1" smtClean="0">
                <a:solidFill>
                  <a:schemeClr val="accent1"/>
                </a:solidFill>
              </a:rPr>
              <a:t>Application</a:t>
            </a:r>
            <a:r>
              <a:rPr lang="de-DE" sz="2000" dirty="0" smtClean="0">
                <a:solidFill>
                  <a:schemeClr val="accent1"/>
                </a:solidFill>
              </a:rPr>
              <a:t> Data\</a:t>
            </a:r>
            <a:r>
              <a:rPr lang="de-DE" sz="2000" dirty="0" err="1" smtClean="0">
                <a:solidFill>
                  <a:schemeClr val="accent1"/>
                </a:solidFill>
              </a:rPr>
              <a:t>MSEnvShared</a:t>
            </a:r>
            <a:r>
              <a:rPr lang="de-DE" sz="2000" dirty="0" smtClean="0">
                <a:solidFill>
                  <a:schemeClr val="accent1"/>
                </a:solidFill>
              </a:rPr>
              <a:t>\</a:t>
            </a:r>
            <a:r>
              <a:rPr lang="de-DE" sz="2000" dirty="0" err="1" smtClean="0">
                <a:solidFill>
                  <a:schemeClr val="accent1"/>
                </a:solidFill>
              </a:rPr>
              <a:t>Addins</a:t>
            </a:r>
            <a:endParaRPr lang="de-DE" sz="2000" dirty="0" smtClean="0">
              <a:solidFill>
                <a:schemeClr val="accent1"/>
              </a:solidFill>
            </a:endParaRPr>
          </a:p>
          <a:p>
            <a:pPr lvl="1"/>
            <a:r>
              <a:rPr lang="de-DE" sz="2000" dirty="0" smtClean="0">
                <a:solidFill>
                  <a:schemeClr val="accent1"/>
                </a:solidFill>
              </a:rPr>
              <a:t>D&amp;S\ </a:t>
            </a:r>
            <a:r>
              <a:rPr lang="de-DE" sz="2000" i="1" dirty="0" err="1" smtClean="0">
                <a:solidFill>
                  <a:schemeClr val="accent1"/>
                </a:solidFill>
              </a:rPr>
              <a:t>UserName</a:t>
            </a:r>
            <a:r>
              <a:rPr lang="de-DE" sz="2000" i="1" dirty="0" smtClean="0">
                <a:solidFill>
                  <a:schemeClr val="accent1"/>
                </a:solidFill>
              </a:rPr>
              <a:t> </a:t>
            </a:r>
            <a:r>
              <a:rPr lang="de-DE" sz="2000" dirty="0" smtClean="0">
                <a:solidFill>
                  <a:schemeClr val="accent1"/>
                </a:solidFill>
              </a:rPr>
              <a:t>\</a:t>
            </a:r>
            <a:r>
              <a:rPr lang="de-DE" sz="2000" dirty="0" err="1" smtClean="0">
                <a:solidFill>
                  <a:schemeClr val="accent1"/>
                </a:solidFill>
              </a:rPr>
              <a:t>Application</a:t>
            </a:r>
            <a:r>
              <a:rPr lang="de-DE" sz="2000" dirty="0" smtClean="0">
                <a:solidFill>
                  <a:schemeClr val="accent1"/>
                </a:solidFill>
              </a:rPr>
              <a:t> Data\</a:t>
            </a:r>
            <a:r>
              <a:rPr lang="de-DE" sz="2000" dirty="0" err="1" smtClean="0">
                <a:solidFill>
                  <a:schemeClr val="accent1"/>
                </a:solidFill>
              </a:rPr>
              <a:t>MSEnvShared</a:t>
            </a:r>
            <a:r>
              <a:rPr lang="de-DE" sz="2000" dirty="0" smtClean="0">
                <a:solidFill>
                  <a:schemeClr val="accent1"/>
                </a:solidFill>
              </a:rPr>
              <a:t>\</a:t>
            </a:r>
            <a:r>
              <a:rPr lang="de-DE" sz="2000" dirty="0" err="1" smtClean="0">
                <a:solidFill>
                  <a:schemeClr val="accent1"/>
                </a:solidFill>
              </a:rPr>
              <a:t>Addins</a:t>
            </a:r>
            <a:endParaRPr lang="de-DE" sz="2000" dirty="0" smtClean="0">
              <a:solidFill>
                <a:schemeClr val="accent1"/>
              </a:solidFill>
            </a:endParaRPr>
          </a:p>
        </p:txBody>
      </p:sp>
      <p:pic>
        <p:nvPicPr>
          <p:cNvPr id="1026" name="Picture 2"/>
          <p:cNvPicPr>
            <a:picLocks noChangeAspect="1" noChangeArrowheads="1"/>
          </p:cNvPicPr>
          <p:nvPr/>
        </p:nvPicPr>
        <p:blipFill>
          <a:blip r:embed="rId3"/>
          <a:srcRect/>
          <a:stretch>
            <a:fillRect/>
          </a:stretch>
        </p:blipFill>
        <p:spPr bwMode="auto">
          <a:xfrm>
            <a:off x="899582" y="2561521"/>
            <a:ext cx="6134100" cy="19716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60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08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608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608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608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Add-ins: Registrierung</a:t>
            </a:r>
            <a:endParaRPr lang="de-DE"/>
          </a:p>
        </p:txBody>
      </p:sp>
      <p:sp>
        <p:nvSpPr>
          <p:cNvPr id="3" name="Inhaltsplatzhalter 2"/>
          <p:cNvSpPr>
            <a:spLocks noGrp="1"/>
          </p:cNvSpPr>
          <p:nvPr>
            <p:ph idx="1"/>
          </p:nvPr>
        </p:nvSpPr>
        <p:spPr/>
        <p:txBody>
          <a:bodyPr/>
          <a:lstStyle/>
          <a:p>
            <a:r>
              <a:rPr lang="de-DE" dirty="0" smtClean="0"/>
              <a:t>Eigene Verzeichnisse möglich</a:t>
            </a:r>
          </a:p>
          <a:p>
            <a:pPr lvl="1"/>
            <a:r>
              <a:rPr lang="de-DE" dirty="0" smtClean="0"/>
              <a:t>Ordner in Registry eintragen</a:t>
            </a:r>
          </a:p>
          <a:p>
            <a:pPr lvl="2"/>
            <a:r>
              <a:rPr lang="de-DE" dirty="0" smtClean="0">
                <a:solidFill>
                  <a:schemeClr val="accent1"/>
                </a:solidFill>
              </a:rPr>
              <a:t>HKEY_LOCAL_MACHINE\SOFTWARE\Microsoft\</a:t>
            </a:r>
            <a:r>
              <a:rPr lang="de-DE" dirty="0" err="1" smtClean="0">
                <a:solidFill>
                  <a:schemeClr val="accent1"/>
                </a:solidFill>
              </a:rPr>
              <a:t>VisualStudio</a:t>
            </a:r>
            <a:r>
              <a:rPr lang="de-DE" dirty="0" smtClean="0">
                <a:solidFill>
                  <a:schemeClr val="accent1"/>
                </a:solidFill>
              </a:rPr>
              <a:t>\9.0\</a:t>
            </a:r>
            <a:r>
              <a:rPr lang="de-DE" dirty="0" err="1" smtClean="0">
                <a:solidFill>
                  <a:schemeClr val="accent1"/>
                </a:solidFill>
              </a:rPr>
              <a:t>AutomationOptions</a:t>
            </a:r>
            <a:r>
              <a:rPr lang="de-DE" dirty="0" smtClean="0">
                <a:solidFill>
                  <a:schemeClr val="accent1"/>
                </a:solidFill>
              </a:rPr>
              <a:t>\</a:t>
            </a:r>
            <a:r>
              <a:rPr lang="de-DE" dirty="0" err="1" smtClean="0">
                <a:solidFill>
                  <a:schemeClr val="accent1"/>
                </a:solidFill>
              </a:rPr>
              <a:t>LookInFolders</a:t>
            </a:r>
            <a:endParaRPr lang="de-DE" dirty="0" smtClean="0">
              <a:solidFill>
                <a:schemeClr val="accent1"/>
              </a:solidFill>
            </a:endParaRPr>
          </a:p>
          <a:p>
            <a:r>
              <a:rPr lang="de-DE" dirty="0" smtClean="0">
                <a:sym typeface="Symbol" pitchFamily="18" charset="2"/>
              </a:rPr>
              <a:t>Geschmacksache</a:t>
            </a:r>
          </a:p>
          <a:p>
            <a:pPr lvl="1"/>
            <a:r>
              <a:rPr lang="de-DE" dirty="0" smtClean="0">
                <a:sym typeface="Symbol" pitchFamily="18" charset="2"/>
              </a:rPr>
              <a:t>Eigentlich kein Problem bei Installation über MSI</a:t>
            </a:r>
          </a:p>
          <a:p>
            <a:pPr lvl="2"/>
            <a:r>
              <a:rPr lang="de-DE" dirty="0" smtClean="0">
                <a:sym typeface="Symbol" pitchFamily="18" charset="2"/>
              </a:rPr>
              <a:t>Registry-Key wird bei Deinstallation entfernt</a:t>
            </a:r>
          </a:p>
          <a:p>
            <a:pPr lvl="1"/>
            <a:r>
              <a:rPr lang="de-DE" dirty="0" smtClean="0">
                <a:sym typeface="Symbol" pitchFamily="18" charset="2"/>
              </a:rPr>
              <a:t>Aber: Idee war ja Registrierung ohne Registry!</a:t>
            </a:r>
          </a:p>
          <a:p>
            <a:endParaRPr lang="de-DE"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de-DE" smtClean="0"/>
              <a:t>Pfade in der .addin-Datei</a:t>
            </a:r>
            <a:endParaRPr lang="de-DE" dirty="0"/>
          </a:p>
        </p:txBody>
      </p:sp>
      <p:sp>
        <p:nvSpPr>
          <p:cNvPr id="52227" name="Content Placeholder 2"/>
          <p:cNvSpPr>
            <a:spLocks noGrp="1"/>
          </p:cNvSpPr>
          <p:nvPr>
            <p:ph idx="1"/>
          </p:nvPr>
        </p:nvSpPr>
        <p:spPr/>
        <p:txBody>
          <a:bodyPr/>
          <a:lstStyle/>
          <a:p>
            <a:r>
              <a:rPr lang="de-DE" dirty="0" smtClean="0">
                <a:sym typeface="Symbol" pitchFamily="18" charset="2"/>
              </a:rPr>
              <a:t>Möglichkeit 1: </a:t>
            </a:r>
            <a:r>
              <a:rPr lang="de-DE" b="1" dirty="0" smtClean="0">
                <a:sym typeface="Symbol" pitchFamily="18" charset="2"/>
              </a:rPr>
              <a:t>relativer Pfad</a:t>
            </a:r>
          </a:p>
          <a:p>
            <a:pPr lvl="1"/>
            <a:r>
              <a:rPr lang="de-DE" dirty="0" smtClean="0">
                <a:sym typeface="Symbol" pitchFamily="18" charset="2"/>
              </a:rPr>
              <a:t>Ablage der Add-in </a:t>
            </a:r>
            <a:r>
              <a:rPr lang="de-DE" dirty="0" err="1" smtClean="0">
                <a:sym typeface="Symbol" pitchFamily="18" charset="2"/>
              </a:rPr>
              <a:t>Assembly</a:t>
            </a:r>
            <a:r>
              <a:rPr lang="de-DE" dirty="0" smtClean="0">
                <a:sym typeface="Symbol" pitchFamily="18" charset="2"/>
              </a:rPr>
              <a:t> bei der .</a:t>
            </a:r>
            <a:r>
              <a:rPr lang="de-DE" dirty="0" err="1" smtClean="0">
                <a:sym typeface="Symbol" pitchFamily="18" charset="2"/>
              </a:rPr>
              <a:t>addin</a:t>
            </a:r>
            <a:r>
              <a:rPr lang="de-DE" dirty="0" smtClean="0">
                <a:sym typeface="Symbol" pitchFamily="18" charset="2"/>
              </a:rPr>
              <a:t>-Datei</a:t>
            </a:r>
          </a:p>
          <a:p>
            <a:pPr lvl="1"/>
            <a:r>
              <a:rPr lang="de-DE" dirty="0" smtClean="0">
                <a:sym typeface="Symbol" pitchFamily="18" charset="2"/>
              </a:rPr>
              <a:t>Oder in Verzeichnis unterhalb</a:t>
            </a:r>
          </a:p>
          <a:p>
            <a:r>
              <a:rPr lang="de-DE" b="1" dirty="0" smtClean="0">
                <a:sym typeface="Symbol" pitchFamily="18" charset="2"/>
              </a:rPr>
              <a:t>Ok</a:t>
            </a:r>
            <a:r>
              <a:rPr lang="de-DE" dirty="0" smtClean="0">
                <a:sym typeface="Symbol" pitchFamily="18" charset="2"/>
              </a:rPr>
              <a:t> bei eigenem Add-in Pfad</a:t>
            </a:r>
          </a:p>
          <a:p>
            <a:pPr lvl="1"/>
            <a:r>
              <a:rPr lang="de-DE" dirty="0" smtClean="0">
                <a:sym typeface="Symbol" pitchFamily="18" charset="2"/>
              </a:rPr>
              <a:t>Oder für eigene kleine Projekte</a:t>
            </a:r>
          </a:p>
          <a:p>
            <a:pPr lvl="2"/>
            <a:r>
              <a:rPr lang="de-DE" dirty="0" smtClean="0">
                <a:sym typeface="Symbol"/>
              </a:rPr>
              <a:t></a:t>
            </a:r>
            <a:r>
              <a:rPr lang="de-DE" dirty="0" smtClean="0">
                <a:sym typeface="Symbol" pitchFamily="18" charset="2"/>
              </a:rPr>
              <a:t> "</a:t>
            </a:r>
            <a:r>
              <a:rPr lang="de-DE" i="1" dirty="0" err="1" smtClean="0">
                <a:solidFill>
                  <a:schemeClr val="accent1"/>
                </a:solidFill>
                <a:sym typeface="Symbol" pitchFamily="18" charset="2"/>
              </a:rPr>
              <a:t>My</a:t>
            </a:r>
            <a:r>
              <a:rPr lang="de-DE" i="1" dirty="0" smtClean="0">
                <a:solidFill>
                  <a:schemeClr val="accent1"/>
                </a:solidFill>
                <a:sym typeface="Symbol" pitchFamily="18" charset="2"/>
              </a:rPr>
              <a:t> </a:t>
            </a:r>
            <a:r>
              <a:rPr lang="de-DE" i="1" dirty="0" err="1" smtClean="0">
                <a:solidFill>
                  <a:schemeClr val="accent1"/>
                </a:solidFill>
                <a:sym typeface="Symbol" pitchFamily="18" charset="2"/>
              </a:rPr>
              <a:t>Documents</a:t>
            </a:r>
            <a:r>
              <a:rPr lang="de-DE" dirty="0" smtClean="0">
                <a:solidFill>
                  <a:schemeClr val="accent1"/>
                </a:solidFill>
                <a:sym typeface="Symbol" pitchFamily="18" charset="2"/>
              </a:rPr>
              <a:t>\Visual Studio 2008\Addins</a:t>
            </a:r>
            <a:r>
              <a:rPr lang="de-DE" dirty="0" smtClean="0">
                <a:sym typeface="Symbol" pitchFamily="18" charset="2"/>
              </a:rPr>
              <a:t>"</a:t>
            </a:r>
          </a:p>
          <a:p>
            <a:r>
              <a:rPr lang="de-DE" b="1" dirty="0" smtClean="0">
                <a:sym typeface="Symbol" pitchFamily="18" charset="2"/>
              </a:rPr>
              <a:t>Vorsicht:</a:t>
            </a:r>
          </a:p>
          <a:p>
            <a:pPr lvl="1"/>
            <a:r>
              <a:rPr lang="de-DE" dirty="0" smtClean="0">
                <a:sym typeface="Symbol" pitchFamily="18" charset="2"/>
              </a:rPr>
              <a:t>"</a:t>
            </a:r>
            <a:r>
              <a:rPr lang="de-DE" dirty="0" err="1" smtClean="0">
                <a:sym typeface="Symbol" pitchFamily="18" charset="2"/>
              </a:rPr>
              <a:t>My</a:t>
            </a:r>
            <a:r>
              <a:rPr lang="de-DE" dirty="0" smtClean="0">
                <a:sym typeface="Symbol" pitchFamily="18" charset="2"/>
              </a:rPr>
              <a:t> </a:t>
            </a:r>
            <a:r>
              <a:rPr lang="de-DE" dirty="0" err="1" smtClean="0">
                <a:sym typeface="Symbol" pitchFamily="18" charset="2"/>
              </a:rPr>
              <a:t>Documents</a:t>
            </a:r>
            <a:r>
              <a:rPr lang="de-DE" dirty="0" smtClean="0">
                <a:sym typeface="Symbol" pitchFamily="18" charset="2"/>
              </a:rPr>
              <a:t>" liegt evtl. auf Netzwerkshare!</a:t>
            </a:r>
            <a:br>
              <a:rPr lang="de-DE" dirty="0" smtClean="0">
                <a:sym typeface="Symbol" pitchFamily="18" charset="2"/>
              </a:rPr>
            </a:br>
            <a:r>
              <a:rPr lang="de-DE" dirty="0" smtClean="0">
                <a:sym typeface="Symbol"/>
              </a:rPr>
              <a:t> </a:t>
            </a:r>
            <a:r>
              <a:rPr lang="de-DE" dirty="0" smtClean="0">
                <a:sym typeface="Symbol" pitchFamily="18" charset="2"/>
              </a:rPr>
              <a:t>Problem mit .NET Security!</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de-DE" smtClean="0"/>
              <a:t>Pfade in der .addin-Datei</a:t>
            </a:r>
            <a:endParaRPr lang="de-DE" dirty="0"/>
          </a:p>
        </p:txBody>
      </p:sp>
      <p:sp>
        <p:nvSpPr>
          <p:cNvPr id="52227" name="Content Placeholder 2"/>
          <p:cNvSpPr>
            <a:spLocks noGrp="1"/>
          </p:cNvSpPr>
          <p:nvPr>
            <p:ph idx="1"/>
          </p:nvPr>
        </p:nvSpPr>
        <p:spPr/>
        <p:txBody>
          <a:bodyPr/>
          <a:lstStyle/>
          <a:p>
            <a:r>
              <a:rPr lang="de-DE" smtClean="0"/>
              <a:t>Möglichkeit 2: </a:t>
            </a:r>
            <a:r>
              <a:rPr lang="de-DE" b="1" dirty="0" smtClean="0"/>
              <a:t>absoluter Pfad</a:t>
            </a:r>
          </a:p>
          <a:p>
            <a:pPr lvl="1"/>
            <a:r>
              <a:rPr lang="de-DE" smtClean="0"/>
              <a:t>Add-in </a:t>
            </a:r>
            <a:r>
              <a:rPr lang="de-DE" dirty="0" err="1" smtClean="0"/>
              <a:t>Assembly</a:t>
            </a:r>
            <a:r>
              <a:rPr lang="de-DE" dirty="0" smtClean="0"/>
              <a:t> kann an beliebigem </a:t>
            </a:r>
            <a:r>
              <a:rPr lang="de-DE" smtClean="0"/>
              <a:t>Ort liegen</a:t>
            </a:r>
          </a:p>
          <a:p>
            <a:pPr lvl="1"/>
            <a:r>
              <a:rPr lang="de-DE" smtClean="0"/>
              <a:t>.addin-Datei in "Standard-Ordner" abgelegt</a:t>
            </a:r>
          </a:p>
          <a:p>
            <a:pPr lvl="1"/>
            <a:r>
              <a:rPr lang="de-DE" smtClean="0"/>
              <a:t>Anpassung notwendig</a:t>
            </a:r>
            <a:endParaRPr lang="de-DE" dirty="0" smtClean="0"/>
          </a:p>
          <a:p>
            <a:r>
              <a:rPr lang="de-DE" smtClean="0"/>
              <a:t>Setup mit MSI: Installer-Klasse</a:t>
            </a:r>
          </a:p>
          <a:p>
            <a:pPr lvl="1"/>
            <a:r>
              <a:rPr lang="de-DE" smtClean="0"/>
              <a:t>Anpassung der .addin-Datei bei Installation</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de-DE" dirty="0" smtClean="0"/>
              <a:t>Add-ins: Tool Windows</a:t>
            </a:r>
            <a:endParaRPr lang="de-DE" dirty="0"/>
          </a:p>
        </p:txBody>
      </p:sp>
      <p:sp>
        <p:nvSpPr>
          <p:cNvPr id="49155" name="Content Placeholder 2"/>
          <p:cNvSpPr>
            <a:spLocks noGrp="1"/>
          </p:cNvSpPr>
          <p:nvPr>
            <p:ph idx="1"/>
          </p:nvPr>
        </p:nvSpPr>
        <p:spPr/>
        <p:txBody>
          <a:bodyPr/>
          <a:lstStyle/>
          <a:p>
            <a:r>
              <a:rPr lang="de-DE" dirty="0" smtClean="0"/>
              <a:t>Generell: Zwei Fensterarten in der IDE</a:t>
            </a:r>
          </a:p>
          <a:p>
            <a:pPr lvl="1"/>
            <a:r>
              <a:rPr lang="de-DE" dirty="0" err="1" smtClean="0"/>
              <a:t>Document</a:t>
            </a:r>
            <a:r>
              <a:rPr lang="de-DE" dirty="0" smtClean="0"/>
              <a:t> Windows</a:t>
            </a:r>
          </a:p>
          <a:p>
            <a:pPr lvl="2"/>
            <a:r>
              <a:rPr lang="de-DE" dirty="0" smtClean="0"/>
              <a:t>z.B. Editoren, Designer</a:t>
            </a:r>
          </a:p>
          <a:p>
            <a:pPr lvl="1"/>
            <a:r>
              <a:rPr lang="de-DE" dirty="0" smtClean="0"/>
              <a:t>Tool Windows</a:t>
            </a:r>
          </a:p>
          <a:p>
            <a:pPr lvl="2"/>
            <a:r>
              <a:rPr lang="de-DE" dirty="0" smtClean="0"/>
              <a:t>Werkzeuge, Anzeige von Informationen, etc.</a:t>
            </a:r>
          </a:p>
          <a:p>
            <a:r>
              <a:rPr lang="de-DE" dirty="0" smtClean="0"/>
              <a:t>Add-ins: Nur Tool Windows</a:t>
            </a:r>
          </a:p>
          <a:p>
            <a:pPr lvl="1"/>
            <a:r>
              <a:rPr lang="de-DE" dirty="0" err="1" smtClean="0"/>
              <a:t>Document</a:t>
            </a:r>
            <a:r>
              <a:rPr lang="de-DE" dirty="0" smtClean="0"/>
              <a:t> Windows: </a:t>
            </a:r>
            <a:r>
              <a:rPr lang="de-DE" dirty="0" err="1" smtClean="0"/>
              <a:t>VSPackages</a:t>
            </a:r>
            <a:endParaRPr lang="de-DE" dirty="0" smtClean="0"/>
          </a:p>
          <a:p>
            <a:pPr lvl="1"/>
            <a:endParaRPr lang="de-DE"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Features</a:t>
            </a:r>
            <a:endParaRPr lang="de-DE" dirty="0"/>
          </a:p>
        </p:txBody>
      </p:sp>
      <p:sp>
        <p:nvSpPr>
          <p:cNvPr id="3" name="Inhaltsplatzhalter 2"/>
          <p:cNvSpPr>
            <a:spLocks noGrp="1"/>
          </p:cNvSpPr>
          <p:nvPr>
            <p:ph idx="1"/>
          </p:nvPr>
        </p:nvSpPr>
        <p:spPr/>
        <p:txBody>
          <a:bodyPr/>
          <a:lstStyle/>
          <a:p>
            <a:r>
              <a:rPr lang="de-DE" dirty="0" smtClean="0"/>
              <a:t>Einfügen einer oder mehrerer Datei(en)</a:t>
            </a:r>
          </a:p>
          <a:p>
            <a:pPr lvl="1"/>
            <a:r>
              <a:rPr lang="de-DE" dirty="0" smtClean="0"/>
              <a:t>Auch bei Item Templates mehrere Dateien möglich, z.B. Form1.cs + Form1.Designer.cs</a:t>
            </a:r>
          </a:p>
          <a:p>
            <a:r>
              <a:rPr lang="de-DE" dirty="0" smtClean="0"/>
              <a:t>Optional: Hinzufügen von Referenzen</a:t>
            </a:r>
          </a:p>
          <a:p>
            <a:pPr lvl="1"/>
            <a:r>
              <a:rPr lang="de-DE" dirty="0" smtClean="0"/>
              <a:t>Beispiel: Item Template für </a:t>
            </a:r>
            <a:r>
              <a:rPr lang="de-DE" dirty="0" err="1" smtClean="0"/>
              <a:t>NUnit</a:t>
            </a:r>
            <a:r>
              <a:rPr lang="de-DE" dirty="0" smtClean="0"/>
              <a:t> Test </a:t>
            </a:r>
            <a:r>
              <a:rPr lang="de-DE" dirty="0" err="1" smtClean="0"/>
              <a:t>Fixtures</a:t>
            </a:r>
            <a:r>
              <a:rPr lang="de-DE" dirty="0" smtClean="0"/>
              <a:t/>
            </a:r>
            <a:br>
              <a:rPr lang="de-DE" dirty="0" smtClean="0"/>
            </a:br>
            <a:r>
              <a:rPr lang="de-DE" dirty="0" smtClean="0">
                <a:sym typeface="Symbol"/>
              </a:rPr>
              <a:t> Hinzufügen von </a:t>
            </a:r>
            <a:r>
              <a:rPr lang="de-DE" dirty="0" err="1" smtClean="0"/>
              <a:t>nunit.framework.dll</a:t>
            </a:r>
            <a:endParaRPr lang="de-DE"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de-DE" dirty="0" smtClean="0"/>
              <a:t>Add-ins: Tool Windows</a:t>
            </a:r>
            <a:endParaRPr lang="en-US" dirty="0"/>
          </a:p>
        </p:txBody>
      </p:sp>
      <p:sp>
        <p:nvSpPr>
          <p:cNvPr id="50179" name="Content Placeholder 2"/>
          <p:cNvSpPr>
            <a:spLocks noGrp="1"/>
          </p:cNvSpPr>
          <p:nvPr>
            <p:ph idx="1"/>
          </p:nvPr>
        </p:nvSpPr>
        <p:spPr>
          <a:xfrm>
            <a:off x="457200" y="2060575"/>
            <a:ext cx="8229600" cy="4585154"/>
          </a:xfrm>
        </p:spPr>
        <p:txBody>
          <a:bodyPr/>
          <a:lstStyle/>
          <a:p>
            <a:r>
              <a:rPr lang="de-DE" dirty="0" smtClean="0"/>
              <a:t>Hosting des Tool Windows incl. Docking, etc. wird komplett von Visual Studio übernommen</a:t>
            </a:r>
          </a:p>
          <a:p>
            <a:endParaRPr lang="de-DE" dirty="0" smtClean="0"/>
          </a:p>
          <a:p>
            <a:endParaRPr lang="de-DE" dirty="0" smtClean="0"/>
          </a:p>
          <a:p>
            <a:endParaRPr lang="de-DE" dirty="0" smtClean="0"/>
          </a:p>
          <a:p>
            <a:endParaRPr lang="de-DE" dirty="0" smtClean="0"/>
          </a:p>
          <a:p>
            <a:endParaRPr lang="de-DE" dirty="0" smtClean="0"/>
          </a:p>
          <a:p>
            <a:r>
              <a:rPr lang="de-DE" dirty="0" smtClean="0"/>
              <a:t>Add-in Entwickler muss nur für den Inhalt sorgen</a:t>
            </a:r>
          </a:p>
          <a:p>
            <a:pPr lvl="1"/>
            <a:r>
              <a:rPr lang="de-DE" dirty="0" smtClean="0"/>
              <a:t>Inhalt: </a:t>
            </a:r>
            <a:r>
              <a:rPr lang="de-DE" dirty="0" err="1" smtClean="0"/>
              <a:t>WinForms</a:t>
            </a:r>
            <a:r>
              <a:rPr lang="de-DE" dirty="0" smtClean="0"/>
              <a:t> </a:t>
            </a:r>
            <a:r>
              <a:rPr lang="de-DE" dirty="0" err="1" smtClean="0"/>
              <a:t>UserControl</a:t>
            </a:r>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p:txBody>
      </p:sp>
      <p:pic>
        <p:nvPicPr>
          <p:cNvPr id="50180" name="Picture 3" descr="AddInToolWindow.png"/>
          <p:cNvPicPr>
            <a:picLocks noChangeAspect="1"/>
          </p:cNvPicPr>
          <p:nvPr/>
        </p:nvPicPr>
        <p:blipFill>
          <a:blip r:embed="rId2"/>
          <a:srcRect/>
          <a:stretch>
            <a:fillRect/>
          </a:stretch>
        </p:blipFill>
        <p:spPr bwMode="auto">
          <a:xfrm>
            <a:off x="928662" y="3786190"/>
            <a:ext cx="3875317" cy="243829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50180"/>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0179">
                                            <p:txEl>
                                              <p:pRg st="6" end="6"/>
                                            </p:txEl>
                                          </p:spTgt>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5017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de-DE" dirty="0" smtClean="0"/>
              <a:t>Add-ins: Tool Windows</a:t>
            </a:r>
            <a:endParaRPr lang="en-US" dirty="0"/>
          </a:p>
        </p:txBody>
      </p:sp>
      <p:sp>
        <p:nvSpPr>
          <p:cNvPr id="51203" name="Content Placeholder 2"/>
          <p:cNvSpPr>
            <a:spLocks noGrp="1"/>
          </p:cNvSpPr>
          <p:nvPr>
            <p:ph idx="1"/>
          </p:nvPr>
        </p:nvSpPr>
        <p:spPr/>
        <p:txBody>
          <a:bodyPr/>
          <a:lstStyle/>
          <a:p>
            <a:r>
              <a:rPr lang="de-DE" dirty="0" err="1" smtClean="0">
                <a:solidFill>
                  <a:srgbClr val="24435A"/>
                </a:solidFill>
              </a:rPr>
              <a:t>Window</a:t>
            </a:r>
            <a:r>
              <a:rPr lang="de-DE" dirty="0" smtClean="0">
                <a:solidFill>
                  <a:srgbClr val="24435A"/>
                </a:solidFill>
              </a:rPr>
              <a:t> CreateToolWindow2(</a:t>
            </a:r>
            <a:br>
              <a:rPr lang="de-DE" dirty="0" smtClean="0">
                <a:solidFill>
                  <a:srgbClr val="24435A"/>
                </a:solidFill>
              </a:rPr>
            </a:br>
            <a:r>
              <a:rPr lang="de-DE" dirty="0" smtClean="0">
                <a:solidFill>
                  <a:srgbClr val="24435A"/>
                </a:solidFill>
              </a:rPr>
              <a:t>	</a:t>
            </a:r>
            <a:r>
              <a:rPr lang="de-DE" dirty="0" err="1" smtClean="0">
                <a:solidFill>
                  <a:srgbClr val="24435A"/>
                </a:solidFill>
              </a:rPr>
              <a:t>AddIn</a:t>
            </a:r>
            <a:r>
              <a:rPr lang="de-DE" dirty="0" smtClean="0">
                <a:solidFill>
                  <a:srgbClr val="24435A"/>
                </a:solidFill>
              </a:rPr>
              <a:t> </a:t>
            </a:r>
            <a:r>
              <a:rPr lang="de-DE" dirty="0" err="1" smtClean="0">
                <a:solidFill>
                  <a:srgbClr val="24435A"/>
                </a:solidFill>
              </a:rPr>
              <a:t>addIn</a:t>
            </a:r>
            <a:r>
              <a:rPr lang="de-DE" dirty="0" smtClean="0">
                <a:solidFill>
                  <a:srgbClr val="24435A"/>
                </a:solidFill>
              </a:rPr>
              <a:t>,</a:t>
            </a:r>
            <a:br>
              <a:rPr lang="de-DE" dirty="0" smtClean="0">
                <a:solidFill>
                  <a:srgbClr val="24435A"/>
                </a:solidFill>
              </a:rPr>
            </a:br>
            <a:r>
              <a:rPr lang="de-DE" dirty="0" smtClean="0">
                <a:solidFill>
                  <a:srgbClr val="24435A"/>
                </a:solidFill>
              </a:rPr>
              <a:t>	</a:t>
            </a:r>
            <a:r>
              <a:rPr lang="de-DE" dirty="0" err="1" smtClean="0">
                <a:solidFill>
                  <a:srgbClr val="24435A"/>
                </a:solidFill>
              </a:rPr>
              <a:t>string</a:t>
            </a:r>
            <a:r>
              <a:rPr lang="de-DE" dirty="0" smtClean="0">
                <a:solidFill>
                  <a:srgbClr val="24435A"/>
                </a:solidFill>
              </a:rPr>
              <a:t> </a:t>
            </a:r>
            <a:r>
              <a:rPr lang="de-DE" dirty="0" err="1" smtClean="0">
                <a:solidFill>
                  <a:srgbClr val="24435A"/>
                </a:solidFill>
              </a:rPr>
              <a:t>assemblyFileName</a:t>
            </a:r>
            <a:r>
              <a:rPr lang="de-DE" dirty="0" smtClean="0">
                <a:solidFill>
                  <a:srgbClr val="24435A"/>
                </a:solidFill>
              </a:rPr>
              <a:t>,</a:t>
            </a:r>
            <a:br>
              <a:rPr lang="de-DE" dirty="0" smtClean="0">
                <a:solidFill>
                  <a:srgbClr val="24435A"/>
                </a:solidFill>
              </a:rPr>
            </a:br>
            <a:r>
              <a:rPr lang="de-DE" dirty="0" smtClean="0">
                <a:solidFill>
                  <a:srgbClr val="24435A"/>
                </a:solidFill>
              </a:rPr>
              <a:t>	</a:t>
            </a:r>
            <a:r>
              <a:rPr lang="de-DE" dirty="0" err="1" smtClean="0">
                <a:solidFill>
                  <a:srgbClr val="24435A"/>
                </a:solidFill>
              </a:rPr>
              <a:t>string</a:t>
            </a:r>
            <a:r>
              <a:rPr lang="de-DE" dirty="0" smtClean="0">
                <a:solidFill>
                  <a:srgbClr val="24435A"/>
                </a:solidFill>
              </a:rPr>
              <a:t> </a:t>
            </a:r>
            <a:r>
              <a:rPr lang="de-DE" dirty="0" err="1" smtClean="0">
                <a:solidFill>
                  <a:srgbClr val="24435A"/>
                </a:solidFill>
              </a:rPr>
              <a:t>controlClassName</a:t>
            </a:r>
            <a:r>
              <a:rPr lang="de-DE" dirty="0" smtClean="0">
                <a:solidFill>
                  <a:srgbClr val="24435A"/>
                </a:solidFill>
              </a:rPr>
              <a:t>,</a:t>
            </a:r>
            <a:br>
              <a:rPr lang="de-DE" dirty="0" smtClean="0">
                <a:solidFill>
                  <a:srgbClr val="24435A"/>
                </a:solidFill>
              </a:rPr>
            </a:br>
            <a:r>
              <a:rPr lang="de-DE" dirty="0" smtClean="0">
                <a:solidFill>
                  <a:srgbClr val="24435A"/>
                </a:solidFill>
              </a:rPr>
              <a:t>	</a:t>
            </a:r>
            <a:r>
              <a:rPr lang="de-DE" dirty="0" err="1" smtClean="0">
                <a:solidFill>
                  <a:srgbClr val="24435A"/>
                </a:solidFill>
              </a:rPr>
              <a:t>string</a:t>
            </a:r>
            <a:r>
              <a:rPr lang="de-DE" dirty="0" smtClean="0">
                <a:solidFill>
                  <a:srgbClr val="24435A"/>
                </a:solidFill>
              </a:rPr>
              <a:t> </a:t>
            </a:r>
            <a:r>
              <a:rPr lang="de-DE" dirty="0" err="1" smtClean="0">
                <a:solidFill>
                  <a:srgbClr val="24435A"/>
                </a:solidFill>
              </a:rPr>
              <a:t>captionText</a:t>
            </a:r>
            <a:r>
              <a:rPr lang="de-DE" dirty="0" smtClean="0">
                <a:solidFill>
                  <a:srgbClr val="24435A"/>
                </a:solidFill>
              </a:rPr>
              <a:t>,</a:t>
            </a:r>
            <a:br>
              <a:rPr lang="de-DE" dirty="0" smtClean="0">
                <a:solidFill>
                  <a:srgbClr val="24435A"/>
                </a:solidFill>
              </a:rPr>
            </a:br>
            <a:r>
              <a:rPr lang="de-DE" dirty="0" smtClean="0">
                <a:solidFill>
                  <a:srgbClr val="24435A"/>
                </a:solidFill>
              </a:rPr>
              <a:t>	</a:t>
            </a:r>
            <a:r>
              <a:rPr lang="de-DE" dirty="0" err="1" smtClean="0">
                <a:solidFill>
                  <a:srgbClr val="24435A"/>
                </a:solidFill>
              </a:rPr>
              <a:t>string</a:t>
            </a:r>
            <a:r>
              <a:rPr lang="de-DE" dirty="0" smtClean="0">
                <a:solidFill>
                  <a:srgbClr val="24435A"/>
                </a:solidFill>
              </a:rPr>
              <a:t> </a:t>
            </a:r>
            <a:r>
              <a:rPr lang="de-DE" dirty="0" err="1" smtClean="0">
                <a:solidFill>
                  <a:srgbClr val="24435A"/>
                </a:solidFill>
              </a:rPr>
              <a:t>guid</a:t>
            </a:r>
            <a:r>
              <a:rPr lang="de-DE" dirty="0" smtClean="0">
                <a:solidFill>
                  <a:srgbClr val="24435A"/>
                </a:solidFill>
              </a:rPr>
              <a:t/>
            </a:r>
            <a:br>
              <a:rPr lang="de-DE" dirty="0" smtClean="0">
                <a:solidFill>
                  <a:srgbClr val="24435A"/>
                </a:solidFill>
              </a:rPr>
            </a:br>
            <a:r>
              <a:rPr lang="de-DE" dirty="0" smtClean="0">
                <a:solidFill>
                  <a:srgbClr val="24435A"/>
                </a:solidFill>
              </a:rPr>
              <a:t>	</a:t>
            </a:r>
            <a:r>
              <a:rPr lang="de-DE" dirty="0" err="1" smtClean="0">
                <a:solidFill>
                  <a:srgbClr val="24435A"/>
                </a:solidFill>
              </a:rPr>
              <a:t>ref</a:t>
            </a:r>
            <a:r>
              <a:rPr lang="de-DE" dirty="0" smtClean="0">
                <a:solidFill>
                  <a:srgbClr val="24435A"/>
                </a:solidFill>
              </a:rPr>
              <a:t> </a:t>
            </a:r>
            <a:r>
              <a:rPr lang="de-DE" dirty="0" err="1" smtClean="0">
                <a:solidFill>
                  <a:srgbClr val="24435A"/>
                </a:solidFill>
              </a:rPr>
              <a:t>object</a:t>
            </a:r>
            <a:r>
              <a:rPr lang="de-DE" dirty="0" smtClean="0">
                <a:solidFill>
                  <a:srgbClr val="24435A"/>
                </a:solidFill>
              </a:rPr>
              <a:t> </a:t>
            </a:r>
            <a:r>
              <a:rPr lang="de-DE" dirty="0" err="1" smtClean="0">
                <a:solidFill>
                  <a:srgbClr val="24435A"/>
                </a:solidFill>
              </a:rPr>
              <a:t>controlInstance</a:t>
            </a:r>
            <a:r>
              <a:rPr lang="de-DE" dirty="0" smtClean="0">
                <a:solidFill>
                  <a:srgbClr val="24435A"/>
                </a:solidFill>
              </a:rPr>
              <a:t>)</a:t>
            </a:r>
          </a:p>
          <a:p>
            <a:r>
              <a:rPr lang="de-DE" dirty="0" smtClean="0"/>
              <a:t>Aufruf auf </a:t>
            </a:r>
            <a:r>
              <a:rPr lang="de-DE" dirty="0" err="1" smtClean="0"/>
              <a:t>Application.Windows</a:t>
            </a:r>
            <a:endParaRPr lang="de-DE" dirty="0" smtClean="0"/>
          </a:p>
          <a:p>
            <a:pPr lvl="1"/>
            <a:r>
              <a:rPr lang="de-DE" dirty="0" smtClean="0"/>
              <a:t>(Cast auf Windows2)</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de-DE" dirty="0" smtClean="0"/>
              <a:t>Add-ins: Tool Windows</a:t>
            </a:r>
            <a:endParaRPr lang="en-US" dirty="0"/>
          </a:p>
        </p:txBody>
      </p:sp>
      <p:sp>
        <p:nvSpPr>
          <p:cNvPr id="51203" name="Content Placeholder 2"/>
          <p:cNvSpPr>
            <a:spLocks noGrp="1"/>
          </p:cNvSpPr>
          <p:nvPr>
            <p:ph idx="1"/>
          </p:nvPr>
        </p:nvSpPr>
        <p:spPr/>
        <p:txBody>
          <a:bodyPr/>
          <a:lstStyle/>
          <a:p>
            <a:r>
              <a:rPr lang="de-DE" dirty="0" err="1" smtClean="0">
                <a:solidFill>
                  <a:srgbClr val="24435A"/>
                </a:solidFill>
              </a:rPr>
              <a:t>myToolWindow.SetTabPicture</a:t>
            </a:r>
            <a:r>
              <a:rPr lang="de-DE" dirty="0" smtClean="0">
                <a:solidFill>
                  <a:srgbClr val="24435A"/>
                </a:solidFill>
              </a:rPr>
              <a:t>(...)</a:t>
            </a:r>
          </a:p>
          <a:p>
            <a:pPr lvl="1"/>
            <a:r>
              <a:rPr lang="de-DE" dirty="0" smtClean="0"/>
              <a:t>setzt das Icon für den gedockten Zustand</a:t>
            </a:r>
            <a:endParaRPr lang="de-DE" i="1" dirty="0" smtClean="0"/>
          </a:p>
          <a:p>
            <a:r>
              <a:rPr lang="de-DE" dirty="0" err="1" smtClean="0">
                <a:solidFill>
                  <a:srgbClr val="24435A"/>
                </a:solidFill>
              </a:rPr>
              <a:t>myToolWindow.Visible</a:t>
            </a:r>
            <a:r>
              <a:rPr lang="de-DE" dirty="0" smtClean="0">
                <a:solidFill>
                  <a:schemeClr val="tx1"/>
                </a:solidFill>
              </a:rPr>
              <a:t> = </a:t>
            </a:r>
            <a:r>
              <a:rPr lang="de-DE" dirty="0" err="1" smtClean="0">
                <a:solidFill>
                  <a:srgbClr val="24435A"/>
                </a:solidFill>
              </a:rPr>
              <a:t>true</a:t>
            </a:r>
            <a:r>
              <a:rPr lang="de-DE" dirty="0" smtClean="0">
                <a:solidFill>
                  <a:schemeClr val="tx2"/>
                </a:solidFill>
              </a:rPr>
              <a:t> </a:t>
            </a:r>
          </a:p>
          <a:p>
            <a:pPr lvl="1"/>
            <a:r>
              <a:rPr lang="de-DE" dirty="0" smtClean="0"/>
              <a:t>zeigt das </a:t>
            </a:r>
            <a:r>
              <a:rPr lang="de-DE" dirty="0" err="1" smtClean="0"/>
              <a:t>ToolWindow</a:t>
            </a:r>
            <a:r>
              <a:rPr lang="de-DE" dirty="0" smtClean="0"/>
              <a:t> an</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Demo: </a:t>
            </a:r>
            <a:r>
              <a:rPr lang="de-DE" dirty="0" err="1" smtClean="0"/>
              <a:t>Toolwindow</a:t>
            </a:r>
            <a:endParaRPr lang="de-DE"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Fallstricke</a:t>
            </a:r>
            <a:endParaRPr lang="de-DE"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Internationale Windows-Versionen</a:t>
            </a:r>
            <a:endParaRPr lang="de-DE"/>
          </a:p>
        </p:txBody>
      </p:sp>
      <p:sp>
        <p:nvSpPr>
          <p:cNvPr id="3" name="Inhaltsplatzhalter 2"/>
          <p:cNvSpPr>
            <a:spLocks noGrp="1"/>
          </p:cNvSpPr>
          <p:nvPr>
            <p:ph idx="1"/>
          </p:nvPr>
        </p:nvSpPr>
        <p:spPr/>
        <p:txBody>
          <a:bodyPr/>
          <a:lstStyle/>
          <a:p>
            <a:r>
              <a:rPr lang="de-DE" dirty="0" smtClean="0"/>
              <a:t>Addin-Pfade nur teilweise lokalisiert!</a:t>
            </a:r>
          </a:p>
          <a:p>
            <a:pPr lvl="1"/>
            <a:r>
              <a:rPr lang="de-DE" dirty="0" smtClean="0"/>
              <a:t>Ab </a:t>
            </a:r>
            <a:r>
              <a:rPr lang="de-DE" dirty="0" err="1" smtClean="0"/>
              <a:t>ApplicationData</a:t>
            </a:r>
            <a:r>
              <a:rPr lang="de-DE" dirty="0" smtClean="0"/>
              <a:t> englisch!</a:t>
            </a:r>
          </a:p>
          <a:p>
            <a:r>
              <a:rPr lang="de-DE" dirty="0" smtClean="0"/>
              <a:t>Auf englischsprachigem Windows:</a:t>
            </a:r>
          </a:p>
          <a:p>
            <a:pPr lvl="1"/>
            <a:r>
              <a:rPr lang="de-DE" sz="2400" dirty="0" smtClean="0"/>
              <a:t>C:\Documents </a:t>
            </a:r>
            <a:r>
              <a:rPr lang="de-DE" sz="2400" dirty="0" err="1" smtClean="0"/>
              <a:t>and</a:t>
            </a:r>
            <a:r>
              <a:rPr lang="de-DE" sz="2400" dirty="0" smtClean="0"/>
              <a:t> Settings\Roland\</a:t>
            </a:r>
            <a:r>
              <a:rPr lang="de-DE" sz="2400" dirty="0" err="1" smtClean="0">
                <a:solidFill>
                  <a:srgbClr val="7E0018"/>
                </a:solidFill>
              </a:rPr>
              <a:t>Application</a:t>
            </a:r>
            <a:r>
              <a:rPr lang="de-DE" sz="2400" dirty="0" smtClean="0">
                <a:solidFill>
                  <a:srgbClr val="7E0018"/>
                </a:solidFill>
              </a:rPr>
              <a:t> Data</a:t>
            </a:r>
            <a:r>
              <a:rPr lang="de-DE" sz="2400" dirty="0" smtClean="0"/>
              <a:t>\ Microsoft\</a:t>
            </a:r>
            <a:r>
              <a:rPr lang="de-DE" sz="2400" dirty="0" err="1" smtClean="0"/>
              <a:t>MSEnvShared</a:t>
            </a:r>
            <a:r>
              <a:rPr lang="de-DE" sz="2400" dirty="0" smtClean="0"/>
              <a:t>\Addins\</a:t>
            </a:r>
            <a:r>
              <a:rPr lang="de-DE" sz="2400" dirty="0" err="1" smtClean="0"/>
              <a:t>Demo.AddIn</a:t>
            </a:r>
            <a:endParaRPr lang="de-DE" sz="2400" dirty="0" smtClean="0"/>
          </a:p>
          <a:p>
            <a:r>
              <a:rPr lang="de-DE" dirty="0" smtClean="0"/>
              <a:t>Auf deutschem Windows:</a:t>
            </a:r>
          </a:p>
          <a:p>
            <a:pPr lvl="1"/>
            <a:r>
              <a:rPr lang="de-DE" sz="2400" dirty="0" smtClean="0"/>
              <a:t>C:\Documente und Einstellungen\Roland\</a:t>
            </a:r>
            <a:r>
              <a:rPr lang="de-DE" sz="2400" dirty="0" err="1" smtClean="0">
                <a:solidFill>
                  <a:srgbClr val="7E0018"/>
                </a:solidFill>
              </a:rPr>
              <a:t>Application</a:t>
            </a:r>
            <a:r>
              <a:rPr lang="de-DE" sz="2400" dirty="0" smtClean="0">
                <a:solidFill>
                  <a:srgbClr val="7E0018"/>
                </a:solidFill>
              </a:rPr>
              <a:t> Data</a:t>
            </a:r>
            <a:r>
              <a:rPr lang="de-DE" sz="2400" dirty="0" smtClean="0"/>
              <a:t>\ Microsoft\</a:t>
            </a:r>
            <a:r>
              <a:rPr lang="de-DE" sz="2400" dirty="0" err="1" smtClean="0"/>
              <a:t>MSEnvShared</a:t>
            </a:r>
            <a:r>
              <a:rPr lang="de-DE" sz="2400" dirty="0" smtClean="0"/>
              <a:t>\Addins\</a:t>
            </a:r>
            <a:r>
              <a:rPr lang="de-DE" sz="2400" dirty="0" err="1" smtClean="0"/>
              <a:t>Demo.AddIn</a:t>
            </a:r>
            <a:endParaRPr lang="de-DE" sz="2400" dirty="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de-DE" dirty="0" smtClean="0"/>
              <a:t>Lokalisierte Visual Studio Versionen</a:t>
            </a:r>
            <a:endParaRPr lang="de-DE" dirty="0"/>
          </a:p>
        </p:txBody>
      </p:sp>
      <p:sp>
        <p:nvSpPr>
          <p:cNvPr id="53251" name="Content Placeholder 2"/>
          <p:cNvSpPr>
            <a:spLocks noGrp="1"/>
          </p:cNvSpPr>
          <p:nvPr>
            <p:ph idx="1"/>
          </p:nvPr>
        </p:nvSpPr>
        <p:spPr/>
        <p:txBody>
          <a:bodyPr/>
          <a:lstStyle/>
          <a:p>
            <a:r>
              <a:rPr lang="de-DE" dirty="0" smtClean="0"/>
              <a:t>Visual Studio 2005: Fehler in Add-in Projekt</a:t>
            </a:r>
          </a:p>
          <a:p>
            <a:pPr lvl="1"/>
            <a:r>
              <a:rPr lang="de-DE" dirty="0" err="1" smtClean="0"/>
              <a:t>CultureInfo.TwoLetterISO</a:t>
            </a:r>
            <a:r>
              <a:rPr lang="de-DE" dirty="0" smtClean="0"/>
              <a:t> als Teil des Schlüssels</a:t>
            </a:r>
          </a:p>
          <a:p>
            <a:pPr lvl="2"/>
            <a:r>
              <a:rPr lang="de-DE" dirty="0" smtClean="0"/>
              <a:t>z.B. "</a:t>
            </a:r>
            <a:r>
              <a:rPr lang="de-DE" dirty="0" err="1" smtClean="0">
                <a:solidFill>
                  <a:srgbClr val="C00000"/>
                </a:solidFill>
              </a:rPr>
              <a:t>de</a:t>
            </a:r>
            <a:r>
              <a:rPr lang="de-DE" dirty="0" err="1" smtClean="0"/>
              <a:t>Tools</a:t>
            </a:r>
            <a:r>
              <a:rPr lang="de-DE" dirty="0" smtClean="0"/>
              <a:t>" </a:t>
            </a:r>
            <a:r>
              <a:rPr lang="de-DE" dirty="0" smtClean="0">
                <a:sym typeface="Symbol"/>
              </a:rPr>
              <a:t> "Extras"</a:t>
            </a:r>
          </a:p>
          <a:p>
            <a:pPr lvl="1"/>
            <a:r>
              <a:rPr lang="de-DE" dirty="0" smtClean="0">
                <a:sym typeface="Symbol"/>
              </a:rPr>
              <a:t>Problem: Chinese </a:t>
            </a:r>
            <a:r>
              <a:rPr lang="de-DE" dirty="0" err="1" smtClean="0">
                <a:sym typeface="Symbol"/>
              </a:rPr>
              <a:t>Simplified</a:t>
            </a:r>
            <a:r>
              <a:rPr lang="de-DE" dirty="0" smtClean="0">
                <a:sym typeface="Symbol"/>
              </a:rPr>
              <a:t> &amp; Traditional</a:t>
            </a:r>
          </a:p>
          <a:p>
            <a:pPr lvl="2"/>
            <a:r>
              <a:rPr lang="de-DE" dirty="0" smtClean="0">
                <a:sym typeface="Symbol"/>
              </a:rPr>
              <a:t>In den </a:t>
            </a:r>
            <a:r>
              <a:rPr lang="de-DE" dirty="0" err="1" smtClean="0">
                <a:sym typeface="Symbol"/>
              </a:rPr>
              <a:t>Resourcen</a:t>
            </a:r>
            <a:r>
              <a:rPr lang="de-DE" dirty="0" smtClean="0">
                <a:sym typeface="Symbol"/>
              </a:rPr>
              <a:t> "</a:t>
            </a:r>
            <a:r>
              <a:rPr lang="de-DE" dirty="0" err="1" smtClean="0">
                <a:solidFill>
                  <a:srgbClr val="C00000"/>
                </a:solidFill>
                <a:sym typeface="Symbol"/>
              </a:rPr>
              <a:t>zh-CHS</a:t>
            </a:r>
            <a:r>
              <a:rPr lang="de-DE" dirty="0" err="1" smtClean="0">
                <a:sym typeface="Symbol"/>
              </a:rPr>
              <a:t>Tools</a:t>
            </a:r>
            <a:r>
              <a:rPr lang="de-DE" dirty="0" smtClean="0">
                <a:sym typeface="Symbol"/>
              </a:rPr>
              <a:t>" und "</a:t>
            </a:r>
            <a:r>
              <a:rPr lang="de-DE" dirty="0" err="1" smtClean="0">
                <a:solidFill>
                  <a:srgbClr val="C00000"/>
                </a:solidFill>
                <a:sym typeface="Symbol"/>
              </a:rPr>
              <a:t>zh-CHT</a:t>
            </a:r>
            <a:r>
              <a:rPr lang="de-DE" dirty="0" err="1" smtClean="0">
                <a:sym typeface="Symbol"/>
              </a:rPr>
              <a:t>Tools</a:t>
            </a:r>
            <a:r>
              <a:rPr lang="de-DE" dirty="0" smtClean="0">
                <a:sym typeface="Symbol"/>
              </a:rPr>
              <a:t>"</a:t>
            </a:r>
          </a:p>
          <a:p>
            <a:r>
              <a:rPr lang="de-DE" dirty="0" smtClean="0">
                <a:sym typeface="Symbol"/>
              </a:rPr>
              <a:t>Gefixt in Visual Studio 2008</a:t>
            </a:r>
            <a:endParaRPr lang="de-DE" dirty="0"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Generierter Code in VS2008</a:t>
            </a:r>
            <a:endParaRPr lang="de-DE" dirty="0"/>
          </a:p>
        </p:txBody>
      </p:sp>
      <p:sp>
        <p:nvSpPr>
          <p:cNvPr id="3" name="Content Placeholder 2"/>
          <p:cNvSpPr>
            <a:spLocks noGrp="1"/>
          </p:cNvSpPr>
          <p:nvPr>
            <p:ph idx="1"/>
          </p:nvPr>
        </p:nvSpPr>
        <p:spPr/>
        <p:txBody>
          <a:bodyPr/>
          <a:lstStyle/>
          <a:p>
            <a:pPr marL="0" indent="0">
              <a:buNone/>
              <a:tabLst>
                <a:tab pos="361950" algn="l"/>
                <a:tab pos="712788" algn="l"/>
                <a:tab pos="1074738" algn="l"/>
              </a:tabLst>
            </a:pPr>
            <a:r>
              <a:rPr lang="de-DE" sz="1900" smtClean="0">
                <a:solidFill>
                  <a:schemeClr val="tx2"/>
                </a:solidFill>
                <a:latin typeface="Tahoma" pitchFamily="34" charset="0"/>
                <a:cs typeface="Tahoma" pitchFamily="34" charset="0"/>
              </a:rPr>
              <a:t>string resourceName;</a:t>
            </a:r>
            <a:br>
              <a:rPr lang="de-DE" sz="1900" smtClean="0">
                <a:solidFill>
                  <a:schemeClr val="tx2"/>
                </a:solidFill>
                <a:latin typeface="Tahoma" pitchFamily="34" charset="0"/>
                <a:cs typeface="Tahoma" pitchFamily="34" charset="0"/>
              </a:rPr>
            </a:br>
            <a:r>
              <a:rPr lang="de-DE" sz="1900" smtClean="0">
                <a:solidFill>
                  <a:schemeClr val="tx2"/>
                </a:solidFill>
                <a:latin typeface="Tahoma" pitchFamily="34" charset="0"/>
                <a:cs typeface="Tahoma" pitchFamily="34" charset="0"/>
              </a:rPr>
              <a:t>ResourceManager resourceManager = new ResourceManager("...</a:t>
            </a:r>
            <a:br>
              <a:rPr lang="de-DE" sz="1900" smtClean="0">
                <a:solidFill>
                  <a:schemeClr val="tx2"/>
                </a:solidFill>
                <a:latin typeface="Tahoma" pitchFamily="34" charset="0"/>
                <a:cs typeface="Tahoma" pitchFamily="34" charset="0"/>
              </a:rPr>
            </a:br>
            <a:r>
              <a:rPr lang="de-DE" sz="1900" smtClean="0">
                <a:solidFill>
                  <a:schemeClr val="tx2"/>
                </a:solidFill>
                <a:latin typeface="Tahoma" pitchFamily="34" charset="0"/>
                <a:cs typeface="Tahoma" pitchFamily="34" charset="0"/>
              </a:rPr>
              <a:t>CultureInfo cultureInfo = new CultureInfo(_applicationObject.LocaleID);</a:t>
            </a:r>
            <a:br>
              <a:rPr lang="de-DE" sz="1900" smtClean="0">
                <a:solidFill>
                  <a:schemeClr val="tx2"/>
                </a:solidFill>
                <a:latin typeface="Tahoma" pitchFamily="34" charset="0"/>
                <a:cs typeface="Tahoma" pitchFamily="34" charset="0"/>
              </a:rPr>
            </a:br>
            <a:r>
              <a:rPr lang="de-DE" sz="1900" smtClean="0">
                <a:solidFill>
                  <a:schemeClr val="tx2"/>
                </a:solidFill>
                <a:latin typeface="Tahoma" pitchFamily="34" charset="0"/>
                <a:cs typeface="Tahoma" pitchFamily="34" charset="0"/>
              </a:rPr>
              <a:t/>
            </a:r>
            <a:br>
              <a:rPr lang="de-DE" sz="1900" smtClean="0">
                <a:solidFill>
                  <a:schemeClr val="tx2"/>
                </a:solidFill>
                <a:latin typeface="Tahoma" pitchFamily="34" charset="0"/>
                <a:cs typeface="Tahoma" pitchFamily="34" charset="0"/>
              </a:rPr>
            </a:br>
            <a:r>
              <a:rPr lang="de-DE" sz="1900" smtClean="0">
                <a:solidFill>
                  <a:srgbClr val="C00000"/>
                </a:solidFill>
                <a:latin typeface="Tahoma" pitchFamily="34" charset="0"/>
                <a:cs typeface="Tahoma" pitchFamily="34" charset="0"/>
              </a:rPr>
              <a:t>if(cultureInfo.TwoLetterISOLanguageName == "zh")</a:t>
            </a:r>
            <a:br>
              <a:rPr lang="de-DE" sz="1900" smtClean="0">
                <a:solidFill>
                  <a:srgbClr val="C00000"/>
                </a:solidFill>
                <a:latin typeface="Tahoma" pitchFamily="34" charset="0"/>
                <a:cs typeface="Tahoma" pitchFamily="34" charset="0"/>
              </a:rPr>
            </a:br>
            <a:r>
              <a:rPr lang="de-DE" sz="1900" smtClean="0">
                <a:solidFill>
                  <a:srgbClr val="C00000"/>
                </a:solidFill>
                <a:latin typeface="Tahoma" pitchFamily="34" charset="0"/>
                <a:cs typeface="Tahoma" pitchFamily="34" charset="0"/>
              </a:rPr>
              <a:t>{</a:t>
            </a:r>
            <a:br>
              <a:rPr lang="de-DE" sz="1900" smtClean="0">
                <a:solidFill>
                  <a:srgbClr val="C00000"/>
                </a:solidFill>
                <a:latin typeface="Tahoma" pitchFamily="34" charset="0"/>
                <a:cs typeface="Tahoma" pitchFamily="34" charset="0"/>
              </a:rPr>
            </a:br>
            <a:r>
              <a:rPr lang="de-DE" sz="1900" smtClean="0">
                <a:solidFill>
                  <a:srgbClr val="C00000"/>
                </a:solidFill>
                <a:latin typeface="Tahoma" pitchFamily="34" charset="0"/>
                <a:cs typeface="Tahoma" pitchFamily="34" charset="0"/>
              </a:rPr>
              <a:t>	resourceName = String.Concat(cultureInfo.Name, "Tools");</a:t>
            </a:r>
            <a:br>
              <a:rPr lang="de-DE" sz="1900" smtClean="0">
                <a:solidFill>
                  <a:srgbClr val="C00000"/>
                </a:solidFill>
                <a:latin typeface="Tahoma" pitchFamily="34" charset="0"/>
                <a:cs typeface="Tahoma" pitchFamily="34" charset="0"/>
              </a:rPr>
            </a:br>
            <a:r>
              <a:rPr lang="de-DE" sz="1900" smtClean="0">
                <a:solidFill>
                  <a:srgbClr val="C00000"/>
                </a:solidFill>
                <a:latin typeface="Tahoma" pitchFamily="34" charset="0"/>
                <a:cs typeface="Tahoma" pitchFamily="34" charset="0"/>
              </a:rPr>
              <a:t>}</a:t>
            </a:r>
            <a:br>
              <a:rPr lang="de-DE" sz="1900" smtClean="0">
                <a:solidFill>
                  <a:srgbClr val="C00000"/>
                </a:solidFill>
                <a:latin typeface="Tahoma" pitchFamily="34" charset="0"/>
                <a:cs typeface="Tahoma" pitchFamily="34" charset="0"/>
              </a:rPr>
            </a:br>
            <a:r>
              <a:rPr lang="de-DE" sz="1900" smtClean="0">
                <a:solidFill>
                  <a:srgbClr val="C00000"/>
                </a:solidFill>
                <a:latin typeface="Tahoma" pitchFamily="34" charset="0"/>
                <a:cs typeface="Tahoma" pitchFamily="34" charset="0"/>
              </a:rPr>
              <a:t>else</a:t>
            </a:r>
            <a:r>
              <a:rPr lang="de-DE" sz="1900" smtClean="0">
                <a:solidFill>
                  <a:schemeClr val="tx2"/>
                </a:solidFill>
                <a:latin typeface="Tahoma" pitchFamily="34" charset="0"/>
                <a:cs typeface="Tahoma" pitchFamily="34" charset="0"/>
              </a:rPr>
              <a:t/>
            </a:r>
            <a:br>
              <a:rPr lang="de-DE" sz="1900" smtClean="0">
                <a:solidFill>
                  <a:schemeClr val="tx2"/>
                </a:solidFill>
                <a:latin typeface="Tahoma" pitchFamily="34" charset="0"/>
                <a:cs typeface="Tahoma" pitchFamily="34" charset="0"/>
              </a:rPr>
            </a:br>
            <a:r>
              <a:rPr lang="de-DE" sz="1900" smtClean="0">
                <a:solidFill>
                  <a:schemeClr val="tx2"/>
                </a:solidFill>
                <a:latin typeface="Tahoma" pitchFamily="34" charset="0"/>
                <a:cs typeface="Tahoma" pitchFamily="34" charset="0"/>
              </a:rPr>
              <a:t>{</a:t>
            </a:r>
            <a:br>
              <a:rPr lang="de-DE" sz="1900" smtClean="0">
                <a:solidFill>
                  <a:schemeClr val="tx2"/>
                </a:solidFill>
                <a:latin typeface="Tahoma" pitchFamily="34" charset="0"/>
                <a:cs typeface="Tahoma" pitchFamily="34" charset="0"/>
              </a:rPr>
            </a:br>
            <a:r>
              <a:rPr lang="de-DE" sz="1900" smtClean="0">
                <a:solidFill>
                  <a:schemeClr val="tx2"/>
                </a:solidFill>
                <a:latin typeface="Tahoma" pitchFamily="34" charset="0"/>
                <a:cs typeface="Tahoma" pitchFamily="34" charset="0"/>
              </a:rPr>
              <a:t>	resourceName =</a:t>
            </a:r>
            <a:br>
              <a:rPr lang="de-DE" sz="1900" smtClean="0">
                <a:solidFill>
                  <a:schemeClr val="tx2"/>
                </a:solidFill>
                <a:latin typeface="Tahoma" pitchFamily="34" charset="0"/>
                <a:cs typeface="Tahoma" pitchFamily="34" charset="0"/>
              </a:rPr>
            </a:br>
            <a:r>
              <a:rPr lang="de-DE" sz="1900" smtClean="0">
                <a:solidFill>
                  <a:schemeClr val="tx2"/>
                </a:solidFill>
                <a:latin typeface="Tahoma" pitchFamily="34" charset="0"/>
                <a:cs typeface="Tahoma" pitchFamily="34" charset="0"/>
              </a:rPr>
              <a:t>		String.Concat(cultureInfo.TwoLetterISOLanguageName, "Tools");</a:t>
            </a:r>
            <a:br>
              <a:rPr lang="de-DE" sz="1900" smtClean="0">
                <a:solidFill>
                  <a:schemeClr val="tx2"/>
                </a:solidFill>
                <a:latin typeface="Tahoma" pitchFamily="34" charset="0"/>
                <a:cs typeface="Tahoma" pitchFamily="34" charset="0"/>
              </a:rPr>
            </a:br>
            <a:r>
              <a:rPr lang="de-DE" sz="1900" smtClean="0">
                <a:solidFill>
                  <a:schemeClr val="tx2"/>
                </a:solidFill>
                <a:latin typeface="Tahoma" pitchFamily="34" charset="0"/>
                <a:cs typeface="Tahoma" pitchFamily="34" charset="0"/>
              </a:rPr>
              <a:t>}</a:t>
            </a:r>
            <a:br>
              <a:rPr lang="de-DE" sz="1900" smtClean="0">
                <a:solidFill>
                  <a:schemeClr val="tx2"/>
                </a:solidFill>
                <a:latin typeface="Tahoma" pitchFamily="34" charset="0"/>
                <a:cs typeface="Tahoma" pitchFamily="34" charset="0"/>
              </a:rPr>
            </a:br>
            <a:r>
              <a:rPr lang="de-DE" sz="1900" smtClean="0">
                <a:solidFill>
                  <a:schemeClr val="tx2"/>
                </a:solidFill>
                <a:latin typeface="Tahoma" pitchFamily="34" charset="0"/>
                <a:cs typeface="Tahoma" pitchFamily="34" charset="0"/>
              </a:rPr>
              <a:t>toolsMenuName = resourceManager.GetString(resourceName);</a:t>
            </a:r>
            <a:endParaRPr lang="de-DE" sz="1900" dirty="0" smtClean="0">
              <a:solidFill>
                <a:schemeClr val="tx2"/>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de-DE" dirty="0" smtClean="0"/>
              <a:t>Lokalisierte Visual Studio Versionen</a:t>
            </a:r>
            <a:endParaRPr lang="de-DE" dirty="0"/>
          </a:p>
        </p:txBody>
      </p:sp>
      <p:sp>
        <p:nvSpPr>
          <p:cNvPr id="53251" name="Content Placeholder 2"/>
          <p:cNvSpPr>
            <a:spLocks noGrp="1"/>
          </p:cNvSpPr>
          <p:nvPr>
            <p:ph idx="1"/>
          </p:nvPr>
        </p:nvSpPr>
        <p:spPr/>
        <p:txBody>
          <a:bodyPr/>
          <a:lstStyle/>
          <a:p>
            <a:r>
              <a:rPr lang="de-DE" dirty="0" smtClean="0"/>
              <a:t>Definition von eigenen </a:t>
            </a:r>
            <a:r>
              <a:rPr lang="de-DE" dirty="0" err="1" smtClean="0"/>
              <a:t>Hotkeys</a:t>
            </a:r>
            <a:endParaRPr lang="de-DE" dirty="0" smtClean="0"/>
          </a:p>
          <a:p>
            <a:pPr lvl="1"/>
            <a:r>
              <a:rPr lang="de-DE" dirty="0" smtClean="0"/>
              <a:t>Benötigt: </a:t>
            </a:r>
            <a:r>
              <a:rPr lang="de-DE" dirty="0" err="1" smtClean="0"/>
              <a:t>Scope</a:t>
            </a:r>
            <a:r>
              <a:rPr lang="de-DE" dirty="0" smtClean="0"/>
              <a:t> + Tastenname</a:t>
            </a:r>
          </a:p>
          <a:p>
            <a:pPr marL="0" indent="0">
              <a:buNone/>
            </a:pPr>
            <a:r>
              <a:rPr lang="de-DE" sz="2500" dirty="0" smtClean="0">
                <a:solidFill>
                  <a:schemeClr val="accent2"/>
                </a:solidFill>
              </a:rPr>
              <a:t/>
            </a:r>
            <a:br>
              <a:rPr lang="de-DE" sz="2500" dirty="0" smtClean="0">
                <a:solidFill>
                  <a:schemeClr val="accent2"/>
                </a:solidFill>
              </a:rPr>
            </a:br>
            <a:r>
              <a:rPr lang="de-DE" sz="2800" dirty="0" smtClean="0">
                <a:solidFill>
                  <a:schemeClr val="accent1"/>
                </a:solidFill>
              </a:rPr>
              <a:t>DTE2 </a:t>
            </a:r>
            <a:r>
              <a:rPr lang="de-DE" sz="2800" dirty="0" err="1" smtClean="0">
                <a:solidFill>
                  <a:schemeClr val="accent1"/>
                </a:solidFill>
              </a:rPr>
              <a:t>application</a:t>
            </a:r>
            <a:r>
              <a:rPr lang="de-DE" sz="2800" dirty="0" smtClean="0">
                <a:solidFill>
                  <a:schemeClr val="accent1"/>
                </a:solidFill>
              </a:rPr>
              <a:t>;</a:t>
            </a:r>
            <a:br>
              <a:rPr lang="de-DE" sz="2800" dirty="0" smtClean="0">
                <a:solidFill>
                  <a:schemeClr val="accent1"/>
                </a:solidFill>
              </a:rPr>
            </a:br>
            <a:r>
              <a:rPr lang="de-DE" sz="2800" dirty="0" smtClean="0">
                <a:solidFill>
                  <a:schemeClr val="accent1"/>
                </a:solidFill>
              </a:rPr>
              <a:t> ...</a:t>
            </a:r>
            <a:br>
              <a:rPr lang="de-DE" sz="2800" dirty="0" smtClean="0">
                <a:solidFill>
                  <a:schemeClr val="accent1"/>
                </a:solidFill>
              </a:rPr>
            </a:br>
            <a:r>
              <a:rPr lang="de-DE" sz="2800" dirty="0" smtClean="0">
                <a:solidFill>
                  <a:schemeClr val="accent1"/>
                </a:solidFill>
              </a:rPr>
              <a:t>Command </a:t>
            </a:r>
            <a:r>
              <a:rPr lang="de-DE" sz="2800" dirty="0" err="1" smtClean="0">
                <a:solidFill>
                  <a:schemeClr val="accent1"/>
                </a:solidFill>
              </a:rPr>
              <a:t>cmd</a:t>
            </a:r>
            <a:r>
              <a:rPr lang="de-DE" sz="2800" dirty="0" smtClean="0">
                <a:solidFill>
                  <a:schemeClr val="accent1"/>
                </a:solidFill>
              </a:rPr>
              <a:t>=</a:t>
            </a:r>
            <a:r>
              <a:rPr lang="de-DE" sz="2800" dirty="0" err="1" smtClean="0">
                <a:solidFill>
                  <a:schemeClr val="accent1"/>
                </a:solidFill>
              </a:rPr>
              <a:t>application.Commands.Item</a:t>
            </a:r>
            <a:r>
              <a:rPr lang="de-DE" sz="2800" dirty="0" smtClean="0">
                <a:solidFill>
                  <a:schemeClr val="accent1"/>
                </a:solidFill>
              </a:rPr>
              <a:t>(</a:t>
            </a:r>
            <a:br>
              <a:rPr lang="de-DE" sz="2800" dirty="0" smtClean="0">
                <a:solidFill>
                  <a:schemeClr val="accent1"/>
                </a:solidFill>
              </a:rPr>
            </a:br>
            <a:r>
              <a:rPr lang="de-DE" sz="2800" dirty="0" smtClean="0">
                <a:solidFill>
                  <a:schemeClr val="accent1"/>
                </a:solidFill>
              </a:rPr>
              <a:t>     "</a:t>
            </a:r>
            <a:r>
              <a:rPr lang="de-DE" sz="2800" dirty="0" err="1" smtClean="0">
                <a:solidFill>
                  <a:schemeClr val="accent1"/>
                </a:solidFill>
              </a:rPr>
              <a:t>TheNamespace.TheClass.TheCommand</a:t>
            </a:r>
            <a:r>
              <a:rPr lang="de-DE" sz="2800" dirty="0" smtClean="0">
                <a:solidFill>
                  <a:schemeClr val="accent1"/>
                </a:solidFill>
              </a:rPr>
              <a:t>", -1); </a:t>
            </a:r>
            <a:br>
              <a:rPr lang="de-DE" sz="2800" dirty="0" smtClean="0">
                <a:solidFill>
                  <a:schemeClr val="accent1"/>
                </a:solidFill>
              </a:rPr>
            </a:br>
            <a:r>
              <a:rPr lang="de-DE" sz="2800" dirty="0" smtClean="0">
                <a:solidFill>
                  <a:schemeClr val="accent1"/>
                </a:solidFill>
              </a:rPr>
              <a:t/>
            </a:r>
            <a:br>
              <a:rPr lang="de-DE" sz="2800" dirty="0" smtClean="0">
                <a:solidFill>
                  <a:schemeClr val="accent1"/>
                </a:solidFill>
              </a:rPr>
            </a:br>
            <a:r>
              <a:rPr lang="de-DE" sz="2800" dirty="0" err="1" smtClean="0">
                <a:solidFill>
                  <a:schemeClr val="accent1"/>
                </a:solidFill>
              </a:rPr>
              <a:t>cmd.Bindings</a:t>
            </a:r>
            <a:r>
              <a:rPr lang="de-DE" sz="2800" dirty="0" smtClean="0">
                <a:solidFill>
                  <a:schemeClr val="accent1"/>
                </a:solidFill>
              </a:rPr>
              <a:t>="Text Editor::</a:t>
            </a:r>
            <a:r>
              <a:rPr lang="de-DE" sz="2800" dirty="0" err="1" smtClean="0">
                <a:solidFill>
                  <a:schemeClr val="accent1"/>
                </a:solidFill>
              </a:rPr>
              <a:t>Ctrl+Shift+D</a:t>
            </a:r>
            <a:r>
              <a:rPr lang="de-DE" sz="2800" dirty="0" smtClean="0">
                <a:solidFill>
                  <a:schemeClr val="accent1"/>
                </a:solidFill>
              </a:rPr>
              <a:t>";</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de-DE" dirty="0" smtClean="0"/>
              <a:t>Lokalisierte Visual Studio Versionen</a:t>
            </a:r>
            <a:endParaRPr lang="de-DE" dirty="0"/>
          </a:p>
        </p:txBody>
      </p:sp>
      <p:sp>
        <p:nvSpPr>
          <p:cNvPr id="53251" name="Content Placeholder 2"/>
          <p:cNvSpPr>
            <a:spLocks noGrp="1"/>
          </p:cNvSpPr>
          <p:nvPr>
            <p:ph idx="1"/>
          </p:nvPr>
        </p:nvSpPr>
        <p:spPr/>
        <p:txBody>
          <a:bodyPr/>
          <a:lstStyle/>
          <a:p>
            <a:r>
              <a:rPr lang="de-DE" dirty="0" smtClean="0"/>
              <a:t>Problem: Scopes sind sprachabhängig</a:t>
            </a:r>
          </a:p>
          <a:p>
            <a:pPr lvl="1"/>
            <a:r>
              <a:rPr lang="de-DE" dirty="0" smtClean="0"/>
              <a:t>Englisch: "Text Editor::"</a:t>
            </a:r>
          </a:p>
          <a:p>
            <a:pPr lvl="1"/>
            <a:r>
              <a:rPr lang="de-DE" dirty="0" smtClean="0"/>
              <a:t>Deutsch: "Text-Editor::"</a:t>
            </a:r>
          </a:p>
          <a:p>
            <a:pPr lvl="1"/>
            <a:r>
              <a:rPr lang="de-DE" dirty="0" smtClean="0"/>
              <a:t>Spanisch: "Editor de </a:t>
            </a:r>
            <a:r>
              <a:rPr lang="de-DE" dirty="0" err="1" smtClean="0"/>
              <a:t>Texto</a:t>
            </a:r>
            <a:r>
              <a:rPr lang="de-DE" dirty="0" smtClean="0"/>
              <a:t>::" ...</a:t>
            </a:r>
          </a:p>
          <a:p>
            <a:r>
              <a:rPr lang="de-DE" dirty="0" smtClean="0"/>
              <a:t>(Teil-)Lösung (übler Hack)</a:t>
            </a:r>
          </a:p>
          <a:p>
            <a:pPr lvl="1"/>
            <a:r>
              <a:rPr lang="de-DE" sz="2000" dirty="0" smtClean="0">
                <a:hlinkClick r:id="rId2"/>
              </a:rPr>
              <a:t>http://weblogs.asp.net/rweigelt/archive/2006/07/16/458634.aspx</a:t>
            </a:r>
            <a:endParaRPr lang="de-DE" sz="20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Features</a:t>
            </a:r>
            <a:endParaRPr lang="de-DE" dirty="0"/>
          </a:p>
        </p:txBody>
      </p:sp>
      <p:sp>
        <p:nvSpPr>
          <p:cNvPr id="3" name="Inhaltsplatzhalter 2"/>
          <p:cNvSpPr>
            <a:spLocks noGrp="1"/>
          </p:cNvSpPr>
          <p:nvPr>
            <p:ph idx="1"/>
          </p:nvPr>
        </p:nvSpPr>
        <p:spPr/>
        <p:txBody>
          <a:bodyPr/>
          <a:lstStyle/>
          <a:p>
            <a:r>
              <a:rPr lang="de-DE" dirty="0" smtClean="0"/>
              <a:t>Ersetzung von Strings in Textdateien</a:t>
            </a:r>
          </a:p>
          <a:p>
            <a:pPr lvl="1"/>
            <a:r>
              <a:rPr lang="de-DE" dirty="0" smtClean="0"/>
              <a:t>z.B. </a:t>
            </a:r>
            <a:r>
              <a:rPr lang="de-DE" dirty="0" err="1" smtClean="0">
                <a:solidFill>
                  <a:schemeClr val="accent1"/>
                </a:solidFill>
              </a:rPr>
              <a:t>MyClassName</a:t>
            </a:r>
            <a:r>
              <a:rPr lang="de-DE" dirty="0" err="1" smtClean="0"/>
              <a:t>.cs</a:t>
            </a:r>
            <a:r>
              <a:rPr lang="de-DE" dirty="0" smtClean="0"/>
              <a:t> </a:t>
            </a:r>
            <a:r>
              <a:rPr lang="de-DE" dirty="0" smtClean="0">
                <a:sym typeface="Symbol"/>
              </a:rPr>
              <a:t> </a:t>
            </a:r>
            <a:r>
              <a:rPr lang="de-DE" dirty="0" err="1" smtClean="0">
                <a:sym typeface="Symbol"/>
              </a:rPr>
              <a:t>class</a:t>
            </a:r>
            <a:r>
              <a:rPr lang="de-DE" dirty="0" smtClean="0">
                <a:sym typeface="Symbol"/>
              </a:rPr>
              <a:t> </a:t>
            </a:r>
            <a:r>
              <a:rPr lang="de-DE" dirty="0" err="1" smtClean="0">
                <a:solidFill>
                  <a:schemeClr val="accent1"/>
                </a:solidFill>
                <a:sym typeface="Symbol"/>
              </a:rPr>
              <a:t>MyClassName</a:t>
            </a:r>
            <a:endParaRPr lang="de-DE" dirty="0" smtClean="0">
              <a:solidFill>
                <a:schemeClr val="accent1"/>
              </a:solidFill>
              <a:sym typeface="Symbol"/>
            </a:endParaRPr>
          </a:p>
          <a:p>
            <a:pPr lvl="1"/>
            <a:r>
              <a:rPr lang="de-DE" dirty="0" smtClean="0">
                <a:sym typeface="Symbol"/>
              </a:rPr>
              <a:t>Auch eigene Ersetzungen möglich</a:t>
            </a:r>
            <a:endParaRPr lang="de-DE" dirty="0" smtClean="0"/>
          </a:p>
          <a:p>
            <a:r>
              <a:rPr lang="de-DE" dirty="0" smtClean="0"/>
              <a:t>Aufruf von eigenem Code beim Hinzufügen</a:t>
            </a:r>
          </a:p>
          <a:p>
            <a:pPr lvl="1"/>
            <a:r>
              <a:rPr lang="de-DE" dirty="0" err="1" smtClean="0"/>
              <a:t>Managed</a:t>
            </a:r>
            <a:r>
              <a:rPr lang="de-DE" dirty="0" smtClean="0"/>
              <a:t>, ohne COM-Registrierung</a:t>
            </a:r>
          </a:p>
          <a:p>
            <a:pPr lvl="1"/>
            <a:r>
              <a:rPr lang="de-DE" dirty="0" smtClean="0"/>
              <a:t>Mit guter </a:t>
            </a:r>
            <a:r>
              <a:rPr lang="de-DE" dirty="0" err="1" smtClean="0"/>
              <a:t>Debug</a:t>
            </a:r>
            <a:r>
              <a:rPr lang="de-DE" dirty="0" smtClean="0"/>
              <a:t>-Unterstützung</a:t>
            </a:r>
            <a:endParaRPr lang="de-DE"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Hack</a:t>
            </a:r>
            <a:endParaRPr lang="de-DE" dirty="0"/>
          </a:p>
        </p:txBody>
      </p:sp>
      <p:sp>
        <p:nvSpPr>
          <p:cNvPr id="3" name="Content Placeholder 2"/>
          <p:cNvSpPr>
            <a:spLocks noGrp="1"/>
          </p:cNvSpPr>
          <p:nvPr>
            <p:ph idx="1"/>
          </p:nvPr>
        </p:nvSpPr>
        <p:spPr/>
        <p:txBody>
          <a:bodyPr/>
          <a:lstStyle/>
          <a:p>
            <a:pPr marL="0" indent="0">
              <a:buNone/>
            </a:pPr>
            <a:r>
              <a:rPr lang="de-DE" sz="2400" dirty="0" smtClean="0">
                <a:latin typeface="Tahoma" pitchFamily="34" charset="0"/>
                <a:cs typeface="Tahoma" pitchFamily="34" charset="0"/>
              </a:rPr>
              <a:t>Command </a:t>
            </a:r>
            <a:r>
              <a:rPr lang="de-DE" sz="2400" dirty="0" err="1" smtClean="0">
                <a:latin typeface="Tahoma" pitchFamily="34" charset="0"/>
                <a:cs typeface="Tahoma" pitchFamily="34" charset="0"/>
              </a:rPr>
              <a:t>cmd</a:t>
            </a:r>
            <a:r>
              <a:rPr lang="de-DE" sz="2400" dirty="0" smtClean="0">
                <a:latin typeface="Tahoma" pitchFamily="34" charset="0"/>
                <a:cs typeface="Tahoma" pitchFamily="34" charset="0"/>
              </a:rPr>
              <a:t>=</a:t>
            </a:r>
            <a:r>
              <a:rPr lang="de-DE" sz="2400" dirty="0" err="1" smtClean="0">
                <a:latin typeface="Tahoma" pitchFamily="34" charset="0"/>
                <a:cs typeface="Tahoma" pitchFamily="34" charset="0"/>
              </a:rPr>
              <a:t>objApplication.Commands.Item</a:t>
            </a:r>
            <a:r>
              <a:rPr lang="de-DE" sz="2400" dirty="0" smtClean="0">
                <a:latin typeface="Tahoma" pitchFamily="34" charset="0"/>
                <a:cs typeface="Tahoma" pitchFamily="34" charset="0"/>
              </a:rPr>
              <a:t>(</a:t>
            </a:r>
            <a:br>
              <a:rPr lang="de-DE" sz="2400" dirty="0" smtClean="0">
                <a:latin typeface="Tahoma" pitchFamily="34" charset="0"/>
                <a:cs typeface="Tahoma" pitchFamily="34" charset="0"/>
              </a:rPr>
            </a:br>
            <a:r>
              <a:rPr lang="de-DE" sz="2400" dirty="0" smtClean="0">
                <a:latin typeface="Tahoma" pitchFamily="34" charset="0"/>
                <a:cs typeface="Tahoma" pitchFamily="34" charset="0"/>
              </a:rPr>
              <a:t>"</a:t>
            </a:r>
            <a:r>
              <a:rPr lang="de-DE" sz="2400" dirty="0" err="1" smtClean="0">
                <a:latin typeface="Tahoma" pitchFamily="34" charset="0"/>
                <a:cs typeface="Tahoma" pitchFamily="34" charset="0"/>
              </a:rPr>
              <a:t>Edit.DeleteBackwards</a:t>
            </a:r>
            <a:r>
              <a:rPr lang="de-DE" sz="2400" dirty="0" smtClean="0">
                <a:latin typeface="Tahoma" pitchFamily="34" charset="0"/>
                <a:cs typeface="Tahoma" pitchFamily="34" charset="0"/>
              </a:rPr>
              <a:t>", -1);</a:t>
            </a:r>
            <a:br>
              <a:rPr lang="de-DE" sz="2400" dirty="0" smtClean="0">
                <a:latin typeface="Tahoma" pitchFamily="34" charset="0"/>
                <a:cs typeface="Tahoma" pitchFamily="34" charset="0"/>
              </a:rPr>
            </a:br>
            <a:r>
              <a:rPr lang="de-DE" sz="2400" dirty="0" smtClean="0">
                <a:latin typeface="Tahoma" pitchFamily="34" charset="0"/>
                <a:cs typeface="Tahoma" pitchFamily="34" charset="0"/>
              </a:rPr>
              <a:t/>
            </a:r>
            <a:br>
              <a:rPr lang="de-DE" sz="2400" dirty="0" smtClean="0">
                <a:latin typeface="Tahoma" pitchFamily="34" charset="0"/>
                <a:cs typeface="Tahoma" pitchFamily="34" charset="0"/>
              </a:rPr>
            </a:br>
            <a:r>
              <a:rPr lang="de-DE" sz="2400" dirty="0" err="1" smtClean="0">
                <a:latin typeface="Tahoma" pitchFamily="34" charset="0"/>
                <a:cs typeface="Tahoma" pitchFamily="34" charset="0"/>
              </a:rPr>
              <a:t>object</a:t>
            </a:r>
            <a:r>
              <a:rPr lang="de-DE" sz="2400" dirty="0" smtClean="0">
                <a:latin typeface="Tahoma" pitchFamily="34" charset="0"/>
                <a:cs typeface="Tahoma" pitchFamily="34" charset="0"/>
              </a:rPr>
              <a:t>[] </a:t>
            </a:r>
            <a:r>
              <a:rPr lang="de-DE" sz="2400" dirty="0" err="1" smtClean="0">
                <a:latin typeface="Tahoma" pitchFamily="34" charset="0"/>
                <a:cs typeface="Tahoma" pitchFamily="34" charset="0"/>
              </a:rPr>
              <a:t>arrBindings</a:t>
            </a:r>
            <a:r>
              <a:rPr lang="de-DE" sz="2400" dirty="0" smtClean="0">
                <a:latin typeface="Tahoma" pitchFamily="34" charset="0"/>
                <a:cs typeface="Tahoma" pitchFamily="34" charset="0"/>
              </a:rPr>
              <a:t> = (</a:t>
            </a:r>
            <a:r>
              <a:rPr lang="de-DE" sz="2400" dirty="0" err="1" smtClean="0">
                <a:latin typeface="Tahoma" pitchFamily="34" charset="0"/>
                <a:cs typeface="Tahoma" pitchFamily="34" charset="0"/>
              </a:rPr>
              <a:t>object</a:t>
            </a:r>
            <a:r>
              <a:rPr lang="de-DE" sz="2400" dirty="0" smtClean="0">
                <a:latin typeface="Tahoma" pitchFamily="34" charset="0"/>
                <a:cs typeface="Tahoma" pitchFamily="34" charset="0"/>
              </a:rPr>
              <a:t>[]) </a:t>
            </a:r>
            <a:r>
              <a:rPr lang="de-DE" sz="2400" dirty="0" err="1" smtClean="0">
                <a:latin typeface="Tahoma" pitchFamily="34" charset="0"/>
                <a:cs typeface="Tahoma" pitchFamily="34" charset="0"/>
              </a:rPr>
              <a:t>cmd.Bindings</a:t>
            </a:r>
            <a:r>
              <a:rPr lang="de-DE" sz="2400" dirty="0" smtClean="0">
                <a:latin typeface="Tahoma" pitchFamily="34" charset="0"/>
                <a:cs typeface="Tahoma" pitchFamily="34" charset="0"/>
              </a:rPr>
              <a:t>;</a:t>
            </a:r>
          </a:p>
          <a:p>
            <a:pPr marL="0" indent="0">
              <a:buNone/>
            </a:pPr>
            <a:r>
              <a:rPr lang="de-DE" sz="2400" dirty="0" smtClean="0">
                <a:latin typeface="Tahoma" pitchFamily="34" charset="0"/>
                <a:cs typeface="Tahoma" pitchFamily="34" charset="0"/>
              </a:rPr>
              <a:t/>
            </a:r>
            <a:br>
              <a:rPr lang="de-DE" sz="2400" dirty="0" smtClean="0">
                <a:latin typeface="Tahoma" pitchFamily="34" charset="0"/>
                <a:cs typeface="Tahoma" pitchFamily="34" charset="0"/>
              </a:rPr>
            </a:br>
            <a:r>
              <a:rPr lang="de-DE" sz="2400" dirty="0" err="1" smtClean="0">
                <a:latin typeface="Tahoma" pitchFamily="34" charset="0"/>
                <a:cs typeface="Tahoma" pitchFamily="34" charset="0"/>
              </a:rPr>
              <a:t>string</a:t>
            </a:r>
            <a:r>
              <a:rPr lang="de-DE" sz="2400" dirty="0" smtClean="0">
                <a:latin typeface="Tahoma" pitchFamily="34" charset="0"/>
                <a:cs typeface="Tahoma" pitchFamily="34" charset="0"/>
              </a:rPr>
              <a:t> </a:t>
            </a:r>
            <a:r>
              <a:rPr lang="de-DE" sz="2400" dirty="0" err="1" smtClean="0">
                <a:latin typeface="Tahoma" pitchFamily="34" charset="0"/>
                <a:cs typeface="Tahoma" pitchFamily="34" charset="0"/>
              </a:rPr>
              <a:t>strBinding</a:t>
            </a:r>
            <a:r>
              <a:rPr lang="de-DE" sz="2400" dirty="0" smtClean="0">
                <a:latin typeface="Tahoma" pitchFamily="34" charset="0"/>
                <a:cs typeface="Tahoma" pitchFamily="34" charset="0"/>
              </a:rPr>
              <a:t> = (</a:t>
            </a:r>
            <a:r>
              <a:rPr lang="de-DE" sz="2400" dirty="0" err="1" smtClean="0">
                <a:latin typeface="Tahoma" pitchFamily="34" charset="0"/>
                <a:cs typeface="Tahoma" pitchFamily="34" charset="0"/>
              </a:rPr>
              <a:t>string</a:t>
            </a:r>
            <a:r>
              <a:rPr lang="de-DE" sz="2400" dirty="0" smtClean="0">
                <a:latin typeface="Tahoma" pitchFamily="34" charset="0"/>
                <a:cs typeface="Tahoma" pitchFamily="34" charset="0"/>
              </a:rPr>
              <a:t>)</a:t>
            </a:r>
            <a:r>
              <a:rPr lang="de-DE" sz="2400" dirty="0" err="1" smtClean="0">
                <a:latin typeface="Tahoma" pitchFamily="34" charset="0"/>
                <a:cs typeface="Tahoma" pitchFamily="34" charset="0"/>
              </a:rPr>
              <a:t>arrBindings</a:t>
            </a:r>
            <a:r>
              <a:rPr lang="de-DE" sz="2400" dirty="0" smtClean="0">
                <a:latin typeface="Tahoma" pitchFamily="34" charset="0"/>
                <a:cs typeface="Tahoma" pitchFamily="34" charset="0"/>
              </a:rPr>
              <a:t>[0];</a:t>
            </a:r>
            <a:br>
              <a:rPr lang="de-DE" sz="2400" dirty="0" smtClean="0">
                <a:latin typeface="Tahoma" pitchFamily="34" charset="0"/>
                <a:cs typeface="Tahoma" pitchFamily="34" charset="0"/>
              </a:rPr>
            </a:br>
            <a:r>
              <a:rPr lang="de-DE" sz="2400" dirty="0" smtClean="0">
                <a:latin typeface="Tahoma" pitchFamily="34" charset="0"/>
                <a:cs typeface="Tahoma" pitchFamily="34" charset="0"/>
              </a:rPr>
              <a:t/>
            </a:r>
            <a:br>
              <a:rPr lang="de-DE" sz="2400" dirty="0" smtClean="0">
                <a:latin typeface="Tahoma" pitchFamily="34" charset="0"/>
                <a:cs typeface="Tahoma" pitchFamily="34" charset="0"/>
              </a:rPr>
            </a:br>
            <a:r>
              <a:rPr lang="de-DE" sz="2400" dirty="0" err="1" smtClean="0">
                <a:latin typeface="Tahoma" pitchFamily="34" charset="0"/>
                <a:cs typeface="Tahoma" pitchFamily="34" charset="0"/>
              </a:rPr>
              <a:t>string</a:t>
            </a:r>
            <a:r>
              <a:rPr lang="de-DE" sz="2400" dirty="0" smtClean="0">
                <a:latin typeface="Tahoma" pitchFamily="34" charset="0"/>
                <a:cs typeface="Tahoma" pitchFamily="34" charset="0"/>
              </a:rPr>
              <a:t> </a:t>
            </a:r>
            <a:r>
              <a:rPr lang="de-DE" sz="2400" dirty="0" err="1" smtClean="0">
                <a:latin typeface="Tahoma" pitchFamily="34" charset="0"/>
                <a:cs typeface="Tahoma" pitchFamily="34" charset="0"/>
              </a:rPr>
              <a:t>strScope</a:t>
            </a:r>
            <a:r>
              <a:rPr lang="de-DE" sz="2400" dirty="0" smtClean="0">
                <a:latin typeface="Tahoma" pitchFamily="34" charset="0"/>
                <a:cs typeface="Tahoma" pitchFamily="34" charset="0"/>
              </a:rPr>
              <a:t> = </a:t>
            </a:r>
            <a:br>
              <a:rPr lang="de-DE" sz="2400" dirty="0" smtClean="0">
                <a:latin typeface="Tahoma" pitchFamily="34" charset="0"/>
                <a:cs typeface="Tahoma" pitchFamily="34" charset="0"/>
              </a:rPr>
            </a:br>
            <a:r>
              <a:rPr lang="de-DE" sz="2400" dirty="0" smtClean="0">
                <a:latin typeface="Tahoma" pitchFamily="34" charset="0"/>
                <a:cs typeface="Tahoma" pitchFamily="34" charset="0"/>
              </a:rPr>
              <a:t>	</a:t>
            </a:r>
            <a:r>
              <a:rPr lang="de-DE" sz="2400" dirty="0" err="1" smtClean="0">
                <a:latin typeface="Tahoma" pitchFamily="34" charset="0"/>
                <a:cs typeface="Tahoma" pitchFamily="34" charset="0"/>
              </a:rPr>
              <a:t>strBinding.Substring</a:t>
            </a:r>
            <a:r>
              <a:rPr lang="de-DE" sz="2400" dirty="0" smtClean="0">
                <a:latin typeface="Tahoma" pitchFamily="34" charset="0"/>
                <a:cs typeface="Tahoma" pitchFamily="34" charset="0"/>
              </a:rPr>
              <a:t>(0, </a:t>
            </a:r>
            <a:r>
              <a:rPr lang="de-DE" sz="2400" dirty="0" err="1" smtClean="0">
                <a:latin typeface="Tahoma" pitchFamily="34" charset="0"/>
                <a:cs typeface="Tahoma" pitchFamily="34" charset="0"/>
              </a:rPr>
              <a:t>strBinding.IndexOf</a:t>
            </a:r>
            <a:r>
              <a:rPr lang="de-DE" sz="2400" dirty="0" smtClean="0">
                <a:latin typeface="Tahoma" pitchFamily="34" charset="0"/>
                <a:cs typeface="Tahoma" pitchFamily="34" charset="0"/>
              </a:rPr>
              <a:t>("::"));</a:t>
            </a:r>
            <a:endParaRPr lang="de-DE" sz="24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Empfehlungen</a:t>
            </a:r>
            <a:endParaRPr lang="de-DE"/>
          </a:p>
        </p:txBody>
      </p:sp>
      <p:sp>
        <p:nvSpPr>
          <p:cNvPr id="3" name="Inhaltsplatzhalter 2"/>
          <p:cNvSpPr>
            <a:spLocks noGrp="1"/>
          </p:cNvSpPr>
          <p:nvPr>
            <p:ph idx="1"/>
          </p:nvPr>
        </p:nvSpPr>
        <p:spPr/>
        <p:txBody>
          <a:bodyPr/>
          <a:lstStyle/>
          <a:p>
            <a:r>
              <a:rPr lang="de-DE" smtClean="0"/>
              <a:t>Wenn möglich: Makros als "Proof-of-Concept"</a:t>
            </a:r>
          </a:p>
          <a:p>
            <a:pPr lvl="1"/>
            <a:r>
              <a:rPr lang="de-DE" smtClean="0"/>
              <a:t>Ausgangspunkt z.B. Makro-Aufzeichnung</a:t>
            </a:r>
          </a:p>
          <a:p>
            <a:r>
              <a:rPr lang="de-DE" smtClean="0"/>
              <a:t>Bewusste Unterscheidung</a:t>
            </a:r>
          </a:p>
          <a:p>
            <a:pPr lvl="1"/>
            <a:r>
              <a:rPr lang="de-DE" smtClean="0"/>
              <a:t>Add-in für eigene Zwecke?</a:t>
            </a:r>
          </a:p>
          <a:p>
            <a:pPr lvl="1"/>
            <a:r>
              <a:rPr lang="de-DE" smtClean="0"/>
              <a:t>"Idiotensicheres" Add-in für weltweiten Einsatz?</a:t>
            </a:r>
          </a:p>
          <a:p>
            <a:r>
              <a:rPr lang="de-DE" smtClean="0"/>
              <a:t>Architekturziel: Gute Testbarkeit!</a:t>
            </a:r>
          </a:p>
          <a:p>
            <a:pPr lvl="1"/>
            <a:r>
              <a:rPr lang="de-DE" smtClean="0"/>
              <a:t>Nur dünne Schicht von Visual Studio abhängig</a:t>
            </a:r>
          </a:p>
          <a:p>
            <a:pPr lvl="1"/>
            <a:r>
              <a:rPr lang="de-DE" smtClean="0"/>
              <a:t>Alles andere ohne Visual Studio testbar</a:t>
            </a:r>
          </a:p>
          <a:p>
            <a:pPr lvl="2"/>
            <a:r>
              <a:rPr lang="de-DE" smtClean="0"/>
              <a:t>Unit Tests</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5"/>
          <p:cNvSpPr>
            <a:spLocks noGrp="1" noChangeArrowheads="1"/>
          </p:cNvSpPr>
          <p:nvPr>
            <p:ph type="title"/>
          </p:nvPr>
        </p:nvSpPr>
        <p:spPr/>
        <p:txBody>
          <a:bodyPr/>
          <a:lstStyle/>
          <a:p>
            <a:pPr>
              <a:defRPr/>
            </a:pPr>
            <a:r>
              <a:rPr lang="de-DE" smtClean="0"/>
              <a:t>Zusammenfassung</a:t>
            </a:r>
            <a:endParaRPr lang="de-DE" dirty="0" smtClean="0"/>
          </a:p>
        </p:txBody>
      </p:sp>
      <p:sp>
        <p:nvSpPr>
          <p:cNvPr id="54275" name="Rectangle 6"/>
          <p:cNvSpPr>
            <a:spLocks noGrp="1" noChangeArrowheads="1"/>
          </p:cNvSpPr>
          <p:nvPr>
            <p:ph idx="1"/>
          </p:nvPr>
        </p:nvSpPr>
        <p:spPr/>
        <p:txBody>
          <a:bodyPr/>
          <a:lstStyle/>
          <a:p>
            <a:r>
              <a:rPr lang="de-DE" dirty="0" smtClean="0"/>
              <a:t>Weitreichende Kontrolle über die IDE</a:t>
            </a:r>
          </a:p>
          <a:p>
            <a:pPr lvl="1"/>
            <a:r>
              <a:rPr lang="de-DE" dirty="0" smtClean="0"/>
              <a:t>Einschränkung: keine neuen Projekt-/Dokumenttypen, Editoren, Designer </a:t>
            </a:r>
            <a:r>
              <a:rPr lang="de-DE" dirty="0" smtClean="0">
                <a:sym typeface="Symbol"/>
              </a:rPr>
              <a:t> Visual Studio </a:t>
            </a:r>
            <a:r>
              <a:rPr lang="de-DE" dirty="0" err="1" smtClean="0">
                <a:sym typeface="Symbol"/>
              </a:rPr>
              <a:t>Packages</a:t>
            </a:r>
            <a:endParaRPr lang="de-DE" dirty="0" smtClean="0">
              <a:sym typeface="Symbol"/>
            </a:endParaRPr>
          </a:p>
          <a:p>
            <a:r>
              <a:rPr lang="de-DE" dirty="0" smtClean="0"/>
              <a:t>Seit Visual Studio 2005 Entwicklung OK</a:t>
            </a:r>
          </a:p>
          <a:p>
            <a:pPr lvl="1"/>
            <a:r>
              <a:rPr lang="de-DE" dirty="0" smtClean="0"/>
              <a:t>Vernünftiges Debugging</a:t>
            </a:r>
          </a:p>
          <a:p>
            <a:pPr lvl="1"/>
            <a:r>
              <a:rPr lang="de-DE" dirty="0" smtClean="0"/>
              <a:t>Edit &amp; </a:t>
            </a:r>
            <a:r>
              <a:rPr lang="de-DE" dirty="0" err="1" smtClean="0"/>
              <a:t>Continue</a:t>
            </a:r>
            <a:r>
              <a:rPr lang="de-DE" dirty="0" smtClean="0"/>
              <a:t> möglich!</a:t>
            </a:r>
          </a:p>
          <a:p>
            <a:pPr lvl="1"/>
            <a:r>
              <a:rPr lang="de-DE" dirty="0" smtClean="0"/>
              <a:t>Leider: COM diktiert API-Design...</a:t>
            </a:r>
          </a:p>
          <a:p>
            <a:pPr lvl="1"/>
            <a:r>
              <a:rPr lang="de-DE" dirty="0" smtClean="0"/>
              <a:t>Diverse Bugs im Automation </a:t>
            </a:r>
            <a:r>
              <a:rPr lang="de-DE" dirty="0" err="1" smtClean="0"/>
              <a:t>Object</a:t>
            </a:r>
            <a:r>
              <a:rPr lang="de-DE" dirty="0" smtClean="0"/>
              <a:t> Model</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Fragen?</a:t>
            </a:r>
            <a:endParaRPr lang="de-DE"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Vielen Dank!</a:t>
            </a:r>
            <a:endParaRPr lang="de-DE"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Template: "Unter der Haube"</a:t>
            </a:r>
            <a:endParaRPr lang="de-DE" dirty="0"/>
          </a:p>
        </p:txBody>
      </p:sp>
      <p:sp>
        <p:nvSpPr>
          <p:cNvPr id="3" name="Content Placeholder 2"/>
          <p:cNvSpPr>
            <a:spLocks noGrp="1"/>
          </p:cNvSpPr>
          <p:nvPr>
            <p:ph idx="1"/>
          </p:nvPr>
        </p:nvSpPr>
        <p:spPr/>
        <p:txBody>
          <a:bodyPr/>
          <a:lstStyle/>
          <a:p>
            <a:r>
              <a:rPr lang="de-DE" b="1" dirty="0" smtClean="0"/>
              <a:t>ZIP</a:t>
            </a:r>
            <a:r>
              <a:rPr lang="de-DE" dirty="0" smtClean="0"/>
              <a:t>-Datei</a:t>
            </a:r>
          </a:p>
          <a:p>
            <a:pPr lvl="1"/>
            <a:r>
              <a:rPr lang="de-DE" dirty="0" smtClean="0"/>
              <a:t>Metadaten in </a:t>
            </a:r>
            <a:r>
              <a:rPr lang="de-DE" b="1" dirty="0" smtClean="0"/>
              <a:t>XML</a:t>
            </a:r>
            <a:r>
              <a:rPr lang="de-DE" dirty="0" smtClean="0"/>
              <a:t>-Datei</a:t>
            </a:r>
          </a:p>
          <a:p>
            <a:pPr lvl="2"/>
            <a:r>
              <a:rPr lang="de-DE" dirty="0" smtClean="0"/>
              <a:t>Dateiendung </a:t>
            </a:r>
            <a:r>
              <a:rPr lang="de-DE" b="1" dirty="0" smtClean="0"/>
              <a:t>.</a:t>
            </a:r>
            <a:r>
              <a:rPr lang="de-DE" b="1" dirty="0" err="1" smtClean="0"/>
              <a:t>vstemplate</a:t>
            </a:r>
            <a:endParaRPr lang="de-DE" b="1" dirty="0" smtClean="0"/>
          </a:p>
          <a:p>
            <a:pPr lvl="1"/>
            <a:r>
              <a:rPr lang="de-DE" dirty="0" smtClean="0"/>
              <a:t>Icon für Darstellung im "Add New..." Dialog</a:t>
            </a:r>
          </a:p>
          <a:p>
            <a:pPr lvl="1"/>
            <a:r>
              <a:rPr lang="de-DE" dirty="0" smtClean="0"/>
              <a:t>weitere Datei(en)</a:t>
            </a:r>
          </a:p>
          <a:p>
            <a:pPr lvl="2"/>
            <a:r>
              <a:rPr lang="de-DE" dirty="0" smtClean="0"/>
              <a:t>Projekt und/oder Projektelement(e)</a:t>
            </a:r>
          </a:p>
          <a:p>
            <a:r>
              <a:rPr lang="de-DE" dirty="0" smtClean="0"/>
              <a:t>Ablage in speziellen Verzeichnissen</a:t>
            </a:r>
          </a:p>
          <a:p>
            <a:pPr lvl="1"/>
            <a:r>
              <a:rPr lang="de-DE" dirty="0" smtClean="0"/>
              <a:t>Vorgefertigte Templates</a:t>
            </a:r>
          </a:p>
          <a:p>
            <a:pPr lvl="1"/>
            <a:r>
              <a:rPr lang="de-DE" dirty="0" smtClean="0"/>
              <a:t>Eigene Templates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Vorgefertigte Templates</a:t>
            </a:r>
            <a:endParaRPr lang="de-DE" dirty="0"/>
          </a:p>
        </p:txBody>
      </p:sp>
      <p:sp>
        <p:nvSpPr>
          <p:cNvPr id="3" name="Inhaltsplatzhalter 2"/>
          <p:cNvSpPr>
            <a:spLocks noGrp="1"/>
          </p:cNvSpPr>
          <p:nvPr>
            <p:ph idx="1"/>
          </p:nvPr>
        </p:nvSpPr>
        <p:spPr/>
        <p:txBody>
          <a:bodyPr/>
          <a:lstStyle/>
          <a:p>
            <a:r>
              <a:rPr lang="de-DE" dirty="0" smtClean="0"/>
              <a:t>Item Templates </a:t>
            </a:r>
          </a:p>
          <a:p>
            <a:pPr lvl="1"/>
            <a:r>
              <a:rPr lang="de-DE" sz="2800" dirty="0" smtClean="0"/>
              <a:t>Ordner unterhalb von </a:t>
            </a:r>
            <a:r>
              <a:rPr lang="en-US" dirty="0" smtClean="0">
                <a:solidFill>
                  <a:schemeClr val="accent1"/>
                </a:solidFill>
              </a:rPr>
              <a:t>C:\Program Files\Microsoft Visual Studio 9.0\Common7\IDE\</a:t>
            </a:r>
            <a:r>
              <a:rPr lang="en-US" dirty="0" err="1" smtClean="0">
                <a:solidFill>
                  <a:schemeClr val="accent1"/>
                </a:solidFill>
              </a:rPr>
              <a:t>ItemTemplates</a:t>
            </a:r>
            <a:endParaRPr lang="en-US" sz="2800" dirty="0" smtClean="0">
              <a:solidFill>
                <a:schemeClr val="accent1"/>
              </a:solidFill>
            </a:endParaRPr>
          </a:p>
          <a:p>
            <a:pPr lvl="1"/>
            <a:r>
              <a:rPr lang="de-DE" sz="2800" dirty="0" smtClean="0"/>
              <a:t>z.B. Class.zip in </a:t>
            </a:r>
            <a:r>
              <a:rPr lang="en-US" sz="2800" dirty="0" err="1" smtClean="0">
                <a:solidFill>
                  <a:schemeClr val="accent1"/>
                </a:solidFill>
              </a:rPr>
              <a:t>CSharp</a:t>
            </a:r>
            <a:r>
              <a:rPr lang="en-US" sz="2800" dirty="0" smtClean="0">
                <a:solidFill>
                  <a:schemeClr val="accent1"/>
                </a:solidFill>
              </a:rPr>
              <a:t>\</a:t>
            </a:r>
            <a:r>
              <a:rPr lang="en-US" sz="2800" i="1" dirty="0" smtClean="0">
                <a:solidFill>
                  <a:schemeClr val="accent1"/>
                </a:solidFill>
              </a:rPr>
              <a:t>1033</a:t>
            </a:r>
            <a:endParaRPr lang="de-DE" dirty="0" smtClean="0">
              <a:solidFill>
                <a:schemeClr val="accent1"/>
              </a:solidFill>
            </a:endParaRPr>
          </a:p>
          <a:p>
            <a:r>
              <a:rPr lang="de-DE" dirty="0" smtClean="0"/>
              <a:t>Project Templates</a:t>
            </a:r>
          </a:p>
          <a:p>
            <a:pPr marL="815976" lvl="2" indent="-363538"/>
            <a:r>
              <a:rPr lang="de-DE" sz="2800" dirty="0" smtClean="0"/>
              <a:t>Ordner unterhalb von </a:t>
            </a:r>
            <a:r>
              <a:rPr lang="en-US" sz="2800" dirty="0" smtClean="0">
                <a:solidFill>
                  <a:schemeClr val="accent1"/>
                </a:solidFill>
              </a:rPr>
              <a:t>C:\Program Files\Microsoft Visual Studio 9.0\Common7\IDE\</a:t>
            </a:r>
            <a:r>
              <a:rPr lang="en-US" sz="2800" dirty="0" err="1" smtClean="0">
                <a:solidFill>
                  <a:schemeClr val="accent1"/>
                </a:solidFill>
              </a:rPr>
              <a:t>ProjectTemplates</a:t>
            </a:r>
            <a:endParaRPr lang="en-US" sz="2800" dirty="0" smtClean="0">
              <a:solidFill>
                <a:schemeClr val="accent1"/>
              </a:solidFill>
            </a:endParaRPr>
          </a:p>
          <a:p>
            <a:pPr marL="815976" lvl="2" indent="-363538"/>
            <a:r>
              <a:rPr lang="de-DE" sz="2800" dirty="0" smtClean="0"/>
              <a:t>z.B. WindowsApplication.zip in </a:t>
            </a:r>
            <a:r>
              <a:rPr lang="de-DE" sz="2800" dirty="0" err="1" smtClean="0">
                <a:solidFill>
                  <a:schemeClr val="accent1"/>
                </a:solidFill>
              </a:rPr>
              <a:t>CSharp</a:t>
            </a:r>
            <a:r>
              <a:rPr lang="de-DE" sz="2800" dirty="0" smtClean="0">
                <a:solidFill>
                  <a:schemeClr val="accent1"/>
                </a:solidFill>
              </a:rPr>
              <a:t>\Windows\1033</a:t>
            </a:r>
          </a:p>
        </p:txBody>
      </p:sp>
      <p:sp>
        <p:nvSpPr>
          <p:cNvPr id="4" name="Abgerundete rechteckige Legende 3"/>
          <p:cNvSpPr/>
          <p:nvPr/>
        </p:nvSpPr>
        <p:spPr>
          <a:xfrm>
            <a:off x="6643702" y="3357562"/>
            <a:ext cx="1928826" cy="500066"/>
          </a:xfrm>
          <a:prstGeom prst="wedgeRoundRectCallout">
            <a:avLst>
              <a:gd name="adj1" fmla="val -92022"/>
              <a:gd name="adj2" fmla="val -39722"/>
              <a:gd name="adj3" fmla="val 16667"/>
            </a:avLst>
          </a:prstGeom>
          <a:gradFill>
            <a:gsLst>
              <a:gs pos="0">
                <a:schemeClr val="bg1">
                  <a:lumMod val="95000"/>
                </a:schemeClr>
              </a:gs>
              <a:gs pos="100000">
                <a:schemeClr val="accent4">
                  <a:tint val="37000"/>
                  <a:satMod val="300000"/>
                </a:schemeClr>
              </a:gs>
            </a:gsLst>
            <a:lin ang="4800000" scaled="0"/>
          </a:gradFill>
        </p:spPr>
        <p:style>
          <a:lnRef idx="1">
            <a:schemeClr val="accent4"/>
          </a:lnRef>
          <a:fillRef idx="2">
            <a:schemeClr val="accent4"/>
          </a:fillRef>
          <a:effectRef idx="1">
            <a:schemeClr val="accent4"/>
          </a:effectRef>
          <a:fontRef idx="minor">
            <a:schemeClr val="dk1"/>
          </a:fontRef>
        </p:style>
        <p:txBody>
          <a:bodyPr rtlCol="0" anchor="ctr"/>
          <a:lstStyle/>
          <a:p>
            <a:pPr algn="ctr"/>
            <a:r>
              <a:rPr lang="de-DE" sz="1600" dirty="0" smtClean="0"/>
              <a:t>US-Version von Visual Studio</a:t>
            </a:r>
            <a:endParaRPr lang="de-DE"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Vorgefertigte Templates</a:t>
            </a:r>
            <a:endParaRPr lang="de-DE"/>
          </a:p>
        </p:txBody>
      </p:sp>
      <p:sp>
        <p:nvSpPr>
          <p:cNvPr id="3" name="Inhaltsplatzhalter 2"/>
          <p:cNvSpPr>
            <a:spLocks noGrp="1"/>
          </p:cNvSpPr>
          <p:nvPr>
            <p:ph idx="1"/>
          </p:nvPr>
        </p:nvSpPr>
        <p:spPr/>
        <p:txBody>
          <a:bodyPr/>
          <a:lstStyle/>
          <a:p>
            <a:r>
              <a:rPr lang="de-DE" dirty="0" smtClean="0"/>
              <a:t>Kleinere Anpassungen durchaus denkbar</a:t>
            </a:r>
          </a:p>
          <a:p>
            <a:pPr lvl="1"/>
            <a:r>
              <a:rPr lang="de-DE" dirty="0" smtClean="0"/>
              <a:t>z.B. Copyright Header in jeder Datei</a:t>
            </a:r>
          </a:p>
          <a:p>
            <a:r>
              <a:rPr lang="de-DE" dirty="0" smtClean="0"/>
              <a:t>Hinweis: Aus Performancegründen Caching!</a:t>
            </a:r>
          </a:p>
          <a:p>
            <a:pPr lvl="1"/>
            <a:r>
              <a:rPr lang="de-DE" dirty="0" smtClean="0"/>
              <a:t>deshalb </a:t>
            </a:r>
            <a:r>
              <a:rPr lang="de-DE" dirty="0" smtClean="0">
                <a:solidFill>
                  <a:schemeClr val="accent1"/>
                </a:solidFill>
              </a:rPr>
              <a:t>devenv.exe /</a:t>
            </a:r>
            <a:r>
              <a:rPr lang="de-DE" dirty="0" err="1" smtClean="0">
                <a:solidFill>
                  <a:schemeClr val="accent1"/>
                </a:solidFill>
              </a:rPr>
              <a:t>InstallVSTemplates</a:t>
            </a:r>
            <a:endParaRPr lang="de-DE" dirty="0" smtClean="0">
              <a:solidFill>
                <a:schemeClr val="accent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onn-to-Code.Net">
  <a:themeElements>
    <a:clrScheme name="BN2C">
      <a:dk1>
        <a:srgbClr val="000000"/>
      </a:dk1>
      <a:lt1>
        <a:srgbClr val="FFFFFF"/>
      </a:lt1>
      <a:dk2>
        <a:srgbClr val="000000"/>
      </a:dk2>
      <a:lt2>
        <a:srgbClr val="808080"/>
      </a:lt2>
      <a:accent1>
        <a:srgbClr val="333399"/>
      </a:accent1>
      <a:accent2>
        <a:srgbClr val="336600"/>
      </a:accent2>
      <a:accent3>
        <a:srgbClr val="FFFFFF"/>
      </a:accent3>
      <a:accent4>
        <a:srgbClr val="000000"/>
      </a:accent4>
      <a:accent5>
        <a:srgbClr val="A50021"/>
      </a:accent5>
      <a:accent6>
        <a:srgbClr val="2D2D8A"/>
      </a:accent6>
      <a:hlink>
        <a:srgbClr val="0000FF"/>
      </a:hlink>
      <a:folHlink>
        <a:srgbClr val="0000FF"/>
      </a:folHlink>
    </a:clrScheme>
    <a:fontScheme name="Default Design">
      <a:majorFont>
        <a:latin typeface="Verdana"/>
        <a:ea typeface=""/>
        <a:cs typeface=""/>
      </a:majorFont>
      <a:minorFont>
        <a:latin typeface="Tahom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FF"/>
        </a:hlink>
        <a:folHlink>
          <a:srgbClr val="0000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 Portugal Techdays 2008</Template>
  <TotalTime>0</TotalTime>
  <Words>1683</Words>
  <Application>Microsoft Office PowerPoint</Application>
  <PresentationFormat>On-screen Show (4:3)</PresentationFormat>
  <Paragraphs>399</Paragraphs>
  <Slides>64</Slides>
  <Notes>15</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Bonn-to-Code.Net</vt:lpstr>
      <vt:lpstr>Visual Studio nutzen, anpassen und erweitern</vt:lpstr>
      <vt:lpstr>Agenda</vt:lpstr>
      <vt:lpstr>Visual Studio Templates</vt:lpstr>
      <vt:lpstr>Visual Studio Templates</vt:lpstr>
      <vt:lpstr>Features</vt:lpstr>
      <vt:lpstr>Features</vt:lpstr>
      <vt:lpstr>Template: "Unter der Haube"</vt:lpstr>
      <vt:lpstr>Vorgefertigte Templates</vt:lpstr>
      <vt:lpstr>Vorgefertigte Templates</vt:lpstr>
      <vt:lpstr>Eigene Templates</vt:lpstr>
      <vt:lpstr>Eigene Templates erstellen</vt:lpstr>
      <vt:lpstr>Textersetzung</vt:lpstr>
      <vt:lpstr>Textersetzung</vt:lpstr>
      <vt:lpstr>Weitere Template-Parameter</vt:lpstr>
      <vt:lpstr>Eigene Parameter</vt:lpstr>
      <vt:lpstr>Eigene Parameter</vt:lpstr>
      <vt:lpstr>IWizard: Implementation</vt:lpstr>
      <vt:lpstr>IWizard: Arbeitsablauf</vt:lpstr>
      <vt:lpstr>Demo: Wizard</vt:lpstr>
      <vt:lpstr>Deployment</vt:lpstr>
      <vt:lpstr>Zusammenfassung</vt:lpstr>
      <vt:lpstr>Makros</vt:lpstr>
      <vt:lpstr>Makros</vt:lpstr>
      <vt:lpstr>Quick Macros</vt:lpstr>
      <vt:lpstr>Makros: Vorteile</vt:lpstr>
      <vt:lpstr>Makros: Nachteile</vt:lpstr>
      <vt:lpstr>Visual Studio Automation</vt:lpstr>
      <vt:lpstr>Automation</vt:lpstr>
      <vt:lpstr>Anwendungselemente in der GUI…</vt:lpstr>
      <vt:lpstr>...und im Objektmodell</vt:lpstr>
      <vt:lpstr>Sieht kompliziert aus?</vt:lpstr>
      <vt:lpstr>Beispiel: Zugriff auf Dokumente</vt:lpstr>
      <vt:lpstr>Weitere interessante Beispiele</vt:lpstr>
      <vt:lpstr>Konzepte</vt:lpstr>
      <vt:lpstr>Command</vt:lpstr>
      <vt:lpstr>Commands und GUI</vt:lpstr>
      <vt:lpstr>Beispiel: File.SaveSelectedItems</vt:lpstr>
      <vt:lpstr>Wo kommen Commands her?</vt:lpstr>
      <vt:lpstr>Tipp: Einfach mal stöbern</vt:lpstr>
      <vt:lpstr>Visual Studio Add-ins</vt:lpstr>
      <vt:lpstr>Visual Studio Add-in</vt:lpstr>
      <vt:lpstr>Visual Studio Add-in</vt:lpstr>
      <vt:lpstr>Demo</vt:lpstr>
      <vt:lpstr>Add-ins: Registrierung</vt:lpstr>
      <vt:lpstr>Add-ins: Registrierung</vt:lpstr>
      <vt:lpstr>Add-ins: Registrierung</vt:lpstr>
      <vt:lpstr>Pfade in der .addin-Datei</vt:lpstr>
      <vt:lpstr>Pfade in der .addin-Datei</vt:lpstr>
      <vt:lpstr>Add-ins: Tool Windows</vt:lpstr>
      <vt:lpstr>Add-ins: Tool Windows</vt:lpstr>
      <vt:lpstr>Add-ins: Tool Windows</vt:lpstr>
      <vt:lpstr>Add-ins: Tool Windows</vt:lpstr>
      <vt:lpstr>Demo: Toolwindow</vt:lpstr>
      <vt:lpstr>Fallstricke</vt:lpstr>
      <vt:lpstr>Internationale Windows-Versionen</vt:lpstr>
      <vt:lpstr>Lokalisierte Visual Studio Versionen</vt:lpstr>
      <vt:lpstr>Generierter Code in VS2008</vt:lpstr>
      <vt:lpstr>Lokalisierte Visual Studio Versionen</vt:lpstr>
      <vt:lpstr>Lokalisierte Visual Studio Versionen</vt:lpstr>
      <vt:lpstr>Hack</vt:lpstr>
      <vt:lpstr>Empfehlungen</vt:lpstr>
      <vt:lpstr>Zusammenfassung</vt:lpstr>
      <vt:lpstr>Fragen?</vt:lpstr>
      <vt:lpstr>Vielen Dank!</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 Studio 2008 Tipps und Tricks</dc:title>
  <dc:subject>AfterLaunch</dc:subject>
  <dc:creator>Roland Weigelt</dc:creator>
  <cp:lastModifiedBy>Roland Weigelt</cp:lastModifiedBy>
  <cp:revision>312</cp:revision>
  <dcterms:created xsi:type="dcterms:W3CDTF">2008-03-26T21:03:28Z</dcterms:created>
  <dcterms:modified xsi:type="dcterms:W3CDTF">2008-08-07T18:38:19Z</dcterms:modified>
</cp:coreProperties>
</file>