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Lst>
  <p:notesMasterIdLst>
    <p:notesMasterId r:id="rId41"/>
  </p:notesMasterIdLst>
  <p:handoutMasterIdLst>
    <p:handoutMasterId r:id="rId42"/>
  </p:handoutMasterIdLst>
  <p:sldIdLst>
    <p:sldId id="373" r:id="rId2"/>
    <p:sldId id="319" r:id="rId3"/>
    <p:sldId id="297" r:id="rId4"/>
    <p:sldId id="375" r:id="rId5"/>
    <p:sldId id="324" r:id="rId6"/>
    <p:sldId id="362" r:id="rId7"/>
    <p:sldId id="336" r:id="rId8"/>
    <p:sldId id="363" r:id="rId9"/>
    <p:sldId id="357" r:id="rId10"/>
    <p:sldId id="365" r:id="rId11"/>
    <p:sldId id="360" r:id="rId12"/>
    <p:sldId id="361" r:id="rId13"/>
    <p:sldId id="379" r:id="rId14"/>
    <p:sldId id="314" r:id="rId15"/>
    <p:sldId id="335" r:id="rId16"/>
    <p:sldId id="366" r:id="rId17"/>
    <p:sldId id="367" r:id="rId18"/>
    <p:sldId id="333" r:id="rId19"/>
    <p:sldId id="334" r:id="rId20"/>
    <p:sldId id="339" r:id="rId21"/>
    <p:sldId id="368" r:id="rId22"/>
    <p:sldId id="344" r:id="rId23"/>
    <p:sldId id="433" r:id="rId24"/>
    <p:sldId id="315" r:id="rId25"/>
    <p:sldId id="345" r:id="rId26"/>
    <p:sldId id="346" r:id="rId27"/>
    <p:sldId id="347" r:id="rId28"/>
    <p:sldId id="348" r:id="rId29"/>
    <p:sldId id="434" r:id="rId30"/>
    <p:sldId id="429" r:id="rId31"/>
    <p:sldId id="430" r:id="rId32"/>
    <p:sldId id="431" r:id="rId33"/>
    <p:sldId id="380" r:id="rId34"/>
    <p:sldId id="320" r:id="rId35"/>
    <p:sldId id="322" r:id="rId36"/>
    <p:sldId id="337" r:id="rId37"/>
    <p:sldId id="369" r:id="rId38"/>
    <p:sldId id="370" r:id="rId39"/>
    <p:sldId id="432" r:id="rId4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00CC00"/>
    <a:srgbClr val="F6AE1E"/>
    <a:srgbClr val="FFFFFF"/>
    <a:srgbClr val="FF0066"/>
    <a:srgbClr val="000000"/>
    <a:srgbClr val="F3AF35"/>
    <a:srgbClr val="9C42E6"/>
    <a:srgbClr val="D1943B"/>
    <a:srgbClr val="F8F57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4587" autoAdjust="0"/>
    <p:restoredTop sz="91847" autoAdjust="0"/>
  </p:normalViewPr>
  <p:slideViewPr>
    <p:cSldViewPr>
      <p:cViewPr varScale="1">
        <p:scale>
          <a:sx n="64" d="100"/>
          <a:sy n="64" d="100"/>
        </p:scale>
        <p:origin x="-222" y="-108"/>
      </p:cViewPr>
      <p:guideLst>
        <p:guide orient="horz" pos="144"/>
        <p:guide orient="horz" pos="895"/>
        <p:guide orient="horz" pos="1484"/>
        <p:guide orient="horz" pos="1200"/>
        <p:guide orient="horz" pos="2736"/>
        <p:guide orient="horz" pos="4319"/>
        <p:guide pos="2880"/>
        <p:guide pos="240"/>
        <p:guide pos="460"/>
        <p:guide pos="5520"/>
        <p:guide pos="863"/>
        <p:guide pos="52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98" d="100"/>
          <a:sy n="98" d="100"/>
        </p:scale>
        <p:origin x="-268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pPr/>
              <a:t>8/7/2008</a:t>
            </a:fld>
            <a:endParaRPr lang="en-US"/>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3FBCD4-166E-446F-AF18-7D4A0CF9AEF6}" type="datetimeFigureOut">
              <a:rPr lang="en-US" smtClean="0"/>
              <a:pPr/>
              <a:t>8/7/2008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r>
              <a:rPr lang="de-DE" smtClean="0"/>
              <a:t>Diese Folie</a:t>
            </a: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dt" sz="quarter" idx="1"/>
          </p:nvPr>
        </p:nvSpPr>
        <p:spPr/>
        <p:txBody>
          <a:bodyPr/>
          <a:lstStyle/>
          <a:p>
            <a:pPr>
              <a:defRPr/>
            </a:pPr>
            <a:fld id="{B5B7241C-2B51-4B35-8760-3C60EA4F0059}" type="datetime8">
              <a:rPr lang="en-AU" smtClean="0"/>
              <a:pPr>
                <a:defRPr/>
              </a:pPr>
              <a:t>7/08/2008 8:23 PM</a:t>
            </a:fld>
            <a:endParaRPr lang="en-AU" smtClean="0"/>
          </a:p>
        </p:txBody>
      </p:sp>
      <p:sp>
        <p:nvSpPr>
          <p:cNvPr id="51203" name="Rectangle 6"/>
          <p:cNvSpPr>
            <a:spLocks noGrp="1" noChangeArrowheads="1"/>
          </p:cNvSpPr>
          <p:nvPr>
            <p:ph type="ftr" sz="quarter" idx="4"/>
          </p:nvPr>
        </p:nvSpPr>
        <p:spPr>
          <a:noFill/>
        </p:spPr>
        <p:txBody>
          <a:bodyPr/>
          <a:lstStyle/>
          <a:p>
            <a:pPr eaLnBrk="1" hangingPunct="1"/>
            <a:r>
              <a:rPr lang="en-AU" smtClean="0"/>
              <a:t>©2005 Microsoft Corporation. All rights reserved.</a:t>
            </a:r>
          </a:p>
          <a:p>
            <a:r>
              <a:rPr lang="en-AU" smtClean="0"/>
              <a:t>This presentation is for informational purposes only. Microsoft makes no warranties, express or implied, in this summary.</a:t>
            </a:r>
          </a:p>
        </p:txBody>
      </p:sp>
      <p:sp>
        <p:nvSpPr>
          <p:cNvPr id="21508" name="Rectangle 7"/>
          <p:cNvSpPr>
            <a:spLocks noGrp="1" noChangeArrowheads="1"/>
          </p:cNvSpPr>
          <p:nvPr>
            <p:ph type="sldNum" sz="quarter" idx="5"/>
          </p:nvPr>
        </p:nvSpPr>
        <p:spPr/>
        <p:txBody>
          <a:bodyPr/>
          <a:lstStyle/>
          <a:p>
            <a:pPr>
              <a:defRPr/>
            </a:pPr>
            <a:fld id="{345AA565-1916-404D-9091-D61E635C57C4}" type="slidenum">
              <a:rPr lang="en-AU" smtClean="0"/>
              <a:pPr>
                <a:defRPr/>
              </a:pPr>
              <a:t>3</a:t>
            </a:fld>
            <a:endParaRPr lang="en-AU" smtClean="0"/>
          </a:p>
        </p:txBody>
      </p:sp>
      <p:sp>
        <p:nvSpPr>
          <p:cNvPr id="51205" name="Rectangle 4"/>
          <p:cNvSpPr>
            <a:spLocks noGrp="1" noRot="1" noChangeAspect="1" noChangeArrowheads="1" noTextEdit="1"/>
          </p:cNvSpPr>
          <p:nvPr>
            <p:ph type="sldImg"/>
          </p:nvPr>
        </p:nvSpPr>
        <p:spPr>
          <a:ln/>
        </p:spPr>
      </p:sp>
      <p:sp>
        <p:nvSpPr>
          <p:cNvPr id="51206" name="Rectangle 5"/>
          <p:cNvSpPr>
            <a:spLocks noGrp="1" noChangeArrowheads="1"/>
          </p:cNvSpPr>
          <p:nvPr>
            <p:ph type="body" idx="1"/>
          </p:nvPr>
        </p:nvSpPr>
        <p:spPr>
          <a:noFill/>
          <a:ln/>
        </p:spPr>
        <p:txBody>
          <a:bodyPr/>
          <a:lstStyle/>
          <a:p>
            <a:pPr eaLnBrk="1" hangingPunct="1"/>
            <a:endParaRPr lang="pt-PT"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pic>
        <p:nvPicPr>
          <p:cNvPr id="5" name="Picture 9"/>
          <p:cNvPicPr>
            <a:picLocks noChangeAspect="1" noChangeArrowheads="1"/>
          </p:cNvPicPr>
          <p:nvPr/>
        </p:nvPicPr>
        <p:blipFill>
          <a:blip r:embed="rId2"/>
          <a:srcRect t="6755" r="16624" b="5673"/>
          <a:stretch>
            <a:fillRect/>
          </a:stretch>
        </p:blipFill>
        <p:spPr bwMode="auto">
          <a:xfrm>
            <a:off x="0" y="0"/>
            <a:ext cx="9144000" cy="576263"/>
          </a:xfrm>
          <a:prstGeom prst="rect">
            <a:avLst/>
          </a:prstGeom>
          <a:noFill/>
          <a:ln w="9525">
            <a:noFill/>
            <a:miter lim="800000"/>
            <a:headEnd/>
            <a:tailEnd/>
          </a:ln>
        </p:spPr>
      </p:pic>
      <p:sp>
        <p:nvSpPr>
          <p:cNvPr id="6" name="Rectangle 11"/>
          <p:cNvSpPr>
            <a:spLocks noChangeArrowheads="1"/>
          </p:cNvSpPr>
          <p:nvPr/>
        </p:nvSpPr>
        <p:spPr bwMode="auto">
          <a:xfrm>
            <a:off x="468313" y="2852738"/>
            <a:ext cx="8229600" cy="576262"/>
          </a:xfrm>
          <a:prstGeom prst="rect">
            <a:avLst/>
          </a:prstGeom>
          <a:noFill/>
          <a:ln w="9525">
            <a:noFill/>
            <a:miter lim="800000"/>
            <a:headEnd/>
            <a:tailEnd/>
          </a:ln>
          <a:effectLst>
            <a:outerShdw dist="17961" dir="2700000" algn="ctr" rotWithShape="0">
              <a:schemeClr val="tx1">
                <a:alpha val="50000"/>
              </a:schemeClr>
            </a:outerShdw>
          </a:effectLst>
        </p:spPr>
        <p:txBody>
          <a:bodyPr anchor="ctr"/>
          <a:lstStyle/>
          <a:p>
            <a:pPr algn="ctr">
              <a:defRPr/>
            </a:pPr>
            <a:endParaRPr lang="de-DE" sz="3600" b="1">
              <a:solidFill>
                <a:srgbClr val="F69200"/>
              </a:solidFill>
              <a:latin typeface="Verdana" pitchFamily="34" charset="0"/>
            </a:endParaRPr>
          </a:p>
        </p:txBody>
      </p:sp>
      <p:sp>
        <p:nvSpPr>
          <p:cNvPr id="7" name="Text Box 12"/>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sp>
        <p:nvSpPr>
          <p:cNvPr id="8" name="Rectangle 13"/>
          <p:cNvSpPr>
            <a:spLocks noChangeArrowheads="1"/>
          </p:cNvSpPr>
          <p:nvPr/>
        </p:nvSpPr>
        <p:spPr bwMode="auto">
          <a:xfrm>
            <a:off x="0" y="549275"/>
            <a:ext cx="9144000" cy="73025"/>
          </a:xfrm>
          <a:prstGeom prst="rect">
            <a:avLst/>
          </a:prstGeom>
          <a:gradFill rotWithShape="1">
            <a:gsLst>
              <a:gs pos="0">
                <a:srgbClr val="008000">
                  <a:gamma/>
                  <a:shade val="46275"/>
                  <a:invGamma/>
                </a:srgbClr>
              </a:gs>
              <a:gs pos="100000">
                <a:srgbClr val="008000"/>
              </a:gs>
            </a:gsLst>
            <a:lin ang="0" scaled="1"/>
          </a:gradFill>
          <a:ln w="9525">
            <a:noFill/>
            <a:miter lim="800000"/>
            <a:headEnd/>
            <a:tailEnd/>
          </a:ln>
          <a:effectLst/>
        </p:spPr>
        <p:txBody>
          <a:bodyPr wrap="none" anchor="ctr"/>
          <a:lstStyle/>
          <a:p>
            <a:pPr>
              <a:defRPr/>
            </a:pPr>
            <a:endParaRPr lang="de-DE"/>
          </a:p>
        </p:txBody>
      </p:sp>
      <p:sp>
        <p:nvSpPr>
          <p:cNvPr id="32785" name="Rectangle 17"/>
          <p:cNvSpPr>
            <a:spLocks noGrp="1" noChangeArrowheads="1"/>
          </p:cNvSpPr>
          <p:nvPr>
            <p:ph type="ctrTitle" sz="quarter"/>
          </p:nvPr>
        </p:nvSpPr>
        <p:spPr>
          <a:xfrm>
            <a:off x="179388" y="2143116"/>
            <a:ext cx="8713787" cy="1428760"/>
          </a:xfrm>
        </p:spPr>
        <p:txBody>
          <a:bodyPr anchor="b"/>
          <a:lstStyle>
            <a:lvl1pPr algn="ctr">
              <a:defRPr sz="3600"/>
            </a:lvl1pPr>
          </a:lstStyle>
          <a:p>
            <a:r>
              <a:rPr lang="en-US" smtClean="0"/>
              <a:t>Click to edit Master title style</a:t>
            </a:r>
            <a:endParaRPr lang="en-US"/>
          </a:p>
        </p:txBody>
      </p:sp>
      <p:sp>
        <p:nvSpPr>
          <p:cNvPr id="32786" name="Rectangle 18"/>
          <p:cNvSpPr>
            <a:spLocks noGrp="1" noChangeArrowheads="1"/>
          </p:cNvSpPr>
          <p:nvPr>
            <p:ph type="subTitle" sz="quarter" idx="1"/>
          </p:nvPr>
        </p:nvSpPr>
        <p:spPr>
          <a:xfrm>
            <a:off x="1371600" y="3643314"/>
            <a:ext cx="6400800" cy="1500198"/>
          </a:xfrm>
        </p:spPr>
        <p:txBody>
          <a:bodyPr/>
          <a:lstStyle>
            <a:lvl1pPr marL="0" indent="0" algn="ctr">
              <a:buFont typeface="Franklin Gothic Medium" pitchFamily="34" charset="0"/>
              <a:buNone/>
              <a:defRPr/>
            </a:lvl1pPr>
          </a:lstStyle>
          <a:p>
            <a:r>
              <a:rPr lang="en-US" smtClean="0"/>
              <a:t>Click to edit Master subtitle style</a:t>
            </a:r>
            <a:endParaRPr lang="en-US"/>
          </a:p>
        </p:txBody>
      </p:sp>
      <p:sp>
        <p:nvSpPr>
          <p:cNvPr id="9" name="Text Box 5"/>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pic>
        <p:nvPicPr>
          <p:cNvPr id="10" name="Picture 9"/>
          <p:cNvPicPr>
            <a:picLocks noChangeAspect="1" noChangeArrowheads="1"/>
          </p:cNvPicPr>
          <p:nvPr/>
        </p:nvPicPr>
        <p:blipFill>
          <a:blip r:embed="rId3"/>
          <a:srcRect t="6755" r="16624" b="5673"/>
          <a:stretch>
            <a:fillRect/>
          </a:stretch>
        </p:blipFill>
        <p:spPr bwMode="auto">
          <a:xfrm>
            <a:off x="0" y="0"/>
            <a:ext cx="9144000" cy="576263"/>
          </a:xfrm>
          <a:prstGeom prst="rect">
            <a:avLst/>
          </a:prstGeom>
          <a:noFill/>
          <a:ln w="9525">
            <a:noFill/>
            <a:miter lim="800000"/>
            <a:headEnd/>
            <a:tailEnd/>
          </a:ln>
        </p:spPr>
      </p:pic>
      <p:sp>
        <p:nvSpPr>
          <p:cNvPr id="11" name="Text Box 12"/>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sp>
        <p:nvSpPr>
          <p:cNvPr id="12" name="Rectangle 13"/>
          <p:cNvSpPr>
            <a:spLocks noChangeArrowheads="1"/>
          </p:cNvSpPr>
          <p:nvPr/>
        </p:nvSpPr>
        <p:spPr bwMode="auto">
          <a:xfrm>
            <a:off x="0" y="549275"/>
            <a:ext cx="9144000" cy="73025"/>
          </a:xfrm>
          <a:prstGeom prst="rect">
            <a:avLst/>
          </a:prstGeom>
          <a:gradFill rotWithShape="1">
            <a:gsLst>
              <a:gs pos="0">
                <a:srgbClr val="008000">
                  <a:gamma/>
                  <a:shade val="46275"/>
                  <a:invGamma/>
                </a:srgbClr>
              </a:gs>
              <a:gs pos="100000">
                <a:srgbClr val="008000"/>
              </a:gs>
            </a:gsLst>
            <a:lin ang="0" scaled="1"/>
          </a:gradFill>
          <a:ln w="9525">
            <a:noFill/>
            <a:miter lim="800000"/>
            <a:headEnd/>
            <a:tailEnd/>
          </a:ln>
          <a:effectLst/>
        </p:spPr>
        <p:txBody>
          <a:bodyPr wrap="none" anchor="ctr"/>
          <a:lstStyle/>
          <a:p>
            <a:pPr>
              <a:defRPr/>
            </a:pPr>
            <a:endParaRPr lang="de-DE"/>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57459"/>
          </a:xfrm>
        </p:spPr>
        <p:txBody>
          <a:bodyPr/>
          <a:lstStyle>
            <a:lvl1pPr>
              <a:lnSpc>
                <a:spcPct val="90000"/>
              </a:lnSpc>
              <a:tabLst>
                <a:tab pos="360363" algn="l"/>
                <a:tab pos="719138" algn="l"/>
                <a:tab pos="1079500" algn="l"/>
                <a:tab pos="1431925" algn="l"/>
                <a:tab pos="1790700" algn="l"/>
                <a:tab pos="2151063" algn="l"/>
                <a:tab pos="2511425" algn="l"/>
                <a:tab pos="2870200" algn="l"/>
                <a:tab pos="3230563" algn="l"/>
                <a:tab pos="3590925" algn="l"/>
                <a:tab pos="3949700" algn="l"/>
                <a:tab pos="4302125" algn="l"/>
                <a:tab pos="4662488" algn="l"/>
                <a:tab pos="5021263" algn="l"/>
                <a:tab pos="5381625" algn="l"/>
              </a:tabLst>
              <a:defRPr sz="2400" b="0"/>
            </a:lvl1pPr>
            <a:lvl2pPr marL="360363" indent="0">
              <a:lnSpc>
                <a:spcPct val="90000"/>
              </a:lnSpc>
              <a:tabLst>
                <a:tab pos="719138" algn="l"/>
                <a:tab pos="1079500" algn="l"/>
                <a:tab pos="1431925" algn="l"/>
                <a:tab pos="1790700" algn="l"/>
                <a:tab pos="2151063" algn="l"/>
                <a:tab pos="2511425" algn="l"/>
                <a:tab pos="2870200" algn="l"/>
                <a:tab pos="3230563" algn="l"/>
                <a:tab pos="3590925" algn="l"/>
              </a:tabLst>
              <a:defRPr sz="2400" b="0"/>
            </a:lvl2pPr>
            <a:lvl3pPr marL="719138" indent="0">
              <a:lnSpc>
                <a:spcPct val="90000"/>
              </a:lnSpc>
              <a:tabLst>
                <a:tab pos="1079500" algn="l"/>
                <a:tab pos="1431925" algn="l"/>
                <a:tab pos="1790700" algn="l"/>
                <a:tab pos="2151063" algn="l"/>
                <a:tab pos="2511425" algn="l"/>
                <a:tab pos="2870200" algn="l"/>
                <a:tab pos="3230563" algn="l"/>
              </a:tabLst>
              <a:defRPr sz="2400" b="0"/>
            </a:lvl3pPr>
            <a:lvl4pPr marL="1079500" indent="0">
              <a:lnSpc>
                <a:spcPct val="90000"/>
              </a:lnSpc>
              <a:tabLst>
                <a:tab pos="1431925" algn="l"/>
                <a:tab pos="1790700" algn="l"/>
                <a:tab pos="2151063" algn="l"/>
                <a:tab pos="2511425" algn="l"/>
                <a:tab pos="2870200" algn="l"/>
              </a:tabLst>
              <a:defRPr sz="2400" b="0"/>
            </a:lvl4pPr>
            <a:lvl5pPr marL="1431925" indent="0">
              <a:lnSpc>
                <a:spcPct val="90000"/>
              </a:lnSpc>
              <a:tabLst>
                <a:tab pos="1790700" algn="l"/>
                <a:tab pos="2151063" algn="l"/>
                <a:tab pos="2511425" algn="l"/>
                <a:tab pos="2870200" algn="l"/>
                <a:tab pos="3230563" algn="l"/>
              </a:tabLst>
              <a:defRPr sz="2400"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179388" y="620712"/>
            <a:ext cx="8785225" cy="950900"/>
          </a:xfrm>
        </p:spPr>
        <p:txBody>
          <a:bodyPr/>
          <a:lstStyle/>
          <a:p>
            <a:r>
              <a:rPr lang="en-US" smtClean="0"/>
              <a:t>Click to edit Master title style</a:t>
            </a:r>
            <a:endParaRPr lang="de-DE"/>
          </a:p>
        </p:txBody>
      </p:sp>
      <p:sp>
        <p:nvSpPr>
          <p:cNvPr id="3" name="Content Placeholder 2"/>
          <p:cNvSpPr>
            <a:spLocks noGrp="1"/>
          </p:cNvSpPr>
          <p:nvPr>
            <p:ph idx="1"/>
          </p:nvPr>
        </p:nvSpPr>
        <p:spPr>
          <a:xfrm>
            <a:off x="179388" y="1571612"/>
            <a:ext cx="8785225" cy="5214950"/>
          </a:xfrm>
        </p:spPr>
        <p:txBody>
          <a:bodyPr/>
          <a:lstStyle>
            <a:lvl1pPr>
              <a:spcBef>
                <a:spcPts val="2400"/>
              </a:spcBef>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8" y="620712"/>
            <a:ext cx="8785225" cy="950900"/>
          </a:xfrm>
        </p:spPr>
        <p:txBody>
          <a:bodyPr/>
          <a:lstStyle/>
          <a:p>
            <a:r>
              <a:rPr lang="en-US" smtClean="0"/>
              <a:t>Click to edit Master title style</a:t>
            </a:r>
            <a:endParaRPr lang="de-DE"/>
          </a:p>
        </p:txBody>
      </p:sp>
      <p:sp>
        <p:nvSpPr>
          <p:cNvPr id="3" name="Content Placeholder 2"/>
          <p:cNvSpPr>
            <a:spLocks noGrp="1"/>
          </p:cNvSpPr>
          <p:nvPr>
            <p:ph idx="1"/>
          </p:nvPr>
        </p:nvSpPr>
        <p:spPr>
          <a:xfrm>
            <a:off x="179388" y="3143248"/>
            <a:ext cx="8785225" cy="36433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
        <p:nvSpPr>
          <p:cNvPr id="6" name="Textplatzhalter 5"/>
          <p:cNvSpPr>
            <a:spLocks noGrp="1"/>
          </p:cNvSpPr>
          <p:nvPr>
            <p:ph type="body" sz="quarter" idx="11"/>
          </p:nvPr>
        </p:nvSpPr>
        <p:spPr>
          <a:xfrm>
            <a:off x="214283" y="1785926"/>
            <a:ext cx="8715436" cy="584775"/>
          </a:xfrm>
          <a:solidFill>
            <a:srgbClr val="FFEACD"/>
          </a:solidFill>
          <a:ln w="38100">
            <a:solidFill>
              <a:srgbClr val="FFDDAF"/>
            </a:solidFill>
          </a:ln>
        </p:spPr>
        <p:txBody>
          <a:bodyPr>
            <a:spAutoFit/>
          </a:bodyPr>
          <a:lstStyle>
            <a:lvl1pPr marL="0" indent="0" algn="ctr">
              <a:buNone/>
              <a:defRPr/>
            </a:lvl1pPr>
            <a:lvl2pPr marL="360363" indent="-269875" defTabSz="360363">
              <a:defRPr/>
            </a:lvl2pPr>
            <a:lvl3pPr marL="630238" indent="-269875">
              <a:defRPr/>
            </a:lvl3pPr>
          </a:lstStyle>
          <a:p>
            <a:pPr lvl="0"/>
            <a:r>
              <a:rPr lang="en-US" smtClean="0"/>
              <a:t>Click to edit Master text styles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Abschnitts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722313" y="3286124"/>
            <a:ext cx="7772400" cy="719133"/>
          </a:xfrm>
        </p:spPr>
        <p:txBody>
          <a:bodyPr anchor="t"/>
          <a:lstStyle>
            <a:lvl1pPr algn="ctr">
              <a:defRPr sz="3200" b="1" cap="none" baseline="0"/>
            </a:lvl1pPr>
          </a:lstStyle>
          <a:p>
            <a:r>
              <a:rPr lang="en-US" smtClean="0"/>
              <a:t>Click to edit Master title style</a:t>
            </a:r>
            <a:endParaRPr lang="de-DE"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28775"/>
            <a:ext cx="4038600" cy="5040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28775"/>
            <a:ext cx="4038600" cy="5040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8" y="692150"/>
            <a:ext cx="8785225" cy="950900"/>
          </a:xfrm>
        </p:spPr>
        <p:txBody>
          <a:bodyPr/>
          <a:lstStyle/>
          <a:p>
            <a:r>
              <a:rPr lang="en-US" smtClean="0"/>
              <a:t>Click to edit Master title style</a:t>
            </a:r>
            <a:endParaRPr lang="de-DE"/>
          </a:p>
        </p:txBody>
      </p:sp>
      <p:sp>
        <p:nvSpPr>
          <p:cNvPr id="3" name="Content Placeholder 2"/>
          <p:cNvSpPr>
            <a:spLocks noGrp="1"/>
          </p:cNvSpPr>
          <p:nvPr>
            <p:ph idx="1"/>
          </p:nvPr>
        </p:nvSpPr>
        <p:spPr>
          <a:xfrm>
            <a:off x="179388" y="3214686"/>
            <a:ext cx="8785225" cy="36433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
        <p:nvSpPr>
          <p:cNvPr id="4" name="Rectangle 20"/>
          <p:cNvSpPr>
            <a:spLocks noGrp="1" noChangeArrowheads="1"/>
          </p:cNvSpPr>
          <p:nvPr>
            <p:ph type="sldNum" sz="quarter" idx="10"/>
          </p:nvPr>
        </p:nvSpPr>
        <p:spPr>
          <a:xfrm>
            <a:off x="6804025" y="6237288"/>
            <a:ext cx="2133600" cy="476250"/>
          </a:xfrm>
          <a:prstGeom prst="rect">
            <a:avLst/>
          </a:prstGeom>
          <a:ln/>
        </p:spPr>
        <p:txBody>
          <a:bodyPr/>
          <a:lstStyle>
            <a:lvl1pPr>
              <a:defRPr/>
            </a:lvl1pPr>
          </a:lstStyle>
          <a:p>
            <a:pPr>
              <a:defRPr/>
            </a:pPr>
            <a:fld id="{27735669-46D8-470F-8CBD-A0C1EC590AFC}" type="slidenum">
              <a:rPr lang="en-US" smtClean="0"/>
              <a:pPr>
                <a:defRPr/>
              </a:pPr>
              <a:t>‹#›</a:t>
            </a:fld>
            <a:endParaRPr lang="en-US"/>
          </a:p>
        </p:txBody>
      </p:sp>
      <p:sp>
        <p:nvSpPr>
          <p:cNvPr id="6" name="Textplatzhalter 5"/>
          <p:cNvSpPr>
            <a:spLocks noGrp="1"/>
          </p:cNvSpPr>
          <p:nvPr>
            <p:ph type="body" sz="quarter" idx="11"/>
          </p:nvPr>
        </p:nvSpPr>
        <p:spPr>
          <a:xfrm>
            <a:off x="214283" y="1844093"/>
            <a:ext cx="8715436" cy="584775"/>
          </a:xfrm>
          <a:solidFill>
            <a:srgbClr val="FFEACD"/>
          </a:solidFill>
          <a:ln w="38100">
            <a:solidFill>
              <a:srgbClr val="FFDDAF"/>
            </a:solidFill>
          </a:ln>
        </p:spPr>
        <p:txBody>
          <a:bodyPr>
            <a:spAutoFit/>
          </a:bodyPr>
          <a:lstStyle>
            <a:lvl1pPr marL="0" indent="0" algn="ctr">
              <a:buNone/>
              <a:defRPr/>
            </a:lvl1pPr>
            <a:lvl2pPr marL="360363" indent="-269875" defTabSz="360363">
              <a:defRPr/>
            </a:lvl2pPr>
            <a:lvl3pPr marL="630238" indent="-269875">
              <a:defRPr/>
            </a:lvl3pPr>
          </a:lstStyle>
          <a:p>
            <a:pPr lvl="0"/>
            <a:r>
              <a:rPr lang="en-US" smtClean="0"/>
              <a:t>Click to edit Master text styles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2"/>
          <p:cNvPicPr>
            <a:picLocks noChangeAspect="1" noChangeArrowheads="1"/>
          </p:cNvPicPr>
          <p:nvPr/>
        </p:nvPicPr>
        <p:blipFill>
          <a:blip r:embed="rId12"/>
          <a:srcRect t="6755" r="16624" b="5673"/>
          <a:stretch>
            <a:fillRect/>
          </a:stretch>
        </p:blipFill>
        <p:spPr bwMode="auto">
          <a:xfrm>
            <a:off x="0" y="0"/>
            <a:ext cx="9144000" cy="576263"/>
          </a:xfrm>
          <a:prstGeom prst="rect">
            <a:avLst/>
          </a:prstGeom>
          <a:noFill/>
          <a:ln w="9525">
            <a:noFill/>
            <a:miter lim="800000"/>
            <a:headEnd/>
            <a:tailEnd/>
          </a:ln>
        </p:spPr>
      </p:pic>
      <p:sp>
        <p:nvSpPr>
          <p:cNvPr id="1027" name="Rectangle 17"/>
          <p:cNvSpPr>
            <a:spLocks noGrp="1" noChangeArrowheads="1"/>
          </p:cNvSpPr>
          <p:nvPr>
            <p:ph type="body" idx="1"/>
          </p:nvPr>
        </p:nvSpPr>
        <p:spPr bwMode="auto">
          <a:xfrm>
            <a:off x="179388" y="1571612"/>
            <a:ext cx="8785225" cy="52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2" name="Rectangle 2"/>
          <p:cNvSpPr>
            <a:spLocks noGrp="1" noChangeArrowheads="1"/>
          </p:cNvSpPr>
          <p:nvPr>
            <p:ph type="title"/>
          </p:nvPr>
        </p:nvSpPr>
        <p:spPr bwMode="auto">
          <a:xfrm>
            <a:off x="179388" y="620712"/>
            <a:ext cx="8785225" cy="950900"/>
          </a:xfrm>
          <a:prstGeom prst="rect">
            <a:avLst/>
          </a:prstGeom>
          <a:noFill/>
          <a:ln w="9525">
            <a:noFill/>
            <a:miter lim="800000"/>
            <a:headEnd/>
            <a:tailEnd/>
          </a:ln>
          <a:effectLst>
            <a:outerShdw dist="17961" dir="2700000" algn="ctr" rotWithShape="0">
              <a:schemeClr val="tx1">
                <a:alpha val="50000"/>
              </a:schemeClr>
            </a:outerShdw>
          </a:effectLst>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endParaRPr lang="en-US" dirty="0" smtClean="0"/>
          </a:p>
        </p:txBody>
      </p:sp>
      <p:sp>
        <p:nvSpPr>
          <p:cNvPr id="1043" name="Text Box 19"/>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sp>
        <p:nvSpPr>
          <p:cNvPr id="1037" name="Rectangle 13"/>
          <p:cNvSpPr>
            <a:spLocks noChangeArrowheads="1"/>
          </p:cNvSpPr>
          <p:nvPr/>
        </p:nvSpPr>
        <p:spPr bwMode="auto">
          <a:xfrm>
            <a:off x="0" y="549275"/>
            <a:ext cx="9144000" cy="73025"/>
          </a:xfrm>
          <a:prstGeom prst="rect">
            <a:avLst/>
          </a:prstGeom>
          <a:gradFill rotWithShape="1">
            <a:gsLst>
              <a:gs pos="0">
                <a:srgbClr val="008000">
                  <a:gamma/>
                  <a:shade val="46275"/>
                  <a:invGamma/>
                </a:srgbClr>
              </a:gs>
              <a:gs pos="100000">
                <a:srgbClr val="008000"/>
              </a:gs>
            </a:gsLst>
            <a:lin ang="0" scaled="1"/>
          </a:gradFill>
          <a:ln w="9525">
            <a:noFill/>
            <a:miter lim="800000"/>
            <a:headEnd/>
            <a:tailEnd/>
          </a:ln>
          <a:effectLst/>
        </p:spPr>
        <p:txBody>
          <a:bodyPr wrap="none" anchor="ctr"/>
          <a:lstStyle/>
          <a:p>
            <a:pPr>
              <a:defRPr/>
            </a:pPr>
            <a:endParaRPr lang="de-DE"/>
          </a:p>
        </p:txBody>
      </p:sp>
      <p:pic>
        <p:nvPicPr>
          <p:cNvPr id="8" name="Picture 12"/>
          <p:cNvPicPr>
            <a:picLocks noChangeAspect="1" noChangeArrowheads="1"/>
          </p:cNvPicPr>
          <p:nvPr/>
        </p:nvPicPr>
        <p:blipFill>
          <a:blip r:embed="rId13"/>
          <a:srcRect t="6755" r="16624" b="5673"/>
          <a:stretch>
            <a:fillRect/>
          </a:stretch>
        </p:blipFill>
        <p:spPr bwMode="auto">
          <a:xfrm>
            <a:off x="0" y="0"/>
            <a:ext cx="9144000" cy="576263"/>
          </a:xfrm>
          <a:prstGeom prst="rect">
            <a:avLst/>
          </a:prstGeom>
          <a:noFill/>
          <a:ln w="9525">
            <a:noFill/>
            <a:miter lim="800000"/>
            <a:headEnd/>
            <a:tailEnd/>
          </a:ln>
        </p:spPr>
      </p:pic>
      <p:sp>
        <p:nvSpPr>
          <p:cNvPr id="9" name="Text Box 19"/>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sp>
        <p:nvSpPr>
          <p:cNvPr id="10" name="Rectangle 13"/>
          <p:cNvSpPr>
            <a:spLocks noChangeArrowheads="1"/>
          </p:cNvSpPr>
          <p:nvPr/>
        </p:nvSpPr>
        <p:spPr bwMode="auto">
          <a:xfrm>
            <a:off x="0" y="549275"/>
            <a:ext cx="9144000" cy="73025"/>
          </a:xfrm>
          <a:prstGeom prst="rect">
            <a:avLst/>
          </a:prstGeom>
          <a:gradFill rotWithShape="1">
            <a:gsLst>
              <a:gs pos="0">
                <a:srgbClr val="008000">
                  <a:gamma/>
                  <a:shade val="46275"/>
                  <a:invGamma/>
                </a:srgbClr>
              </a:gs>
              <a:gs pos="100000">
                <a:srgbClr val="008000"/>
              </a:gs>
            </a:gsLst>
            <a:lin ang="0" scaled="1"/>
          </a:gradFill>
          <a:ln w="9525">
            <a:noFill/>
            <a:miter lim="800000"/>
            <a:headEnd/>
            <a:tailEnd/>
          </a:ln>
          <a:effectLst/>
        </p:spPr>
        <p:txBody>
          <a:bodyPr wrap="none" anchor="ctr"/>
          <a:lstStyle/>
          <a:p>
            <a:pPr>
              <a:defRPr/>
            </a:pPr>
            <a:endParaRPr lang="de-DE"/>
          </a:p>
        </p:txBody>
      </p:sp>
      <p:pic>
        <p:nvPicPr>
          <p:cNvPr id="11" name="Picture 12"/>
          <p:cNvPicPr>
            <a:picLocks noChangeAspect="1" noChangeArrowheads="1"/>
          </p:cNvPicPr>
          <p:nvPr/>
        </p:nvPicPr>
        <p:blipFill>
          <a:blip r:embed="rId12"/>
          <a:srcRect t="6755" r="16624" b="5673"/>
          <a:stretch>
            <a:fillRect/>
          </a:stretch>
        </p:blipFill>
        <p:spPr bwMode="auto">
          <a:xfrm>
            <a:off x="0" y="0"/>
            <a:ext cx="9144000" cy="576263"/>
          </a:xfrm>
          <a:prstGeom prst="rect">
            <a:avLst/>
          </a:prstGeom>
          <a:noFill/>
          <a:ln w="9525">
            <a:noFill/>
            <a:miter lim="800000"/>
            <a:headEnd/>
            <a:tailEnd/>
          </a:ln>
        </p:spPr>
      </p:pic>
      <p:sp>
        <p:nvSpPr>
          <p:cNvPr id="12" name="Text Box 19"/>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sp>
        <p:nvSpPr>
          <p:cNvPr id="13" name="Rectangle 13"/>
          <p:cNvSpPr>
            <a:spLocks noChangeArrowheads="1"/>
          </p:cNvSpPr>
          <p:nvPr/>
        </p:nvSpPr>
        <p:spPr bwMode="auto">
          <a:xfrm>
            <a:off x="0" y="549275"/>
            <a:ext cx="9144000" cy="73025"/>
          </a:xfrm>
          <a:prstGeom prst="rect">
            <a:avLst/>
          </a:prstGeom>
          <a:gradFill rotWithShape="1">
            <a:gsLst>
              <a:gs pos="0">
                <a:srgbClr val="008000">
                  <a:gamma/>
                  <a:shade val="46275"/>
                  <a:invGamma/>
                </a:srgbClr>
              </a:gs>
              <a:gs pos="100000">
                <a:srgbClr val="008000"/>
              </a:gs>
            </a:gsLst>
            <a:lin ang="0" scaled="1"/>
          </a:gradFill>
          <a:ln w="9525">
            <a:noFill/>
            <a:miter lim="800000"/>
            <a:headEnd/>
            <a:tailEnd/>
          </a:ln>
          <a:effectLst/>
        </p:spPr>
        <p:txBody>
          <a:bodyPr wrap="none" anchor="ctr"/>
          <a:lstStyle/>
          <a:p>
            <a:pPr>
              <a:defRPr/>
            </a:pPr>
            <a:endParaRPr lang="de-DE"/>
          </a:p>
        </p:txBody>
      </p:sp>
      <p:pic>
        <p:nvPicPr>
          <p:cNvPr id="14" name="Picture 12"/>
          <p:cNvPicPr>
            <a:picLocks noChangeAspect="1" noChangeArrowheads="1"/>
          </p:cNvPicPr>
          <p:nvPr/>
        </p:nvPicPr>
        <p:blipFill>
          <a:blip r:embed="rId13"/>
          <a:srcRect t="6755" r="16624" b="5673"/>
          <a:stretch>
            <a:fillRect/>
          </a:stretch>
        </p:blipFill>
        <p:spPr bwMode="auto">
          <a:xfrm>
            <a:off x="0" y="0"/>
            <a:ext cx="9144000" cy="576263"/>
          </a:xfrm>
          <a:prstGeom prst="rect">
            <a:avLst/>
          </a:prstGeom>
          <a:noFill/>
          <a:ln w="9525">
            <a:noFill/>
            <a:miter lim="800000"/>
            <a:headEnd/>
            <a:tailEnd/>
          </a:ln>
        </p:spPr>
      </p:pic>
      <p:sp>
        <p:nvSpPr>
          <p:cNvPr id="15" name="Text Box 19"/>
          <p:cNvSpPr txBox="1">
            <a:spLocks noChangeArrowheads="1"/>
          </p:cNvSpPr>
          <p:nvPr/>
        </p:nvSpPr>
        <p:spPr bwMode="auto">
          <a:xfrm>
            <a:off x="7019925" y="188913"/>
            <a:ext cx="2124075" cy="360362"/>
          </a:xfrm>
          <a:prstGeom prst="rect">
            <a:avLst/>
          </a:prstGeom>
          <a:noFill/>
          <a:ln w="9525">
            <a:noFill/>
            <a:miter lim="800000"/>
            <a:headEnd/>
            <a:tailEnd/>
          </a:ln>
          <a:effectLst/>
        </p:spPr>
        <p:txBody>
          <a:bodyPr anchor="ctr"/>
          <a:lstStyle/>
          <a:p>
            <a:pPr algn="ctr">
              <a:defRPr/>
            </a:pPr>
            <a:r>
              <a:rPr lang="de-DE" sz="1400" b="1">
                <a:solidFill>
                  <a:schemeClr val="bg1"/>
                </a:solidFill>
                <a:latin typeface="Verdana" pitchFamily="34" charset="0"/>
              </a:rPr>
              <a:t>bonn-to-code.net</a:t>
            </a:r>
            <a:endParaRPr lang="en-US" sz="1400" b="1">
              <a:solidFill>
                <a:schemeClr val="bg1"/>
              </a:solidFill>
              <a:latin typeface="Verdana" pitchFamily="34" charset="0"/>
            </a:endParaRPr>
          </a:p>
        </p:txBody>
      </p:sp>
      <p:sp>
        <p:nvSpPr>
          <p:cNvPr id="16" name="Rectangle 13"/>
          <p:cNvSpPr>
            <a:spLocks noChangeArrowheads="1"/>
          </p:cNvSpPr>
          <p:nvPr/>
        </p:nvSpPr>
        <p:spPr bwMode="auto">
          <a:xfrm>
            <a:off x="0" y="549275"/>
            <a:ext cx="9144000" cy="73025"/>
          </a:xfrm>
          <a:prstGeom prst="rect">
            <a:avLst/>
          </a:prstGeom>
          <a:gradFill rotWithShape="1">
            <a:gsLst>
              <a:gs pos="0">
                <a:srgbClr val="008000">
                  <a:gamma/>
                  <a:shade val="46275"/>
                  <a:invGamma/>
                </a:srgbClr>
              </a:gs>
              <a:gs pos="100000">
                <a:srgbClr val="008000"/>
              </a:gs>
            </a:gsLst>
            <a:lin ang="0" scaled="1"/>
          </a:gradFill>
          <a:ln w="9525">
            <a:noFill/>
            <a:miter lim="800000"/>
            <a:headEnd/>
            <a:tailEnd/>
          </a:ln>
          <a:effectLst/>
        </p:spPr>
        <p:txBody>
          <a:bodyPr wrap="none" anchor="ctr"/>
          <a:lstStyle/>
          <a:p>
            <a:pPr>
              <a:defRPr/>
            </a:pPr>
            <a:endParaRPr lang="de-DE"/>
          </a:p>
        </p:txBody>
      </p:sp>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4" r:id="rId9"/>
    <p:sldLayoutId id="2147483736" r:id="rId10"/>
  </p:sldLayoutIdLst>
  <p:timing>
    <p:tnLst>
      <p:par>
        <p:cTn id="1" dur="indefinite" restart="never" nodeType="tmRoot"/>
      </p:par>
    </p:tnLst>
  </p:timing>
  <p:txStyles>
    <p:titleStyle>
      <a:lvl1pPr algn="l" rtl="0" eaLnBrk="1" fontAlgn="base" hangingPunct="1">
        <a:spcBef>
          <a:spcPct val="0"/>
        </a:spcBef>
        <a:spcAft>
          <a:spcPct val="0"/>
        </a:spcAft>
        <a:defRPr sz="3200" b="1">
          <a:solidFill>
            <a:srgbClr val="F69200"/>
          </a:solidFill>
          <a:latin typeface="+mj-lt"/>
          <a:ea typeface="+mj-ea"/>
          <a:cs typeface="+mj-cs"/>
        </a:defRPr>
      </a:lvl1pPr>
      <a:lvl2pPr algn="l" rtl="0" eaLnBrk="1" fontAlgn="base" hangingPunct="1">
        <a:spcBef>
          <a:spcPct val="0"/>
        </a:spcBef>
        <a:spcAft>
          <a:spcPct val="0"/>
        </a:spcAft>
        <a:defRPr sz="3200" b="1">
          <a:solidFill>
            <a:srgbClr val="F69200"/>
          </a:solidFill>
          <a:latin typeface="Verdana" pitchFamily="34" charset="0"/>
        </a:defRPr>
      </a:lvl2pPr>
      <a:lvl3pPr algn="l" rtl="0" eaLnBrk="1" fontAlgn="base" hangingPunct="1">
        <a:spcBef>
          <a:spcPct val="0"/>
        </a:spcBef>
        <a:spcAft>
          <a:spcPct val="0"/>
        </a:spcAft>
        <a:defRPr sz="3200" b="1">
          <a:solidFill>
            <a:srgbClr val="F69200"/>
          </a:solidFill>
          <a:latin typeface="Verdana" pitchFamily="34" charset="0"/>
        </a:defRPr>
      </a:lvl3pPr>
      <a:lvl4pPr algn="l" rtl="0" eaLnBrk="1" fontAlgn="base" hangingPunct="1">
        <a:spcBef>
          <a:spcPct val="0"/>
        </a:spcBef>
        <a:spcAft>
          <a:spcPct val="0"/>
        </a:spcAft>
        <a:defRPr sz="3200" b="1">
          <a:solidFill>
            <a:srgbClr val="F69200"/>
          </a:solidFill>
          <a:latin typeface="Verdana" pitchFamily="34" charset="0"/>
        </a:defRPr>
      </a:lvl4pPr>
      <a:lvl5pPr algn="l" rtl="0" eaLnBrk="1" fontAlgn="base" hangingPunct="1">
        <a:spcBef>
          <a:spcPct val="0"/>
        </a:spcBef>
        <a:spcAft>
          <a:spcPct val="0"/>
        </a:spcAft>
        <a:defRPr sz="3200" b="1">
          <a:solidFill>
            <a:srgbClr val="F69200"/>
          </a:solidFill>
          <a:latin typeface="Verdana" pitchFamily="34" charset="0"/>
        </a:defRPr>
      </a:lvl5pPr>
      <a:lvl6pPr marL="457200" algn="l" rtl="0" eaLnBrk="1" fontAlgn="base" hangingPunct="1">
        <a:spcBef>
          <a:spcPct val="0"/>
        </a:spcBef>
        <a:spcAft>
          <a:spcPct val="0"/>
        </a:spcAft>
        <a:defRPr sz="3200" b="1">
          <a:solidFill>
            <a:srgbClr val="F69200"/>
          </a:solidFill>
          <a:latin typeface="Verdana" pitchFamily="34" charset="0"/>
        </a:defRPr>
      </a:lvl6pPr>
      <a:lvl7pPr marL="914400" algn="l" rtl="0" eaLnBrk="1" fontAlgn="base" hangingPunct="1">
        <a:spcBef>
          <a:spcPct val="0"/>
        </a:spcBef>
        <a:spcAft>
          <a:spcPct val="0"/>
        </a:spcAft>
        <a:defRPr sz="3200" b="1">
          <a:solidFill>
            <a:srgbClr val="F69200"/>
          </a:solidFill>
          <a:latin typeface="Verdana" pitchFamily="34" charset="0"/>
        </a:defRPr>
      </a:lvl7pPr>
      <a:lvl8pPr marL="1371600" algn="l" rtl="0" eaLnBrk="1" fontAlgn="base" hangingPunct="1">
        <a:spcBef>
          <a:spcPct val="0"/>
        </a:spcBef>
        <a:spcAft>
          <a:spcPct val="0"/>
        </a:spcAft>
        <a:defRPr sz="3200" b="1">
          <a:solidFill>
            <a:srgbClr val="F69200"/>
          </a:solidFill>
          <a:latin typeface="Verdana" pitchFamily="34" charset="0"/>
        </a:defRPr>
      </a:lvl8pPr>
      <a:lvl9pPr marL="1828800" algn="l" rtl="0" eaLnBrk="1" fontAlgn="base" hangingPunct="1">
        <a:spcBef>
          <a:spcPct val="0"/>
        </a:spcBef>
        <a:spcAft>
          <a:spcPct val="0"/>
        </a:spcAft>
        <a:defRPr sz="3200" b="1">
          <a:solidFill>
            <a:srgbClr val="F69200"/>
          </a:solidFill>
          <a:latin typeface="Verdana" pitchFamily="34" charset="0"/>
        </a:defRPr>
      </a:lvl9pPr>
    </p:titleStyle>
    <p:bodyStyle>
      <a:lvl1pPr marL="363538" indent="-363538" algn="l" rtl="0" eaLnBrk="1" fontAlgn="base" hangingPunct="1">
        <a:spcBef>
          <a:spcPts val="2400"/>
        </a:spcBef>
        <a:spcAft>
          <a:spcPct val="0"/>
        </a:spcAft>
        <a:buClr>
          <a:srgbClr val="F69200"/>
        </a:buClr>
        <a:buFont typeface="Wingdings" pitchFamily="2" charset="2"/>
        <a:buChar char="§"/>
        <a:defRPr sz="3200">
          <a:solidFill>
            <a:srgbClr val="000000"/>
          </a:solidFill>
          <a:latin typeface="+mn-lt"/>
          <a:ea typeface="+mn-ea"/>
          <a:cs typeface="+mn-cs"/>
        </a:defRPr>
      </a:lvl1pPr>
      <a:lvl2pPr marL="892175" indent="-349250" algn="l" rtl="0" eaLnBrk="1" fontAlgn="base" hangingPunct="1">
        <a:spcBef>
          <a:spcPct val="20000"/>
        </a:spcBef>
        <a:spcAft>
          <a:spcPct val="0"/>
        </a:spcAft>
        <a:buClr>
          <a:srgbClr val="F69200"/>
        </a:buClr>
        <a:buFont typeface="Wingdings" pitchFamily="2" charset="2"/>
        <a:buChar char="§"/>
        <a:defRPr sz="2800">
          <a:solidFill>
            <a:srgbClr val="000000"/>
          </a:solidFill>
          <a:latin typeface="+mn-lt"/>
        </a:defRPr>
      </a:lvl2pPr>
      <a:lvl3pPr marL="1344613" indent="-273050" algn="l" rtl="0" eaLnBrk="1" fontAlgn="base" hangingPunct="1">
        <a:spcBef>
          <a:spcPct val="20000"/>
        </a:spcBef>
        <a:spcAft>
          <a:spcPct val="0"/>
        </a:spcAft>
        <a:buClr>
          <a:srgbClr val="F69200"/>
        </a:buClr>
        <a:buFont typeface="Wingdings" pitchFamily="2" charset="2"/>
        <a:buChar char="§"/>
        <a:defRPr sz="2400">
          <a:solidFill>
            <a:srgbClr val="000000"/>
          </a:solidFill>
          <a:latin typeface="+mn-lt"/>
        </a:defRPr>
      </a:lvl3pPr>
      <a:lvl4pPr marL="1795463" indent="-271463" algn="l" rtl="0" eaLnBrk="1" fontAlgn="base" hangingPunct="1">
        <a:spcBef>
          <a:spcPct val="20000"/>
        </a:spcBef>
        <a:spcAft>
          <a:spcPct val="0"/>
        </a:spcAft>
        <a:buClr>
          <a:srgbClr val="F69200"/>
        </a:buClr>
        <a:buFont typeface="Wingdings" pitchFamily="2" charset="2"/>
        <a:buChar char="§"/>
        <a:defRPr sz="2000">
          <a:solidFill>
            <a:srgbClr val="000000"/>
          </a:solidFill>
          <a:latin typeface="+mn-lt"/>
        </a:defRPr>
      </a:lvl4pPr>
      <a:lvl5pPr marL="2236788" indent="-261938" algn="l" rtl="0" eaLnBrk="1" fontAlgn="base" hangingPunct="1">
        <a:spcBef>
          <a:spcPct val="20000"/>
        </a:spcBef>
        <a:spcAft>
          <a:spcPct val="0"/>
        </a:spcAft>
        <a:buClr>
          <a:srgbClr val="F69200"/>
        </a:buClr>
        <a:buFont typeface="Wingdings" pitchFamily="2" charset="2"/>
        <a:buChar char="§"/>
        <a:defRPr sz="2000">
          <a:solidFill>
            <a:srgbClr val="000000"/>
          </a:solidFill>
          <a:latin typeface="+mn-lt"/>
        </a:defRPr>
      </a:lvl5pPr>
      <a:lvl6pPr marL="2522538" indent="-266700" algn="l" rtl="0" eaLnBrk="1" fontAlgn="base" hangingPunct="1">
        <a:spcBef>
          <a:spcPct val="20000"/>
        </a:spcBef>
        <a:spcAft>
          <a:spcPct val="0"/>
        </a:spcAft>
        <a:buClr>
          <a:srgbClr val="F69200"/>
        </a:buClr>
        <a:buFont typeface="Franklin Gothic Medium" pitchFamily="34" charset="0"/>
        <a:buChar char="▪"/>
        <a:defRPr>
          <a:solidFill>
            <a:schemeClr val="tx1"/>
          </a:solidFill>
          <a:latin typeface="+mn-lt"/>
        </a:defRPr>
      </a:lvl6pPr>
      <a:lvl7pPr marL="2979738" indent="-266700" algn="l" rtl="0" eaLnBrk="1" fontAlgn="base" hangingPunct="1">
        <a:spcBef>
          <a:spcPct val="20000"/>
        </a:spcBef>
        <a:spcAft>
          <a:spcPct val="0"/>
        </a:spcAft>
        <a:buClr>
          <a:srgbClr val="F69200"/>
        </a:buClr>
        <a:buFont typeface="Franklin Gothic Medium" pitchFamily="34" charset="0"/>
        <a:buChar char="▪"/>
        <a:defRPr>
          <a:solidFill>
            <a:schemeClr val="tx1"/>
          </a:solidFill>
          <a:latin typeface="+mn-lt"/>
        </a:defRPr>
      </a:lvl7pPr>
      <a:lvl8pPr marL="3436938" indent="-266700" algn="l" rtl="0" eaLnBrk="1" fontAlgn="base" hangingPunct="1">
        <a:spcBef>
          <a:spcPct val="20000"/>
        </a:spcBef>
        <a:spcAft>
          <a:spcPct val="0"/>
        </a:spcAft>
        <a:buClr>
          <a:srgbClr val="F69200"/>
        </a:buClr>
        <a:buFont typeface="Franklin Gothic Medium" pitchFamily="34" charset="0"/>
        <a:buChar char="▪"/>
        <a:defRPr>
          <a:solidFill>
            <a:schemeClr val="tx1"/>
          </a:solidFill>
          <a:latin typeface="+mn-lt"/>
        </a:defRPr>
      </a:lvl8pPr>
      <a:lvl9pPr marL="3894138" indent="-266700" algn="l" rtl="0" eaLnBrk="1" fontAlgn="base" hangingPunct="1">
        <a:spcBef>
          <a:spcPct val="20000"/>
        </a:spcBef>
        <a:spcAft>
          <a:spcPct val="0"/>
        </a:spcAft>
        <a:buClr>
          <a:srgbClr val="F69200"/>
        </a:buClr>
        <a:buFont typeface="Franklin Gothic Medium" pitchFamily="34" charset="0"/>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eblogs.asp.net/rweigelt" TargetMode="External"/><Relationship Id="rId2" Type="http://schemas.openxmlformats.org/officeDocument/2006/relationships/hyperlink" Target="mailto:mail@roland-weigelt.d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eblogs.asp.net/rweigelt/archive/2006/01/17/435736.aspx"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bonn-to-code.net/"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weblogs.asp.net/rweigelt" TargetMode="External"/><Relationship Id="rId4" Type="http://schemas.openxmlformats.org/officeDocument/2006/relationships/hyperlink" Target="http://www.roland-weigelt.de/ghostdoc/"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connect.microsoft.com/VisualStudio/Downloads/DownloadDetails.aspx?DownloadID=10443"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blogs.msdn.com/sburke/archive/2008/01/16/configuring-visual-studio-to-debug-net-framework-source-code.asp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roland-weigelt.de/ghostdoc" TargetMode="External"/><Relationship Id="rId2" Type="http://schemas.openxmlformats.org/officeDocument/2006/relationships/hyperlink" Target="http://sonicfilefinder.jens-schaller.de/"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msdn2.microsoft.com/en-us/library/ms171418(en-us,vs.80).aspx" TargetMode="External"/><Relationship Id="rId2" Type="http://schemas.openxmlformats.org/officeDocument/2006/relationships/hyperlink" Target="http://msdn.microsoft.com/library/default.asp?url=/library/en-us/dnvs05/html/codesnippets.asp" TargetMode="External"/><Relationship Id="rId1" Type="http://schemas.openxmlformats.org/officeDocument/2006/relationships/slideLayout" Target="../slideLayouts/slideLayout2.xml"/><Relationship Id="rId6" Type="http://schemas.openxmlformats.org/officeDocument/2006/relationships/hyperlink" Target="http://weblogs.asp.net/rweigelt/category/10077.aspx" TargetMode="External"/><Relationship Id="rId5" Type="http://schemas.openxmlformats.org/officeDocument/2006/relationships/hyperlink" Target="http://jens-schaller.de/taxonomy/term/6" TargetMode="External"/><Relationship Id="rId4" Type="http://schemas.openxmlformats.org/officeDocument/2006/relationships/hyperlink" Target="http://jens-schaller.de/articles/code-snippets-the-whole-enchilada/index.htm"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codinghorror.com/blog/archives/000412.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de-DE" sz="4400" dirty="0" smtClean="0"/>
              <a:t>Visual Studio nutzen,</a:t>
            </a:r>
            <a:br>
              <a:rPr lang="de-DE" sz="4400" dirty="0" smtClean="0"/>
            </a:br>
            <a:r>
              <a:rPr lang="de-DE" sz="4400" dirty="0" smtClean="0"/>
              <a:t>anpassen und erweitern</a:t>
            </a:r>
            <a:endParaRPr lang="de-DE" sz="4400" dirty="0"/>
          </a:p>
        </p:txBody>
      </p:sp>
      <p:sp>
        <p:nvSpPr>
          <p:cNvPr id="3" name="Subtitle 2"/>
          <p:cNvSpPr>
            <a:spLocks noGrp="1"/>
          </p:cNvSpPr>
          <p:nvPr>
            <p:ph type="subTitle" sz="quarter" idx="1"/>
          </p:nvPr>
        </p:nvSpPr>
        <p:spPr>
          <a:xfrm>
            <a:off x="1371600" y="3857628"/>
            <a:ext cx="6400800" cy="1500198"/>
          </a:xfrm>
        </p:spPr>
        <p:txBody>
          <a:bodyPr/>
          <a:lstStyle/>
          <a:p>
            <a:r>
              <a:rPr lang="de-DE" dirty="0" smtClean="0"/>
              <a:t>06.08.2008</a:t>
            </a:r>
            <a:br>
              <a:rPr lang="de-DE" dirty="0" smtClean="0"/>
            </a:br>
            <a:r>
              <a:rPr lang="de-DE" dirty="0" smtClean="0"/>
              <a:t>Roland Weigelt</a:t>
            </a:r>
            <a:endParaRPr lang="de-DE" dirty="0"/>
          </a:p>
        </p:txBody>
      </p:sp>
      <p:sp>
        <p:nvSpPr>
          <p:cNvPr id="4" name="Rectangle 8"/>
          <p:cNvSpPr>
            <a:spLocks noChangeArrowheads="1"/>
          </p:cNvSpPr>
          <p:nvPr/>
        </p:nvSpPr>
        <p:spPr bwMode="auto">
          <a:xfrm>
            <a:off x="107950" y="5951538"/>
            <a:ext cx="8893175" cy="906462"/>
          </a:xfrm>
          <a:prstGeom prst="rect">
            <a:avLst/>
          </a:prstGeom>
          <a:noFill/>
          <a:ln w="9525">
            <a:noFill/>
            <a:miter lim="800000"/>
            <a:headEnd/>
            <a:tailEnd/>
          </a:ln>
        </p:spPr>
        <p:txBody>
          <a:bodyPr wrap="none" anchor="b"/>
          <a:lstStyle/>
          <a:p>
            <a:pPr algn="just" defTabSz="633413">
              <a:tabLst>
                <a:tab pos="722313" algn="l"/>
              </a:tabLst>
            </a:pPr>
            <a:r>
              <a:rPr lang="de-DE" sz="1400" i="1" dirty="0" err="1" smtClean="0">
                <a:latin typeface="Verdana" pitchFamily="34" charset="0"/>
              </a:rPr>
              <a:t>EMail</a:t>
            </a:r>
            <a:r>
              <a:rPr lang="de-DE" sz="1400" i="1" dirty="0">
                <a:latin typeface="Verdana" pitchFamily="34" charset="0"/>
              </a:rPr>
              <a:t>:</a:t>
            </a:r>
            <a:r>
              <a:rPr lang="de-DE" sz="1400" b="1" dirty="0">
                <a:latin typeface="Verdana" pitchFamily="34" charset="0"/>
              </a:rPr>
              <a:t>		</a:t>
            </a:r>
            <a:r>
              <a:rPr lang="de-DE" sz="1400" dirty="0" smtClean="0">
                <a:solidFill>
                  <a:schemeClr val="hlink"/>
                </a:solidFill>
                <a:latin typeface="Verdana" pitchFamily="34" charset="0"/>
                <a:hlinkClick r:id="rId2"/>
              </a:rPr>
              <a:t>mail@roland-weigelt.de</a:t>
            </a:r>
            <a:endParaRPr lang="de-DE" sz="1400" dirty="0">
              <a:solidFill>
                <a:schemeClr val="hlink"/>
              </a:solidFill>
              <a:latin typeface="Verdana" pitchFamily="34" charset="0"/>
            </a:endParaRPr>
          </a:p>
          <a:p>
            <a:pPr algn="just" defTabSz="633413">
              <a:tabLst>
                <a:tab pos="722313" algn="l"/>
              </a:tabLst>
            </a:pPr>
            <a:r>
              <a:rPr lang="de-DE" sz="1400" i="1" dirty="0">
                <a:latin typeface="Verdana" pitchFamily="34" charset="0"/>
              </a:rPr>
              <a:t>Weblog:</a:t>
            </a:r>
            <a:r>
              <a:rPr lang="de-DE" sz="1400" dirty="0">
                <a:latin typeface="Verdana" pitchFamily="34" charset="0"/>
              </a:rPr>
              <a:t>	</a:t>
            </a:r>
            <a:r>
              <a:rPr lang="de-DE" sz="1400" dirty="0" smtClean="0">
                <a:latin typeface="Verdana" pitchFamily="34" charset="0"/>
                <a:hlinkClick r:id="rId3"/>
              </a:rPr>
              <a:t>http</a:t>
            </a:r>
            <a:r>
              <a:rPr lang="de-DE" sz="1400" dirty="0">
                <a:latin typeface="Verdana" pitchFamily="34" charset="0"/>
                <a:hlinkClick r:id="rId3"/>
              </a:rPr>
              <a:t>://weblogs.asp.net/rweigelt</a:t>
            </a:r>
            <a:endParaRPr lang="en-US" sz="1400" dirty="0">
              <a:latin typeface="Verdan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(Ein) Lieblings-</a:t>
            </a:r>
            <a:r>
              <a:rPr lang="de-DE" dirty="0" err="1" smtClean="0"/>
              <a:t>Hotkey</a:t>
            </a:r>
            <a:r>
              <a:rPr lang="de-DE" dirty="0" smtClean="0"/>
              <a:t>: F2</a:t>
            </a:r>
            <a:endParaRPr lang="de-DE" dirty="0"/>
          </a:p>
        </p:txBody>
      </p:sp>
      <p:sp>
        <p:nvSpPr>
          <p:cNvPr id="3" name="Content Placeholder 2"/>
          <p:cNvSpPr>
            <a:spLocks noGrp="1"/>
          </p:cNvSpPr>
          <p:nvPr>
            <p:ph idx="1"/>
          </p:nvPr>
        </p:nvSpPr>
        <p:spPr/>
        <p:txBody>
          <a:bodyPr/>
          <a:lstStyle/>
          <a:p>
            <a:r>
              <a:rPr lang="de-DE" smtClean="0"/>
              <a:t>Refactor.Rename</a:t>
            </a:r>
          </a:p>
          <a:p>
            <a:r>
              <a:rPr lang="de-DE" smtClean="0"/>
              <a:t>Seit Visual Studio 2005</a:t>
            </a:r>
          </a:p>
          <a:p>
            <a:r>
              <a:rPr lang="de-DE" smtClean="0"/>
              <a:t>Kann man sich gut merken, F2 taucht immer wieder auf...</a:t>
            </a:r>
          </a:p>
          <a:p>
            <a:pPr lvl="1"/>
            <a:r>
              <a:rPr lang="de-DE" smtClean="0"/>
              <a:t>Windows Explorer</a:t>
            </a:r>
          </a:p>
          <a:p>
            <a:pPr lvl="1"/>
            <a:r>
              <a:rPr lang="de-DE" smtClean="0"/>
              <a:t>Excel</a:t>
            </a:r>
          </a:p>
          <a:p>
            <a:pPr lvl="1"/>
            <a:r>
              <a:rPr lang="de-DE" smtClean="0"/>
              <a:t>...</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Maus benutzen</a:t>
            </a:r>
            <a:endParaRPr lang="de-DE"/>
          </a:p>
        </p:txBody>
      </p:sp>
      <p:sp>
        <p:nvSpPr>
          <p:cNvPr id="3" name="Content Placeholder 2"/>
          <p:cNvSpPr>
            <a:spLocks noGrp="1"/>
          </p:cNvSpPr>
          <p:nvPr>
            <p:ph idx="1"/>
          </p:nvPr>
        </p:nvSpPr>
        <p:spPr/>
        <p:txBody>
          <a:bodyPr/>
          <a:lstStyle/>
          <a:p>
            <a:r>
              <a:rPr lang="de-DE" dirty="0" smtClean="0"/>
              <a:t>Editor-Tabs haben ein Kontextmenü!</a:t>
            </a:r>
          </a:p>
          <a:p>
            <a:endParaRPr lang="de-DE" dirty="0" smtClean="0"/>
          </a:p>
          <a:p>
            <a:endParaRPr lang="de-DE" dirty="0" smtClean="0"/>
          </a:p>
          <a:p>
            <a:endParaRPr lang="de-DE" dirty="0" smtClean="0"/>
          </a:p>
          <a:p>
            <a:r>
              <a:rPr lang="de-DE" dirty="0" smtClean="0"/>
              <a:t>Strings markieren: Doppelklick auf erstes "</a:t>
            </a:r>
            <a:endParaRPr lang="de-DE" dirty="0"/>
          </a:p>
        </p:txBody>
      </p:sp>
      <p:pic>
        <p:nvPicPr>
          <p:cNvPr id="5122" name="Picture 2"/>
          <p:cNvPicPr>
            <a:picLocks noChangeAspect="1" noChangeArrowheads="1"/>
          </p:cNvPicPr>
          <p:nvPr/>
        </p:nvPicPr>
        <p:blipFill>
          <a:blip r:embed="rId2"/>
          <a:srcRect/>
          <a:stretch>
            <a:fillRect/>
          </a:stretch>
        </p:blipFill>
        <p:spPr bwMode="auto">
          <a:xfrm>
            <a:off x="785786" y="2357430"/>
            <a:ext cx="2867025" cy="1781175"/>
          </a:xfrm>
          <a:prstGeom prst="rect">
            <a:avLst/>
          </a:prstGeom>
          <a:noFill/>
          <a:ln w="9525">
            <a:noFill/>
            <a:miter lim="800000"/>
            <a:headEnd/>
            <a:tailEnd/>
          </a:ln>
          <a:effectLst/>
        </p:spPr>
      </p:pic>
      <p:grpSp>
        <p:nvGrpSpPr>
          <p:cNvPr id="10" name="Group 9"/>
          <p:cNvGrpSpPr/>
          <p:nvPr/>
        </p:nvGrpSpPr>
        <p:grpSpPr>
          <a:xfrm>
            <a:off x="785786" y="5357826"/>
            <a:ext cx="7000924" cy="1369464"/>
            <a:chOff x="785786" y="5000636"/>
            <a:chExt cx="7000924" cy="1369464"/>
          </a:xfrm>
        </p:grpSpPr>
        <p:pic>
          <p:nvPicPr>
            <p:cNvPr id="5124" name="Picture 4"/>
            <p:cNvPicPr>
              <a:picLocks noChangeAspect="1" noChangeArrowheads="1"/>
            </p:cNvPicPr>
            <p:nvPr/>
          </p:nvPicPr>
          <p:blipFill>
            <a:blip r:embed="rId3"/>
            <a:srcRect b="56081"/>
            <a:stretch>
              <a:fillRect/>
            </a:stretch>
          </p:blipFill>
          <p:spPr bwMode="auto">
            <a:xfrm>
              <a:off x="785786" y="5000636"/>
              <a:ext cx="3000375" cy="928694"/>
            </a:xfrm>
            <a:prstGeom prst="rect">
              <a:avLst/>
            </a:prstGeom>
            <a:noFill/>
            <a:ln w="9525">
              <a:noFill/>
              <a:miter lim="800000"/>
              <a:headEnd/>
              <a:tailEnd/>
            </a:ln>
            <a:effectLst/>
          </p:spPr>
        </p:pic>
        <p:cxnSp>
          <p:nvCxnSpPr>
            <p:cNvPr id="8" name="Straight Arrow Connector 7"/>
            <p:cNvCxnSpPr/>
            <p:nvPr/>
          </p:nvCxnSpPr>
          <p:spPr>
            <a:xfrm rot="5400000" flipH="1" flipV="1">
              <a:off x="1858150" y="5786454"/>
              <a:ext cx="570710" cy="79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13" name="Picture 4"/>
            <p:cNvPicPr>
              <a:picLocks noChangeAspect="1" noChangeArrowheads="1"/>
            </p:cNvPicPr>
            <p:nvPr/>
          </p:nvPicPr>
          <p:blipFill>
            <a:blip r:embed="rId3"/>
            <a:srcRect t="55745" b="336"/>
            <a:stretch>
              <a:fillRect/>
            </a:stretch>
          </p:blipFill>
          <p:spPr bwMode="auto">
            <a:xfrm>
              <a:off x="4786335" y="5000636"/>
              <a:ext cx="3000375" cy="928694"/>
            </a:xfrm>
            <a:prstGeom prst="rect">
              <a:avLst/>
            </a:prstGeom>
            <a:noFill/>
            <a:ln w="9525">
              <a:noFill/>
              <a:miter lim="800000"/>
              <a:headEnd/>
              <a:tailEnd/>
            </a:ln>
            <a:effectLst/>
          </p:spPr>
        </p:pic>
        <p:sp>
          <p:nvSpPr>
            <p:cNvPr id="16" name="TextBox 15"/>
            <p:cNvSpPr txBox="1"/>
            <p:nvPr/>
          </p:nvSpPr>
          <p:spPr>
            <a:xfrm>
              <a:off x="1500166" y="6000768"/>
              <a:ext cx="1364476" cy="369332"/>
            </a:xfrm>
            <a:prstGeom prst="rect">
              <a:avLst/>
            </a:prstGeom>
            <a:noFill/>
          </p:spPr>
          <p:txBody>
            <a:bodyPr wrap="none" rtlCol="0">
              <a:spAutoFit/>
            </a:bodyPr>
            <a:lstStyle/>
            <a:p>
              <a:r>
                <a:rPr lang="de-DE" smtClean="0"/>
                <a:t>Doppelklick</a:t>
              </a:r>
              <a:endParaRPr lang="de-DE"/>
            </a:p>
          </p:txBody>
        </p:sp>
        <p:cxnSp>
          <p:nvCxnSpPr>
            <p:cNvPr id="17" name="Straight Arrow Connector 16"/>
            <p:cNvCxnSpPr/>
            <p:nvPr/>
          </p:nvCxnSpPr>
          <p:spPr>
            <a:xfrm>
              <a:off x="3929058" y="5429264"/>
              <a:ext cx="714380" cy="158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Maus benutzen</a:t>
            </a:r>
            <a:endParaRPr lang="de-DE"/>
          </a:p>
        </p:txBody>
      </p:sp>
      <p:sp>
        <p:nvSpPr>
          <p:cNvPr id="3" name="Content Placeholder 2"/>
          <p:cNvSpPr>
            <a:spLocks noGrp="1"/>
          </p:cNvSpPr>
          <p:nvPr>
            <p:ph idx="1"/>
          </p:nvPr>
        </p:nvSpPr>
        <p:spPr/>
        <p:txBody>
          <a:bodyPr/>
          <a:lstStyle/>
          <a:p>
            <a:r>
              <a:rPr lang="de-DE" smtClean="0"/>
              <a:t>Nicht spezifisch für Visual Studio:</a:t>
            </a:r>
          </a:p>
          <a:p>
            <a:pPr lvl="1"/>
            <a:r>
              <a:rPr lang="de-DE" smtClean="0"/>
              <a:t>Doppelklick auf Wort</a:t>
            </a:r>
            <a:br>
              <a:rPr lang="de-DE" smtClean="0"/>
            </a:br>
            <a:r>
              <a:rPr lang="de-DE" smtClean="0">
                <a:sym typeface="Symbol"/>
              </a:rPr>
              <a:t> Wort markiert</a:t>
            </a:r>
          </a:p>
          <a:p>
            <a:pPr lvl="1"/>
            <a:r>
              <a:rPr lang="de-DE" smtClean="0">
                <a:sym typeface="Symbol"/>
              </a:rPr>
              <a:t>Doppelklick + Maus ziehen</a:t>
            </a:r>
            <a:br>
              <a:rPr lang="de-DE" smtClean="0">
                <a:sym typeface="Symbol"/>
              </a:rPr>
            </a:br>
            <a:r>
              <a:rPr lang="de-DE" smtClean="0">
                <a:sym typeface="Symbol"/>
              </a:rPr>
              <a:t> Mehrere Wörter markieren</a:t>
            </a:r>
          </a:p>
          <a:p>
            <a:pPr lvl="1"/>
            <a:r>
              <a:rPr lang="de-DE" smtClean="0">
                <a:sym typeface="Symbol"/>
              </a:rPr>
              <a:t>Dreifachklick</a:t>
            </a:r>
            <a:br>
              <a:rPr lang="de-DE" smtClean="0">
                <a:sym typeface="Symbol"/>
              </a:rPr>
            </a:br>
            <a:r>
              <a:rPr lang="de-DE" smtClean="0">
                <a:sym typeface="Symbol"/>
              </a:rPr>
              <a:t> Zeile markiert</a:t>
            </a:r>
          </a:p>
          <a:p>
            <a:pPr lvl="1"/>
            <a:endParaRPr lang="de-DE"/>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IDE anpassen</a:t>
            </a:r>
            <a:endParaRPr lang="de-D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IDE anpassen</a:t>
            </a:r>
          </a:p>
        </p:txBody>
      </p:sp>
      <p:sp>
        <p:nvSpPr>
          <p:cNvPr id="3" name="Text Placeholder 2"/>
          <p:cNvSpPr>
            <a:spLocks noGrp="1"/>
          </p:cNvSpPr>
          <p:nvPr>
            <p:ph idx="1"/>
          </p:nvPr>
        </p:nvSpPr>
        <p:spPr/>
        <p:txBody>
          <a:bodyPr/>
          <a:lstStyle/>
          <a:p>
            <a:r>
              <a:rPr lang="de-DE" smtClean="0"/>
              <a:t>Hotkeys</a:t>
            </a:r>
          </a:p>
          <a:p>
            <a:r>
              <a:rPr lang="de-DE" smtClean="0"/>
              <a:t>Farben und Schriftarten im Quelltext-Editor</a:t>
            </a:r>
          </a:p>
          <a:p>
            <a:r>
              <a:rPr lang="de-DE" smtClean="0"/>
              <a:t>Formatierungen</a:t>
            </a:r>
          </a:p>
          <a:p>
            <a:r>
              <a:rPr lang="de-DE" smtClean="0"/>
              <a:t>Sonstiges</a:t>
            </a:r>
            <a:endParaRPr lang="de-DE"/>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Hotkeys</a:t>
            </a:r>
            <a:endParaRPr lang="de-DE"/>
          </a:p>
        </p:txBody>
      </p:sp>
      <p:sp>
        <p:nvSpPr>
          <p:cNvPr id="3" name="Text Placeholder 2"/>
          <p:cNvSpPr>
            <a:spLocks noGrp="1"/>
          </p:cNvSpPr>
          <p:nvPr>
            <p:ph idx="1"/>
          </p:nvPr>
        </p:nvSpPr>
        <p:spPr/>
        <p:txBody>
          <a:bodyPr/>
          <a:lstStyle/>
          <a:p>
            <a:r>
              <a:rPr lang="de-DE" dirty="0" smtClean="0">
                <a:solidFill>
                  <a:schemeClr val="tx1"/>
                </a:solidFill>
              </a:rPr>
              <a:t>Tools </a:t>
            </a:r>
            <a:r>
              <a:rPr lang="de-DE" dirty="0" smtClean="0">
                <a:solidFill>
                  <a:schemeClr val="tx1"/>
                </a:solidFill>
                <a:sym typeface="Symbol"/>
              </a:rPr>
              <a:t></a:t>
            </a:r>
            <a:r>
              <a:rPr lang="de-DE" dirty="0" smtClean="0">
                <a:solidFill>
                  <a:schemeClr val="tx1"/>
                </a:solidFill>
              </a:rPr>
              <a:t> </a:t>
            </a:r>
            <a:r>
              <a:rPr lang="de-DE" dirty="0" err="1" smtClean="0">
                <a:solidFill>
                  <a:schemeClr val="tx1"/>
                </a:solidFill>
              </a:rPr>
              <a:t>Customize</a:t>
            </a:r>
            <a:r>
              <a:rPr lang="de-DE" dirty="0" smtClean="0">
                <a:solidFill>
                  <a:schemeClr val="tx1"/>
                </a:solidFill>
              </a:rPr>
              <a:t> </a:t>
            </a:r>
            <a:r>
              <a:rPr lang="de-DE" dirty="0" smtClean="0">
                <a:solidFill>
                  <a:schemeClr val="tx1"/>
                </a:solidFill>
                <a:sym typeface="Symbol"/>
              </a:rPr>
              <a:t> Keyboard</a:t>
            </a:r>
          </a:p>
          <a:p>
            <a:r>
              <a:rPr lang="de-DE" dirty="0" smtClean="0">
                <a:sym typeface="Symbol"/>
              </a:rPr>
              <a:t>Kleines Problem: Es sind kaum noch </a:t>
            </a:r>
            <a:r>
              <a:rPr lang="de-DE" dirty="0" err="1" smtClean="0">
                <a:sym typeface="Symbol"/>
              </a:rPr>
              <a:t>Hotkeys</a:t>
            </a:r>
            <a:r>
              <a:rPr lang="de-DE" dirty="0" smtClean="0">
                <a:sym typeface="Symbol"/>
              </a:rPr>
              <a:t> frei</a:t>
            </a:r>
          </a:p>
          <a:p>
            <a:r>
              <a:rPr lang="de-DE" dirty="0" smtClean="0">
                <a:sym typeface="Symbol"/>
              </a:rPr>
              <a:t>Tipp: Tasten auf dem Ziffernblock</a:t>
            </a:r>
          </a:p>
          <a:p>
            <a:pPr lvl="1"/>
            <a:r>
              <a:rPr lang="de-DE" dirty="0" smtClean="0">
                <a:sym typeface="Symbol"/>
              </a:rPr>
              <a:t>Voraussetzung: man nutzt nicht </a:t>
            </a:r>
            <a:r>
              <a:rPr lang="de-DE" dirty="0" err="1" smtClean="0">
                <a:sym typeface="Symbol"/>
              </a:rPr>
              <a:t>NumLock</a:t>
            </a:r>
            <a:endParaRPr lang="de-DE" dirty="0" smtClean="0">
              <a:sym typeface="Symbol"/>
            </a:endParaRPr>
          </a:p>
          <a:p>
            <a:pPr lvl="1"/>
            <a:r>
              <a:rPr lang="de-DE" dirty="0" smtClean="0">
                <a:sym typeface="Symbol"/>
              </a:rPr>
              <a:t>   </a:t>
            </a:r>
            <a:r>
              <a:rPr lang="de-DE" dirty="0" smtClean="0"/>
              <a:t> </a:t>
            </a:r>
          </a:p>
          <a:p>
            <a:pPr lvl="1"/>
            <a:r>
              <a:rPr lang="de-DE" dirty="0" smtClean="0"/>
              <a:t>Von Visual Studio als eigenständige Tasten erkannt</a:t>
            </a:r>
            <a:endParaRPr lang="de-DE"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Farben und Schriftarten</a:t>
            </a:r>
            <a:endParaRPr lang="de-DE"/>
          </a:p>
        </p:txBody>
      </p:sp>
      <p:sp>
        <p:nvSpPr>
          <p:cNvPr id="3" name="Content Placeholder 2"/>
          <p:cNvSpPr>
            <a:spLocks noGrp="1"/>
          </p:cNvSpPr>
          <p:nvPr>
            <p:ph idx="1"/>
          </p:nvPr>
        </p:nvSpPr>
        <p:spPr/>
        <p:txBody>
          <a:bodyPr/>
          <a:lstStyle/>
          <a:p>
            <a:r>
              <a:rPr lang="de-DE" dirty="0" smtClean="0"/>
              <a:t>Schon mal an die Verwendung von Proportional-Fonts gedacht?</a:t>
            </a:r>
          </a:p>
          <a:p>
            <a:r>
              <a:rPr lang="de-DE" dirty="0" smtClean="0"/>
              <a:t>Vorteil:</a:t>
            </a:r>
          </a:p>
          <a:p>
            <a:pPr lvl="1"/>
            <a:r>
              <a:rPr lang="de-DE" sz="2600" dirty="0" err="1" smtClean="0">
                <a:solidFill>
                  <a:schemeClr val="accent1"/>
                </a:solidFill>
                <a:latin typeface="Tahoma" pitchFamily="34" charset="0"/>
                <a:cs typeface="Tahoma" pitchFamily="34" charset="0"/>
              </a:rPr>
              <a:t>DeterminePrefetchBufferSizeInitializerFlag</a:t>
            </a:r>
            <a:r>
              <a:rPr lang="de-DE" dirty="0" smtClean="0"/>
              <a:t/>
            </a:r>
            <a:br>
              <a:rPr lang="de-DE" dirty="0" smtClean="0"/>
            </a:br>
            <a:r>
              <a:rPr lang="de-DE" dirty="0" smtClean="0"/>
              <a:t>statt</a:t>
            </a:r>
          </a:p>
          <a:p>
            <a:pPr lvl="1"/>
            <a:r>
              <a:rPr lang="de-DE" sz="2600" dirty="0" err="1" smtClean="0">
                <a:solidFill>
                  <a:schemeClr val="accent1"/>
                </a:solidFill>
                <a:latin typeface="Lucida Console" pitchFamily="49" charset="0"/>
                <a:cs typeface="Courier New" pitchFamily="49" charset="0"/>
              </a:rPr>
              <a:t>DeterminePrefetchBufferSizeInitialize</a:t>
            </a:r>
            <a:endParaRPr lang="de-DE" sz="2600" dirty="0" smtClean="0">
              <a:solidFill>
                <a:schemeClr val="accent1"/>
              </a:solidFill>
              <a:latin typeface="Lucida Console" pitchFamily="49" charset="0"/>
              <a:cs typeface="Courier New" pitchFamily="49" charset="0"/>
            </a:endParaRPr>
          </a:p>
          <a:p>
            <a:r>
              <a:rPr lang="de-DE" dirty="0" smtClean="0"/>
              <a:t>Empfehlung:</a:t>
            </a:r>
          </a:p>
          <a:p>
            <a:pPr lvl="1"/>
            <a:r>
              <a:rPr lang="de-DE" dirty="0" err="1" smtClean="0"/>
              <a:t>Tahoma</a:t>
            </a:r>
            <a:r>
              <a:rPr lang="de-DE" dirty="0" smtClean="0"/>
              <a:t> oder </a:t>
            </a:r>
            <a:r>
              <a:rPr lang="de-DE" dirty="0" err="1" smtClean="0"/>
              <a:t>Verdana</a:t>
            </a:r>
            <a:endParaRPr lang="de-DE" dirty="0"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Farben und Schriftarten</a:t>
            </a:r>
          </a:p>
        </p:txBody>
      </p:sp>
      <p:sp>
        <p:nvSpPr>
          <p:cNvPr id="3" name="Content Placeholder 2"/>
          <p:cNvSpPr>
            <a:spLocks noGrp="1"/>
          </p:cNvSpPr>
          <p:nvPr>
            <p:ph idx="1"/>
          </p:nvPr>
        </p:nvSpPr>
        <p:spPr/>
        <p:txBody>
          <a:bodyPr/>
          <a:lstStyle/>
          <a:p>
            <a:r>
              <a:rPr lang="de-DE" smtClean="0"/>
              <a:t>Beispiel</a:t>
            </a:r>
            <a:endParaRPr lang="de-DE"/>
          </a:p>
        </p:txBody>
      </p:sp>
      <p:pic>
        <p:nvPicPr>
          <p:cNvPr id="1028" name="Picture 4"/>
          <p:cNvPicPr>
            <a:picLocks noChangeAspect="1" noChangeArrowheads="1"/>
          </p:cNvPicPr>
          <p:nvPr/>
        </p:nvPicPr>
        <p:blipFill>
          <a:blip r:embed="rId2"/>
          <a:srcRect/>
          <a:stretch>
            <a:fillRect/>
          </a:stretch>
        </p:blipFill>
        <p:spPr bwMode="auto">
          <a:xfrm>
            <a:off x="2571736" y="1500174"/>
            <a:ext cx="3943350" cy="4391025"/>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714348" y="6140255"/>
            <a:ext cx="7802200" cy="646331"/>
          </a:xfrm>
          <a:prstGeom prst="rect">
            <a:avLst/>
          </a:prstGeom>
          <a:noFill/>
        </p:spPr>
        <p:txBody>
          <a:bodyPr wrap="none" rtlCol="0">
            <a:spAutoFit/>
          </a:bodyPr>
          <a:lstStyle/>
          <a:p>
            <a:r>
              <a:rPr lang="de-DE" dirty="0" smtClean="0"/>
              <a:t>VS2005: </a:t>
            </a:r>
            <a:r>
              <a:rPr lang="de-DE" dirty="0" smtClean="0">
                <a:hlinkClick r:id="rId3"/>
              </a:rPr>
              <a:t>http://weblogs.asp.net/rweigelt/archive/2006/01/17/435736.aspx</a:t>
            </a:r>
            <a:endParaRPr lang="de-DE" dirty="0" smtClean="0"/>
          </a:p>
          <a:p>
            <a:r>
              <a:rPr lang="de-DE" dirty="0" smtClean="0"/>
              <a:t>VS2008: demnächst, versprochen... ;-)</a:t>
            </a:r>
            <a:endParaRPr lang="de-DE"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Formatierung im C#-Editor</a:t>
            </a:r>
            <a:endParaRPr lang="pt-PT" dirty="0"/>
          </a:p>
        </p:txBody>
      </p:sp>
      <p:sp>
        <p:nvSpPr>
          <p:cNvPr id="3" name="Text Placeholder 2"/>
          <p:cNvSpPr>
            <a:spLocks noGrp="1"/>
          </p:cNvSpPr>
          <p:nvPr>
            <p:ph idx="1"/>
          </p:nvPr>
        </p:nvSpPr>
        <p:spPr/>
        <p:txBody>
          <a:bodyPr/>
          <a:lstStyle/>
          <a:p>
            <a:r>
              <a:rPr lang="de-DE" smtClean="0"/>
              <a:t>Dokument formatieren: Ctrl-E, D</a:t>
            </a:r>
          </a:p>
          <a:p>
            <a:r>
              <a:rPr lang="de-DE" smtClean="0"/>
              <a:t>Weitgehend konfigurierbar</a:t>
            </a:r>
          </a:p>
          <a:p>
            <a:pPr lvl="1"/>
            <a:r>
              <a:rPr lang="de-DE" smtClean="0"/>
              <a:t>Bei Arbeiten im Team einheitliches Einstellungen empfehlenswert</a:t>
            </a:r>
          </a:p>
          <a:p>
            <a:pPr lvl="1"/>
            <a:endParaRPr lang="de-DE"/>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Formatierung im HTML-Editor</a:t>
            </a:r>
            <a:endParaRPr lang="pt-PT" dirty="0"/>
          </a:p>
        </p:txBody>
      </p:sp>
      <p:sp>
        <p:nvSpPr>
          <p:cNvPr id="3" name="Text Placeholder 2"/>
          <p:cNvSpPr>
            <a:spLocks noGrp="1"/>
          </p:cNvSpPr>
          <p:nvPr>
            <p:ph idx="1"/>
          </p:nvPr>
        </p:nvSpPr>
        <p:spPr/>
        <p:txBody>
          <a:bodyPr/>
          <a:lstStyle/>
          <a:p>
            <a:r>
              <a:rPr lang="de-DE" smtClean="0"/>
              <a:t>Tools </a:t>
            </a:r>
            <a:r>
              <a:rPr lang="de-DE" smtClean="0">
                <a:sym typeface="Symbol"/>
              </a:rPr>
              <a:t> Options</a:t>
            </a:r>
            <a:r>
              <a:rPr lang="de-DE" smtClean="0"/>
              <a:t> </a:t>
            </a:r>
            <a:r>
              <a:rPr lang="de-DE" smtClean="0">
                <a:sym typeface="Symbol"/>
              </a:rPr>
              <a:t> Text Editor</a:t>
            </a:r>
            <a:r>
              <a:rPr lang="de-DE" smtClean="0"/>
              <a:t> </a:t>
            </a:r>
            <a:r>
              <a:rPr lang="de-DE" smtClean="0">
                <a:sym typeface="Symbol"/>
              </a:rPr>
              <a:t> HTML</a:t>
            </a:r>
            <a:r>
              <a:rPr lang="de-DE" smtClean="0"/>
              <a:t> </a:t>
            </a:r>
            <a:r>
              <a:rPr lang="de-DE" smtClean="0">
                <a:sym typeface="Symbol"/>
              </a:rPr>
              <a:t> Format</a:t>
            </a:r>
            <a:r>
              <a:rPr lang="de-DE" smtClean="0"/>
              <a:t> </a:t>
            </a:r>
            <a:r>
              <a:rPr lang="de-DE" smtClean="0">
                <a:sym typeface="Symbol"/>
              </a:rPr>
              <a:t> Tag Specific Options</a:t>
            </a:r>
          </a:p>
          <a:p>
            <a:r>
              <a:rPr lang="de-DE" smtClean="0"/>
              <a:t>Tipp: Custom-Formatierung für H1, H2, etc.</a:t>
            </a:r>
          </a:p>
          <a:p>
            <a:pPr lvl="1"/>
            <a:r>
              <a:rPr lang="de-DE" smtClean="0"/>
              <a:t>Gewünscht: &lt;h1&gt;Text&lt;h2&gt;</a:t>
            </a:r>
          </a:p>
          <a:p>
            <a:pPr lvl="1"/>
            <a:r>
              <a:rPr lang="de-DE" smtClean="0"/>
              <a:t>Tag Specific Options </a:t>
            </a:r>
            <a:r>
              <a:rPr lang="de-DE" smtClean="0">
                <a:sym typeface="Symbol"/>
              </a:rPr>
              <a:t> Client HTML Tags</a:t>
            </a:r>
          </a:p>
          <a:p>
            <a:pPr lvl="2"/>
            <a:r>
              <a:rPr lang="de-DE" smtClean="0">
                <a:sym typeface="Symbol"/>
              </a:rPr>
              <a:t>Line breaks: Before and after</a:t>
            </a:r>
            <a:endParaRPr lang="de-DE"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a:defRPr/>
            </a:pPr>
            <a:r>
              <a:rPr lang="de-DE" smtClean="0"/>
              <a:t>Roland Weigelt</a:t>
            </a:r>
            <a:endParaRPr lang="en-US" sz="1400" dirty="0" smtClean="0"/>
          </a:p>
        </p:txBody>
      </p:sp>
      <p:sp>
        <p:nvSpPr>
          <p:cNvPr id="7" name="Inhaltsplatzhalter 6"/>
          <p:cNvSpPr>
            <a:spLocks noGrp="1"/>
          </p:cNvSpPr>
          <p:nvPr>
            <p:ph idx="1"/>
          </p:nvPr>
        </p:nvSpPr>
        <p:spPr/>
        <p:txBody>
          <a:bodyPr/>
          <a:lstStyle/>
          <a:p>
            <a:pPr>
              <a:tabLst>
                <a:tab pos="1527175" algn="l"/>
              </a:tabLst>
            </a:pPr>
            <a:r>
              <a:rPr lang="de-DE" dirty="0" smtClean="0"/>
              <a:t>Seit 1997 Software-Entwickler</a:t>
            </a:r>
          </a:p>
          <a:p>
            <a:pPr lvl="1">
              <a:tabLst>
                <a:tab pos="1527175" algn="l"/>
              </a:tabLst>
            </a:pPr>
            <a:r>
              <a:rPr lang="de-DE" dirty="0" err="1" smtClean="0"/>
              <a:t>Comma</a:t>
            </a:r>
            <a:r>
              <a:rPr lang="de-DE" dirty="0" smtClean="0"/>
              <a:t> Soft AG in Bonn</a:t>
            </a:r>
          </a:p>
          <a:p>
            <a:pPr>
              <a:tabLst>
                <a:tab pos="1527175" algn="l"/>
              </a:tabLst>
            </a:pPr>
            <a:r>
              <a:rPr lang="de-DE" dirty="0" smtClean="0"/>
              <a:t>Leiter .NET User Group Bonn</a:t>
            </a:r>
          </a:p>
          <a:p>
            <a:pPr lvl="1">
              <a:tabLst>
                <a:tab pos="1527175" algn="l"/>
              </a:tabLst>
            </a:pPr>
            <a:r>
              <a:rPr lang="de-DE" dirty="0" smtClean="0">
                <a:hlinkClick r:id="rId3"/>
              </a:rPr>
              <a:t>http://www.bonn-to-code.net</a:t>
            </a:r>
            <a:endParaRPr lang="de-DE" dirty="0" smtClean="0"/>
          </a:p>
          <a:p>
            <a:pPr>
              <a:tabLst>
                <a:tab pos="1527175" algn="l"/>
              </a:tabLst>
            </a:pPr>
            <a:r>
              <a:rPr lang="de-DE" dirty="0" smtClean="0">
                <a:solidFill>
                  <a:schemeClr val="tx1"/>
                </a:solidFill>
              </a:rPr>
              <a:t>Autor Visual Studio Add-in "</a:t>
            </a:r>
            <a:r>
              <a:rPr lang="de-DE" dirty="0" err="1" smtClean="0">
                <a:solidFill>
                  <a:schemeClr val="tx1"/>
                </a:solidFill>
              </a:rPr>
              <a:t>GhostDoc</a:t>
            </a:r>
            <a:r>
              <a:rPr lang="de-DE" dirty="0" smtClean="0">
                <a:solidFill>
                  <a:schemeClr val="tx1"/>
                </a:solidFill>
              </a:rPr>
              <a:t>"</a:t>
            </a:r>
          </a:p>
          <a:p>
            <a:pPr lvl="1">
              <a:tabLst>
                <a:tab pos="1527175" algn="l"/>
              </a:tabLst>
            </a:pPr>
            <a:r>
              <a:rPr lang="de-DE" dirty="0" smtClean="0">
                <a:solidFill>
                  <a:schemeClr val="tx1"/>
                </a:solidFill>
                <a:hlinkClick r:id="rId4"/>
              </a:rPr>
              <a:t>http://www.roland-weigelt.de/ghostdoc/</a:t>
            </a:r>
            <a:endParaRPr lang="de-DE" dirty="0" smtClean="0">
              <a:solidFill>
                <a:schemeClr val="tx1"/>
              </a:solidFill>
            </a:endParaRPr>
          </a:p>
          <a:p>
            <a:pPr>
              <a:tabLst>
                <a:tab pos="1527175" algn="l"/>
              </a:tabLst>
            </a:pPr>
            <a:r>
              <a:rPr lang="de-DE" dirty="0" smtClean="0">
                <a:solidFill>
                  <a:schemeClr val="tx1"/>
                </a:solidFill>
              </a:rPr>
              <a:t>Seit 2003 Weblog zu C#/.NET</a:t>
            </a:r>
          </a:p>
          <a:p>
            <a:pPr lvl="1">
              <a:tabLst>
                <a:tab pos="1527175" algn="l"/>
              </a:tabLst>
            </a:pPr>
            <a:r>
              <a:rPr lang="de-DE" dirty="0" smtClean="0">
                <a:solidFill>
                  <a:schemeClr val="tx1"/>
                </a:solidFill>
                <a:hlinkClick r:id="rId5"/>
              </a:rPr>
              <a:t>http://weblogs.asp.net/rweigelt</a:t>
            </a:r>
            <a:endParaRPr lang="de-DE" dirty="0" smtClean="0">
              <a:solidFill>
                <a:schemeClr val="tx1"/>
              </a:solidFill>
            </a:endParaRPr>
          </a:p>
        </p:txBody>
      </p:sp>
      <p:pic>
        <p:nvPicPr>
          <p:cNvPr id="6146" name="Picture 2" descr="Roland Weigelt"/>
          <p:cNvPicPr>
            <a:picLocks noChangeAspect="1" noChangeArrowheads="1"/>
          </p:cNvPicPr>
          <p:nvPr/>
        </p:nvPicPr>
        <p:blipFill>
          <a:blip r:embed="rId6"/>
          <a:srcRect/>
          <a:stretch>
            <a:fillRect/>
          </a:stretch>
        </p:blipFill>
        <p:spPr bwMode="auto">
          <a:xfrm>
            <a:off x="7381904" y="1428736"/>
            <a:ext cx="1333500" cy="1762126"/>
          </a:xfrm>
          <a:prstGeom prst="rect">
            <a:avLst/>
          </a:prstGeom>
          <a:noFill/>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Sonstige Anpassungen</a:t>
            </a:r>
            <a:endParaRPr lang="de-DE"/>
          </a:p>
        </p:txBody>
      </p:sp>
      <p:sp>
        <p:nvSpPr>
          <p:cNvPr id="3" name="Text Placeholder 2"/>
          <p:cNvSpPr>
            <a:spLocks noGrp="1"/>
          </p:cNvSpPr>
          <p:nvPr>
            <p:ph idx="1"/>
          </p:nvPr>
        </p:nvSpPr>
        <p:spPr/>
        <p:txBody>
          <a:bodyPr/>
          <a:lstStyle/>
          <a:p>
            <a:r>
              <a:rPr lang="de-DE" smtClean="0">
                <a:solidFill>
                  <a:schemeClr val="accent1"/>
                </a:solidFill>
              </a:rPr>
              <a:t>#region</a:t>
            </a:r>
            <a:r>
              <a:rPr lang="de-DE" smtClean="0"/>
              <a:t> um automatische Interface-Implementationen an/ausschalten</a:t>
            </a:r>
          </a:p>
          <a:p>
            <a:r>
              <a:rPr lang="de-DE" smtClean="0"/>
              <a:t>Umgang mit </a:t>
            </a:r>
            <a:r>
              <a:rPr lang="de-DE" smtClean="0">
                <a:solidFill>
                  <a:schemeClr val="accent1"/>
                </a:solidFill>
              </a:rPr>
              <a:t>using</a:t>
            </a:r>
            <a:r>
              <a:rPr lang="de-DE" smtClean="0"/>
              <a:t>-Statements</a:t>
            </a:r>
            <a:endParaRPr lang="de-DE"/>
          </a:p>
        </p:txBody>
      </p:sp>
      <p:grpSp>
        <p:nvGrpSpPr>
          <p:cNvPr id="7" name="Group 6"/>
          <p:cNvGrpSpPr/>
          <p:nvPr/>
        </p:nvGrpSpPr>
        <p:grpSpPr>
          <a:xfrm>
            <a:off x="1285852" y="3500438"/>
            <a:ext cx="5634034" cy="3281360"/>
            <a:chOff x="785786" y="2928934"/>
            <a:chExt cx="6134100" cy="3638550"/>
          </a:xfrm>
        </p:grpSpPr>
        <p:pic>
          <p:nvPicPr>
            <p:cNvPr id="1027" name="Picture 3"/>
            <p:cNvPicPr>
              <a:picLocks noChangeAspect="1" noChangeArrowheads="1"/>
            </p:cNvPicPr>
            <p:nvPr/>
          </p:nvPicPr>
          <p:blipFill>
            <a:blip r:embed="rId2"/>
            <a:srcRect/>
            <a:stretch>
              <a:fillRect/>
            </a:stretch>
          </p:blipFill>
          <p:spPr bwMode="auto">
            <a:xfrm>
              <a:off x="785786" y="2928934"/>
              <a:ext cx="6134100" cy="3638550"/>
            </a:xfrm>
            <a:prstGeom prst="rect">
              <a:avLst/>
            </a:prstGeom>
            <a:noFill/>
            <a:ln w="9525">
              <a:noFill/>
              <a:miter lim="800000"/>
              <a:headEnd/>
              <a:tailEnd/>
            </a:ln>
            <a:effectLst/>
          </p:spPr>
        </p:pic>
        <p:sp>
          <p:nvSpPr>
            <p:cNvPr id="6" name="Rectangle 5"/>
            <p:cNvSpPr/>
            <p:nvPr/>
          </p:nvSpPr>
          <p:spPr bwMode="auto">
            <a:xfrm>
              <a:off x="2983738" y="4841134"/>
              <a:ext cx="3071834" cy="928694"/>
            </a:xfrm>
            <a:prstGeom prst="rect">
              <a:avLst/>
            </a:prstGeom>
            <a:noFill/>
            <a:ln w="38100">
              <a:solidFill>
                <a:schemeClr val="accent5"/>
              </a:solidFill>
              <a:headEnd type="none" w="med" len="med"/>
              <a:tailEnd type="none" w="med" len="med"/>
            </a:ln>
            <a:effectLst/>
          </p:spPr>
          <p:style>
            <a:lnRef idx="1">
              <a:schemeClr val="accent1"/>
            </a:lnRef>
            <a:fillRef idx="1001">
              <a:schemeClr val="l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300" dirty="0" smtClean="0">
                <a:solidFill>
                  <a:srgbClr val="FFFFFF"/>
                </a:solidFill>
                <a:effectLst>
                  <a:outerShdw blurRad="38100" dist="38100" dir="2700000" algn="tl">
                    <a:srgbClr val="000000">
                      <a:alpha val="43137"/>
                    </a:srgbClr>
                  </a:outerShdw>
                </a:effectLst>
                <a:latin typeface="Segoe" pitchFamily="34" charset="0"/>
              </a:endParaRPr>
            </a:p>
          </p:txBody>
        </p:sp>
      </p:gr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Sonstige Anpassungen</a:t>
            </a:r>
          </a:p>
        </p:txBody>
      </p:sp>
      <p:sp>
        <p:nvSpPr>
          <p:cNvPr id="3" name="Content Placeholder 2"/>
          <p:cNvSpPr>
            <a:spLocks noGrp="1"/>
          </p:cNvSpPr>
          <p:nvPr>
            <p:ph idx="1"/>
          </p:nvPr>
        </p:nvSpPr>
        <p:spPr/>
        <p:txBody>
          <a:bodyPr/>
          <a:lstStyle/>
          <a:p>
            <a:r>
              <a:rPr lang="de-DE" smtClean="0"/>
              <a:t>Tipp: Track Active Item in Solution Explorer</a:t>
            </a:r>
          </a:p>
          <a:p>
            <a:endParaRPr lang="de-DE"/>
          </a:p>
        </p:txBody>
      </p:sp>
      <p:pic>
        <p:nvPicPr>
          <p:cNvPr id="3075" name="Picture 3"/>
          <p:cNvPicPr>
            <a:picLocks noChangeAspect="1" noChangeArrowheads="1"/>
          </p:cNvPicPr>
          <p:nvPr/>
        </p:nvPicPr>
        <p:blipFill>
          <a:blip r:embed="rId2"/>
          <a:srcRect/>
          <a:stretch>
            <a:fillRect/>
          </a:stretch>
        </p:blipFill>
        <p:spPr bwMode="auto">
          <a:xfrm>
            <a:off x="714348" y="2285992"/>
            <a:ext cx="6134100" cy="3638550"/>
          </a:xfrm>
          <a:prstGeom prst="rect">
            <a:avLst/>
          </a:prstGeom>
          <a:noFill/>
          <a:ln w="9525">
            <a:noFill/>
            <a:miter lim="800000"/>
            <a:headEnd/>
            <a:tailEnd/>
          </a:ln>
          <a:effectLst/>
        </p:spPr>
      </p:pic>
      <p:sp>
        <p:nvSpPr>
          <p:cNvPr id="5" name="Rectangle 4"/>
          <p:cNvSpPr/>
          <p:nvPr/>
        </p:nvSpPr>
        <p:spPr bwMode="auto">
          <a:xfrm>
            <a:off x="2857488" y="3929066"/>
            <a:ext cx="3071834" cy="214314"/>
          </a:xfrm>
          <a:prstGeom prst="rect">
            <a:avLst/>
          </a:prstGeom>
          <a:noFill/>
          <a:ln w="38100">
            <a:solidFill>
              <a:schemeClr val="accent5"/>
            </a:solidFill>
            <a:headEnd type="none" w="med" len="med"/>
            <a:tailEnd type="none" w="med" len="med"/>
          </a:ln>
          <a:effectLst/>
        </p:spPr>
        <p:style>
          <a:lnRef idx="1">
            <a:schemeClr val="accent1"/>
          </a:lnRef>
          <a:fillRef idx="1001">
            <a:schemeClr val="l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de-DE" sz="23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Sonstige Anpassungen</a:t>
            </a:r>
          </a:p>
        </p:txBody>
      </p:sp>
      <p:sp>
        <p:nvSpPr>
          <p:cNvPr id="3" name="Content Placeholder 2"/>
          <p:cNvSpPr>
            <a:spLocks noGrp="1"/>
          </p:cNvSpPr>
          <p:nvPr>
            <p:ph idx="1"/>
          </p:nvPr>
        </p:nvSpPr>
        <p:spPr/>
        <p:txBody>
          <a:bodyPr/>
          <a:lstStyle/>
          <a:p>
            <a:r>
              <a:rPr lang="de-DE" dirty="0" smtClean="0"/>
              <a:t>Tipp: Toolbar gegen "Hüpfen"</a:t>
            </a:r>
          </a:p>
          <a:p>
            <a:r>
              <a:rPr lang="de-DE" dirty="0" smtClean="0"/>
              <a:t>Tipp: Anpassung von Kontextmenüs</a:t>
            </a:r>
            <a:endParaRPr lang="de-DE"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Debugging</a:t>
            </a:r>
            <a:endParaRPr lang="de-DE"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Tipps für's Debugging</a:t>
            </a:r>
          </a:p>
        </p:txBody>
      </p:sp>
      <p:sp>
        <p:nvSpPr>
          <p:cNvPr id="4" name="Content Placeholder 3"/>
          <p:cNvSpPr>
            <a:spLocks noGrp="1"/>
          </p:cNvSpPr>
          <p:nvPr>
            <p:ph idx="1"/>
          </p:nvPr>
        </p:nvSpPr>
        <p:spPr/>
        <p:txBody>
          <a:bodyPr/>
          <a:lstStyle/>
          <a:p>
            <a:r>
              <a:rPr lang="de-DE" dirty="0" err="1" smtClean="0"/>
              <a:t>Hotkeys</a:t>
            </a:r>
            <a:endParaRPr lang="de-DE" dirty="0" smtClean="0"/>
          </a:p>
          <a:p>
            <a:pPr lvl="1"/>
            <a:r>
              <a:rPr lang="de-DE" dirty="0" smtClean="0"/>
              <a:t>F9			Breakpoint setzen</a:t>
            </a:r>
          </a:p>
          <a:p>
            <a:pPr lvl="1"/>
            <a:r>
              <a:rPr lang="de-DE" dirty="0" smtClean="0"/>
              <a:t>Ctrl-Shift-F9:	Alle Breakpoints löschen</a:t>
            </a:r>
          </a:p>
          <a:p>
            <a:r>
              <a:rPr lang="de-DE" dirty="0" smtClean="0"/>
              <a:t>Bedingte Breakpoints</a:t>
            </a:r>
          </a:p>
          <a:p>
            <a:r>
              <a:rPr lang="de-DE" dirty="0" smtClean="0"/>
              <a:t>Verfolgen von Objekten: </a:t>
            </a:r>
            <a:r>
              <a:rPr lang="de-DE" dirty="0" err="1" smtClean="0"/>
              <a:t>Make</a:t>
            </a:r>
            <a:r>
              <a:rPr lang="de-DE" dirty="0" smtClean="0"/>
              <a:t> </a:t>
            </a:r>
            <a:r>
              <a:rPr lang="de-DE" dirty="0" err="1" smtClean="0"/>
              <a:t>Object</a:t>
            </a:r>
            <a:r>
              <a:rPr lang="de-DE" dirty="0" smtClean="0"/>
              <a:t> ID</a:t>
            </a:r>
            <a:endParaRPr lang="de-DE"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.NET Framework Source Code</a:t>
            </a:r>
            <a:endParaRPr lang="de-DE"/>
          </a:p>
        </p:txBody>
      </p:sp>
      <p:sp>
        <p:nvSpPr>
          <p:cNvPr id="3" name="Content Placeholder 2"/>
          <p:cNvSpPr>
            <a:spLocks noGrp="1"/>
          </p:cNvSpPr>
          <p:nvPr>
            <p:ph idx="1"/>
          </p:nvPr>
        </p:nvSpPr>
        <p:spPr/>
        <p:txBody>
          <a:bodyPr/>
          <a:lstStyle/>
          <a:p>
            <a:r>
              <a:rPr lang="de-DE" smtClean="0"/>
              <a:t>Debuggen bis in das Framework hinein</a:t>
            </a:r>
          </a:p>
          <a:p>
            <a:r>
              <a:rPr lang="de-DE" smtClean="0"/>
              <a:t>Zuerst Hotfix installieren</a:t>
            </a:r>
          </a:p>
          <a:p>
            <a:pPr lvl="1"/>
            <a:r>
              <a:rPr lang="de-DE" smtClean="0">
                <a:hlinkClick r:id="rId2"/>
              </a:rPr>
              <a:t>http://connect.microsoft.com/VisualStudio/</a:t>
            </a:r>
            <a:br>
              <a:rPr lang="de-DE" smtClean="0">
                <a:hlinkClick r:id="rId2"/>
              </a:rPr>
            </a:br>
            <a:r>
              <a:rPr lang="de-DE" smtClean="0">
                <a:hlinkClick r:id="rId2"/>
              </a:rPr>
              <a:t>Downloads/DownloadDetails.aspx?DownloadID=10443</a:t>
            </a:r>
            <a:endParaRPr lang="de-DE" smtClean="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.NET Framework Source Code</a:t>
            </a:r>
            <a:endParaRPr lang="de-DE"/>
          </a:p>
        </p:txBody>
      </p:sp>
      <p:sp>
        <p:nvSpPr>
          <p:cNvPr id="3" name="Content Placeholder 2"/>
          <p:cNvSpPr>
            <a:spLocks noGrp="1"/>
          </p:cNvSpPr>
          <p:nvPr>
            <p:ph idx="1"/>
          </p:nvPr>
        </p:nvSpPr>
        <p:spPr/>
        <p:txBody>
          <a:bodyPr/>
          <a:lstStyle/>
          <a:p>
            <a:r>
              <a:rPr lang="de-DE" smtClean="0"/>
              <a:t>Tools </a:t>
            </a:r>
            <a:r>
              <a:rPr lang="de-DE" smtClean="0">
                <a:sym typeface="Symbol"/>
              </a:rPr>
              <a:t> Options</a:t>
            </a:r>
            <a:r>
              <a:rPr lang="de-DE" smtClean="0"/>
              <a:t> </a:t>
            </a:r>
            <a:r>
              <a:rPr lang="de-DE" smtClean="0">
                <a:sym typeface="Symbol"/>
              </a:rPr>
              <a:t> Debugging</a:t>
            </a:r>
            <a:r>
              <a:rPr lang="de-DE" smtClean="0"/>
              <a:t> </a:t>
            </a:r>
            <a:r>
              <a:rPr lang="de-DE" smtClean="0">
                <a:sym typeface="Symbol"/>
              </a:rPr>
              <a:t> </a:t>
            </a:r>
            <a:r>
              <a:rPr lang="de-DE" b="1" smtClean="0">
                <a:sym typeface="Symbol"/>
              </a:rPr>
              <a:t>General</a:t>
            </a:r>
          </a:p>
          <a:p>
            <a:pPr lvl="1"/>
            <a:r>
              <a:rPr lang="de-DE" smtClean="0">
                <a:sym typeface="Symbol"/>
              </a:rPr>
              <a:t>Enable Just My Code  </a:t>
            </a:r>
            <a:r>
              <a:rPr lang="de-DE" b="1" smtClean="0">
                <a:solidFill>
                  <a:schemeClr val="accent1"/>
                </a:solidFill>
                <a:sym typeface="Symbol"/>
              </a:rPr>
              <a:t>AUS</a:t>
            </a:r>
          </a:p>
          <a:p>
            <a:pPr lvl="1"/>
            <a:r>
              <a:rPr lang="de-DE" smtClean="0">
                <a:sym typeface="Symbol"/>
              </a:rPr>
              <a:t>Enable source server support  </a:t>
            </a:r>
            <a:r>
              <a:rPr lang="de-DE" b="1" smtClean="0">
                <a:solidFill>
                  <a:schemeClr val="accent1"/>
                </a:solidFill>
                <a:sym typeface="Symbol"/>
              </a:rPr>
              <a:t>AN</a:t>
            </a:r>
            <a:endParaRPr lang="de-DE" b="1" smtClean="0">
              <a:solidFill>
                <a:schemeClr val="accent1"/>
              </a:solidFill>
            </a:endParaRPr>
          </a:p>
          <a:p>
            <a:endParaRPr lang="de-DE"/>
          </a:p>
        </p:txBody>
      </p:sp>
      <p:pic>
        <p:nvPicPr>
          <p:cNvPr id="1027" name="Picture 3"/>
          <p:cNvPicPr>
            <a:picLocks noChangeAspect="1" noChangeArrowheads="1"/>
          </p:cNvPicPr>
          <p:nvPr/>
        </p:nvPicPr>
        <p:blipFill>
          <a:blip r:embed="rId2"/>
          <a:srcRect/>
          <a:stretch>
            <a:fillRect/>
          </a:stretch>
        </p:blipFill>
        <p:spPr bwMode="auto">
          <a:xfrm>
            <a:off x="785786" y="3357538"/>
            <a:ext cx="5901303" cy="350046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.NET Framework Source Code</a:t>
            </a:r>
            <a:endParaRPr lang="de-DE"/>
          </a:p>
        </p:txBody>
      </p:sp>
      <p:sp>
        <p:nvSpPr>
          <p:cNvPr id="3" name="Content Placeholder 2"/>
          <p:cNvSpPr>
            <a:spLocks noGrp="1"/>
          </p:cNvSpPr>
          <p:nvPr>
            <p:ph idx="1"/>
          </p:nvPr>
        </p:nvSpPr>
        <p:spPr/>
        <p:txBody>
          <a:bodyPr/>
          <a:lstStyle/>
          <a:p>
            <a:r>
              <a:rPr lang="de-DE" smtClean="0"/>
              <a:t>Tools </a:t>
            </a:r>
            <a:r>
              <a:rPr lang="de-DE" smtClean="0">
                <a:sym typeface="Symbol"/>
              </a:rPr>
              <a:t> Options</a:t>
            </a:r>
            <a:r>
              <a:rPr lang="de-DE" smtClean="0"/>
              <a:t> </a:t>
            </a:r>
            <a:r>
              <a:rPr lang="de-DE" smtClean="0">
                <a:sym typeface="Symbol"/>
              </a:rPr>
              <a:t> Debugging</a:t>
            </a:r>
            <a:r>
              <a:rPr lang="de-DE" smtClean="0"/>
              <a:t> </a:t>
            </a:r>
            <a:r>
              <a:rPr lang="de-DE" smtClean="0">
                <a:sym typeface="Symbol"/>
              </a:rPr>
              <a:t> </a:t>
            </a:r>
            <a:r>
              <a:rPr lang="de-DE" b="1" smtClean="0">
                <a:sym typeface="Symbol"/>
              </a:rPr>
              <a:t>Symbols</a:t>
            </a:r>
          </a:p>
          <a:p>
            <a:pPr lvl="1"/>
            <a:r>
              <a:rPr lang="de-DE" smtClean="0">
                <a:sym typeface="Symbol"/>
              </a:rPr>
              <a:t>Symbol file (.pdb) locations:</a:t>
            </a:r>
          </a:p>
          <a:p>
            <a:pPr lvl="2"/>
            <a:r>
              <a:rPr lang="de-DE" smtClean="0">
                <a:sym typeface="Symbol"/>
              </a:rPr>
              <a:t>http://referencesource.microsoft.com/symbols</a:t>
            </a:r>
          </a:p>
          <a:p>
            <a:pPr lvl="1"/>
            <a:r>
              <a:rPr lang="de-DE" smtClean="0">
                <a:sym typeface="Symbol"/>
              </a:rPr>
              <a:t>Cache-Verzeichnis</a:t>
            </a:r>
          </a:p>
          <a:p>
            <a:pPr lvl="1"/>
            <a:r>
              <a:rPr lang="en-US" smtClean="0">
                <a:sym typeface="Symbol"/>
              </a:rPr>
              <a:t>Search the above locations only when symbols are loaded manually</a:t>
            </a:r>
            <a:r>
              <a:rPr lang="de-DE" smtClean="0">
                <a:sym typeface="Symbol"/>
              </a:rPr>
              <a:t>  </a:t>
            </a:r>
            <a:r>
              <a:rPr lang="de-DE" b="1" smtClean="0">
                <a:solidFill>
                  <a:schemeClr val="accent1"/>
                </a:solidFill>
                <a:sym typeface="Symbol"/>
              </a:rPr>
              <a:t>AN</a:t>
            </a:r>
            <a:endParaRPr lang="de-DE" b="1" smtClean="0">
              <a:solidFill>
                <a:schemeClr val="accent1"/>
              </a:solidFill>
            </a:endParaRPr>
          </a:p>
          <a:p>
            <a:pPr lvl="2"/>
            <a:endParaRPr lang="de-DE"/>
          </a:p>
        </p:txBody>
      </p:sp>
      <p:pic>
        <p:nvPicPr>
          <p:cNvPr id="2050" name="Picture 2"/>
          <p:cNvPicPr>
            <a:picLocks noChangeAspect="1" noChangeArrowheads="1"/>
          </p:cNvPicPr>
          <p:nvPr/>
        </p:nvPicPr>
        <p:blipFill>
          <a:blip r:embed="rId2"/>
          <a:srcRect/>
          <a:stretch>
            <a:fillRect/>
          </a:stretch>
        </p:blipFill>
        <p:spPr bwMode="auto">
          <a:xfrm>
            <a:off x="785787" y="4071942"/>
            <a:ext cx="4576478" cy="2714619"/>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.NET Framework Source Code</a:t>
            </a:r>
          </a:p>
        </p:txBody>
      </p:sp>
      <p:sp>
        <p:nvSpPr>
          <p:cNvPr id="3" name="Content Placeholder 2"/>
          <p:cNvSpPr>
            <a:spLocks noGrp="1"/>
          </p:cNvSpPr>
          <p:nvPr>
            <p:ph idx="1"/>
          </p:nvPr>
        </p:nvSpPr>
        <p:spPr/>
        <p:txBody>
          <a:bodyPr/>
          <a:lstStyle/>
          <a:p>
            <a:r>
              <a:rPr lang="de-DE" smtClean="0"/>
              <a:t>Symbole laden</a:t>
            </a:r>
          </a:p>
          <a:p>
            <a:pPr lvl="1"/>
            <a:r>
              <a:rPr lang="de-DE" smtClean="0"/>
              <a:t>Breakpoint, Call Stack </a:t>
            </a:r>
            <a:r>
              <a:rPr lang="de-DE" smtClean="0">
                <a:sym typeface="Symbol"/>
              </a:rPr>
              <a:t> Kontextmenü auf System-DLL  Load Symbols</a:t>
            </a:r>
          </a:p>
          <a:p>
            <a:pPr lvl="1"/>
            <a:r>
              <a:rPr lang="de-DE" smtClean="0"/>
              <a:t>oder: Modules </a:t>
            </a:r>
            <a:r>
              <a:rPr lang="de-DE" smtClean="0">
                <a:sym typeface="Symbol"/>
              </a:rPr>
              <a:t> Kontextmenü auf System-DLL  Load Symbols</a:t>
            </a:r>
          </a:p>
          <a:p>
            <a:r>
              <a:rPr lang="de-DE" smtClean="0"/>
              <a:t>Umfangreiche Beschreibung</a:t>
            </a:r>
          </a:p>
          <a:p>
            <a:pPr lvl="1"/>
            <a:r>
              <a:rPr lang="de-DE" smtClean="0">
                <a:hlinkClick r:id="rId2"/>
              </a:rPr>
              <a:t>http://blogs.msdn.com/sburke/archive/2008/01/16/configuring-visual-studio-to-debug-net-framework-source-code.aspx</a:t>
            </a:r>
            <a:endParaRPr lang="de-DE" smtClean="0"/>
          </a:p>
          <a:p>
            <a:endParaRPr lang="de-DE"/>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Mehrere Startup-Projekte</a:t>
            </a:r>
            <a:endParaRPr lang="de-DE" dirty="0"/>
          </a:p>
        </p:txBody>
      </p:sp>
      <p:sp>
        <p:nvSpPr>
          <p:cNvPr id="3" name="Content Placeholder 2"/>
          <p:cNvSpPr>
            <a:spLocks noGrp="1"/>
          </p:cNvSpPr>
          <p:nvPr>
            <p:ph idx="1"/>
          </p:nvPr>
        </p:nvSpPr>
        <p:spPr/>
        <p:txBody>
          <a:bodyPr/>
          <a:lstStyle/>
          <a:p>
            <a:r>
              <a:rPr lang="de-DE" dirty="0" smtClean="0"/>
              <a:t>Solution -&gt; Startup Projects</a:t>
            </a:r>
            <a:endParaRPr lang="de-DE" dirty="0"/>
          </a:p>
        </p:txBody>
      </p:sp>
      <p:pic>
        <p:nvPicPr>
          <p:cNvPr id="1026" name="Picture 2"/>
          <p:cNvPicPr>
            <a:picLocks noChangeAspect="1" noChangeArrowheads="1"/>
          </p:cNvPicPr>
          <p:nvPr/>
        </p:nvPicPr>
        <p:blipFill>
          <a:blip r:embed="rId2"/>
          <a:srcRect r="22190" b="26229"/>
          <a:stretch>
            <a:fillRect/>
          </a:stretch>
        </p:blipFill>
        <p:spPr bwMode="auto">
          <a:xfrm>
            <a:off x="642909" y="2285992"/>
            <a:ext cx="7225443" cy="421484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7" name="Rectangle 21"/>
          <p:cNvSpPr>
            <a:spLocks noGrp="1" noChangeArrowheads="1"/>
          </p:cNvSpPr>
          <p:nvPr>
            <p:ph type="title"/>
          </p:nvPr>
        </p:nvSpPr>
        <p:spPr/>
        <p:txBody>
          <a:bodyPr/>
          <a:lstStyle/>
          <a:p>
            <a:pPr eaLnBrk="1" hangingPunct="1">
              <a:defRPr/>
            </a:pPr>
            <a:r>
              <a:rPr lang="en-AU" dirty="0" smtClean="0"/>
              <a:t>Agenda</a:t>
            </a:r>
            <a:endParaRPr lang="en-AU" sz="3600" dirty="0">
              <a:solidFill>
                <a:schemeClr val="accent1"/>
              </a:solidFill>
            </a:endParaRPr>
          </a:p>
        </p:txBody>
      </p:sp>
      <p:sp>
        <p:nvSpPr>
          <p:cNvPr id="4" name="Content Placeholder 3"/>
          <p:cNvSpPr>
            <a:spLocks noGrp="1"/>
          </p:cNvSpPr>
          <p:nvPr>
            <p:ph idx="1"/>
          </p:nvPr>
        </p:nvSpPr>
        <p:spPr/>
        <p:txBody>
          <a:bodyPr/>
          <a:lstStyle/>
          <a:p>
            <a:r>
              <a:rPr lang="pt-PT" dirty="0" smtClean="0">
                <a:solidFill>
                  <a:schemeClr val="tx1"/>
                </a:solidFill>
              </a:rPr>
              <a:t>Teil 1</a:t>
            </a:r>
          </a:p>
          <a:p>
            <a:pPr lvl="1"/>
            <a:r>
              <a:rPr lang="pt-PT" dirty="0" smtClean="0">
                <a:solidFill>
                  <a:schemeClr val="tx1"/>
                </a:solidFill>
              </a:rPr>
              <a:t>Tastatur und Maus</a:t>
            </a:r>
          </a:p>
          <a:p>
            <a:pPr lvl="1"/>
            <a:r>
              <a:rPr lang="pt-PT" dirty="0" smtClean="0">
                <a:solidFill>
                  <a:schemeClr val="tx1"/>
                </a:solidFill>
              </a:rPr>
              <a:t>Anpassung der IDE</a:t>
            </a:r>
          </a:p>
          <a:p>
            <a:pPr lvl="1"/>
            <a:r>
              <a:rPr lang="pt-PT" dirty="0" smtClean="0">
                <a:solidFill>
                  <a:schemeClr val="tx1"/>
                </a:solidFill>
              </a:rPr>
              <a:t>Debugging</a:t>
            </a:r>
          </a:p>
          <a:p>
            <a:pPr lvl="1"/>
            <a:r>
              <a:rPr lang="pt-PT" dirty="0" smtClean="0">
                <a:solidFill>
                  <a:schemeClr val="tx1"/>
                </a:solidFill>
              </a:rPr>
              <a:t>Code Snippets</a:t>
            </a:r>
          </a:p>
          <a:p>
            <a:r>
              <a:rPr lang="pt-PT" dirty="0" smtClean="0">
                <a:solidFill>
                  <a:schemeClr val="tx1"/>
                </a:solidFill>
              </a:rPr>
              <a:t>Teil 2</a:t>
            </a:r>
          </a:p>
          <a:p>
            <a:pPr lvl="1"/>
            <a:r>
              <a:rPr lang="pt-PT" dirty="0" smtClean="0">
                <a:solidFill>
                  <a:schemeClr val="tx1"/>
                </a:solidFill>
              </a:rPr>
              <a:t>Projekt- und Dateivorlagen</a:t>
            </a:r>
          </a:p>
          <a:p>
            <a:pPr lvl="1"/>
            <a:r>
              <a:rPr lang="pt-PT" dirty="0" smtClean="0">
                <a:solidFill>
                  <a:schemeClr val="tx1"/>
                </a:solidFill>
              </a:rPr>
              <a:t>Makros</a:t>
            </a:r>
          </a:p>
          <a:p>
            <a:pPr lvl="1"/>
            <a:r>
              <a:rPr lang="pt-PT" dirty="0" smtClean="0">
                <a:solidFill>
                  <a:schemeClr val="tx1"/>
                </a:solidFill>
              </a:rPr>
              <a:t>Wizards und Add-ins (kurz)</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Dies und Das</a:t>
            </a:r>
            <a:endParaRPr lang="de-DE"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Umgang mit using Statements</a:t>
            </a:r>
            <a:endParaRPr lang="de-DE"/>
          </a:p>
        </p:txBody>
      </p:sp>
      <p:sp>
        <p:nvSpPr>
          <p:cNvPr id="3" name="Content Placeholder 2"/>
          <p:cNvSpPr>
            <a:spLocks noGrp="1"/>
          </p:cNvSpPr>
          <p:nvPr>
            <p:ph idx="1"/>
          </p:nvPr>
        </p:nvSpPr>
        <p:spPr/>
        <p:txBody>
          <a:bodyPr/>
          <a:lstStyle/>
          <a:p>
            <a:r>
              <a:rPr lang="de-DE" dirty="0" smtClean="0"/>
              <a:t>Neu in Visual Studio 2008</a:t>
            </a:r>
          </a:p>
          <a:p>
            <a:r>
              <a:rPr lang="de-DE" dirty="0" smtClean="0"/>
              <a:t>Kontextmenü </a:t>
            </a:r>
            <a:r>
              <a:rPr lang="de-DE" dirty="0" smtClean="0">
                <a:sym typeface="Symbol"/>
              </a:rPr>
              <a:t> </a:t>
            </a:r>
            <a:r>
              <a:rPr lang="de-DE" dirty="0" err="1" smtClean="0"/>
              <a:t>Organize</a:t>
            </a:r>
            <a:r>
              <a:rPr lang="de-DE" dirty="0" smtClean="0"/>
              <a:t> </a:t>
            </a:r>
            <a:r>
              <a:rPr lang="de-DE" dirty="0" err="1" smtClean="0"/>
              <a:t>Usings</a:t>
            </a:r>
            <a:endParaRPr lang="de-DE" dirty="0" smtClean="0"/>
          </a:p>
          <a:p>
            <a:pPr lvl="1"/>
            <a:r>
              <a:rPr lang="de-DE" dirty="0" smtClean="0"/>
              <a:t>Remove </a:t>
            </a:r>
            <a:r>
              <a:rPr lang="de-DE" dirty="0" err="1" smtClean="0"/>
              <a:t>Unused</a:t>
            </a:r>
            <a:endParaRPr lang="de-DE" dirty="0" smtClean="0"/>
          </a:p>
          <a:p>
            <a:pPr lvl="1"/>
            <a:r>
              <a:rPr lang="de-DE" dirty="0" err="1" smtClean="0"/>
              <a:t>Sort</a:t>
            </a:r>
            <a:endParaRPr lang="de-DE" dirty="0" smtClean="0"/>
          </a:p>
          <a:p>
            <a:pPr lvl="1"/>
            <a:r>
              <a:rPr lang="de-DE" dirty="0" smtClean="0"/>
              <a:t>Remove </a:t>
            </a:r>
            <a:r>
              <a:rPr lang="de-DE" dirty="0" err="1" smtClean="0"/>
              <a:t>and</a:t>
            </a:r>
            <a:r>
              <a:rPr lang="de-DE" dirty="0" smtClean="0"/>
              <a:t> </a:t>
            </a:r>
            <a:r>
              <a:rPr lang="de-DE" dirty="0" err="1" smtClean="0"/>
              <a:t>Sort</a:t>
            </a:r>
            <a:endParaRPr lang="de-DE" dirty="0" smtClean="0"/>
          </a:p>
        </p:txBody>
      </p:sp>
      <p:pic>
        <p:nvPicPr>
          <p:cNvPr id="4098" name="Picture 2"/>
          <p:cNvPicPr>
            <a:picLocks noChangeAspect="1" noChangeArrowheads="1"/>
          </p:cNvPicPr>
          <p:nvPr/>
        </p:nvPicPr>
        <p:blipFill>
          <a:blip r:embed="rId2"/>
          <a:srcRect/>
          <a:stretch>
            <a:fillRect/>
          </a:stretch>
        </p:blipFill>
        <p:spPr bwMode="auto">
          <a:xfrm>
            <a:off x="5427214" y="3000372"/>
            <a:ext cx="3502471" cy="360548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Etwas Werbung </a:t>
            </a:r>
            <a:r>
              <a:rPr lang="de-DE" dirty="0" smtClean="0"/>
              <a:t>für kostenlose Tools</a:t>
            </a:r>
            <a:endParaRPr lang="de-DE" dirty="0"/>
          </a:p>
        </p:txBody>
      </p:sp>
      <p:sp>
        <p:nvSpPr>
          <p:cNvPr id="3" name="Content Placeholder 2"/>
          <p:cNvSpPr>
            <a:spLocks noGrp="1"/>
          </p:cNvSpPr>
          <p:nvPr>
            <p:ph idx="1"/>
          </p:nvPr>
        </p:nvSpPr>
        <p:spPr/>
        <p:txBody>
          <a:bodyPr/>
          <a:lstStyle/>
          <a:p>
            <a:r>
              <a:rPr lang="de-DE" dirty="0" err="1" smtClean="0"/>
              <a:t>SonicFileFinder</a:t>
            </a:r>
            <a:endParaRPr lang="de-DE" dirty="0" smtClean="0"/>
          </a:p>
          <a:p>
            <a:pPr lvl="1"/>
            <a:r>
              <a:rPr lang="de-DE" dirty="0" smtClean="0"/>
              <a:t>Schnelles Suchen und Öffnen von Dateien</a:t>
            </a:r>
          </a:p>
          <a:p>
            <a:pPr lvl="1"/>
            <a:r>
              <a:rPr lang="de-DE" dirty="0" smtClean="0">
                <a:hlinkClick r:id="rId2"/>
              </a:rPr>
              <a:t>http://sonicfilefinder.jens-schaller.de</a:t>
            </a:r>
            <a:endParaRPr lang="de-DE" dirty="0" smtClean="0"/>
          </a:p>
          <a:p>
            <a:r>
              <a:rPr lang="de-DE" dirty="0" err="1" smtClean="0"/>
              <a:t>GhostDoc</a:t>
            </a:r>
            <a:endParaRPr lang="de-DE" dirty="0" smtClean="0"/>
          </a:p>
          <a:p>
            <a:pPr lvl="1"/>
            <a:r>
              <a:rPr lang="de-DE" dirty="0" smtClean="0"/>
              <a:t>Automatisierte Erstellung von Kommentaren</a:t>
            </a:r>
          </a:p>
          <a:p>
            <a:pPr lvl="2"/>
            <a:r>
              <a:rPr lang="de-DE" dirty="0" smtClean="0"/>
              <a:t>Vererbung von vorhandener Dokumentation</a:t>
            </a:r>
          </a:p>
          <a:p>
            <a:pPr lvl="2"/>
            <a:r>
              <a:rPr lang="de-DE" dirty="0" smtClean="0"/>
              <a:t>"Erraten" von Rumpfdokumentation</a:t>
            </a:r>
          </a:p>
          <a:p>
            <a:pPr lvl="1"/>
            <a:r>
              <a:rPr lang="de-DE" dirty="0" smtClean="0">
                <a:hlinkClick r:id="rId3"/>
              </a:rPr>
              <a:t>http://www.roland-weigelt.de/ghostdoc</a:t>
            </a:r>
            <a:endParaRPr lang="de-DE"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Code </a:t>
            </a:r>
            <a:r>
              <a:rPr lang="de-DE" dirty="0" err="1" smtClean="0"/>
              <a:t>Snippets</a:t>
            </a:r>
            <a:endParaRPr lang="de-DE"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de-DE" smtClean="0"/>
              <a:t>Code Snippets</a:t>
            </a:r>
            <a:endParaRPr lang="de-DE" dirty="0"/>
          </a:p>
        </p:txBody>
      </p:sp>
      <p:sp>
        <p:nvSpPr>
          <p:cNvPr id="11266" name="Rectangle 2"/>
          <p:cNvSpPr>
            <a:spLocks noGrp="1" noChangeArrowheads="1"/>
          </p:cNvSpPr>
          <p:nvPr>
            <p:ph idx="1"/>
          </p:nvPr>
        </p:nvSpPr>
        <p:spPr/>
        <p:txBody>
          <a:bodyPr/>
          <a:lstStyle/>
          <a:p>
            <a:r>
              <a:rPr lang="de-DE" dirty="0" smtClean="0"/>
              <a:t>Wiederverwendbare Textblöcke</a:t>
            </a:r>
          </a:p>
          <a:p>
            <a:pPr lvl="1"/>
            <a:r>
              <a:rPr lang="de-DE" dirty="0" smtClean="0"/>
              <a:t>Statische Texte (Code, Kommentare, ...)</a:t>
            </a:r>
          </a:p>
          <a:p>
            <a:pPr lvl="1"/>
            <a:r>
              <a:rPr lang="de-DE" dirty="0" smtClean="0"/>
              <a:t>Platzhalter für dynamische Texte</a:t>
            </a:r>
          </a:p>
          <a:p>
            <a:r>
              <a:rPr lang="de-DE" dirty="0" smtClean="0"/>
              <a:t>Einfügen über...</a:t>
            </a:r>
          </a:p>
          <a:p>
            <a:pPr lvl="1"/>
            <a:r>
              <a:rPr lang="de-DE" dirty="0" smtClean="0"/>
              <a:t>Kurzname, </a:t>
            </a:r>
            <a:r>
              <a:rPr lang="de-DE" b="1" dirty="0" smtClean="0">
                <a:solidFill>
                  <a:schemeClr val="accent1"/>
                </a:solidFill>
              </a:rPr>
              <a:t>Tab</a:t>
            </a:r>
            <a:r>
              <a:rPr lang="de-DE" dirty="0" smtClean="0"/>
              <a:t>, </a:t>
            </a:r>
            <a:r>
              <a:rPr lang="de-DE" b="1" dirty="0" smtClean="0">
                <a:solidFill>
                  <a:schemeClr val="accent1"/>
                </a:solidFill>
              </a:rPr>
              <a:t>Tab</a:t>
            </a:r>
            <a:endParaRPr lang="de-DE" dirty="0" smtClean="0">
              <a:solidFill>
                <a:schemeClr val="accent1"/>
              </a:solidFill>
            </a:endParaRPr>
          </a:p>
          <a:p>
            <a:pPr lvl="1"/>
            <a:r>
              <a:rPr lang="de-DE" dirty="0" smtClean="0"/>
              <a:t>oder </a:t>
            </a:r>
            <a:r>
              <a:rPr lang="de-DE" b="1" dirty="0" smtClean="0"/>
              <a:t>Edit</a:t>
            </a:r>
            <a:r>
              <a:rPr lang="de-DE" dirty="0" smtClean="0"/>
              <a:t> </a:t>
            </a:r>
            <a:r>
              <a:rPr lang="de-DE" dirty="0" smtClean="0">
                <a:sym typeface="Symbol"/>
              </a:rPr>
              <a:t> </a:t>
            </a:r>
            <a:r>
              <a:rPr lang="de-DE" b="1" dirty="0" err="1" smtClean="0">
                <a:sym typeface="Symbol"/>
              </a:rPr>
              <a:t>Intellisense</a:t>
            </a:r>
            <a:r>
              <a:rPr lang="de-DE" dirty="0" smtClean="0"/>
              <a:t> </a:t>
            </a:r>
            <a:r>
              <a:rPr lang="de-DE" dirty="0" smtClean="0">
                <a:sym typeface="Symbol"/>
              </a:rPr>
              <a:t> </a:t>
            </a:r>
            <a:r>
              <a:rPr lang="de-DE" b="1" dirty="0" smtClean="0">
                <a:sym typeface="Symbol"/>
              </a:rPr>
              <a:t>Insert </a:t>
            </a:r>
            <a:r>
              <a:rPr lang="de-DE" b="1" dirty="0" err="1" smtClean="0">
                <a:sym typeface="Symbol"/>
              </a:rPr>
              <a:t>Snippet</a:t>
            </a:r>
            <a:endParaRPr lang="de-DE" b="1" dirty="0" smtClean="0">
              <a:sym typeface="Symbol"/>
            </a:endParaRPr>
          </a:p>
          <a:p>
            <a:pPr lvl="1"/>
            <a:r>
              <a:rPr lang="de-DE" dirty="0" smtClean="0"/>
              <a:t>oder </a:t>
            </a:r>
            <a:r>
              <a:rPr lang="de-DE" b="1" dirty="0" err="1" smtClean="0">
                <a:solidFill>
                  <a:schemeClr val="accent1"/>
                </a:solidFill>
                <a:sym typeface="Symbol"/>
              </a:rPr>
              <a:t>Ctrl</a:t>
            </a:r>
            <a:r>
              <a:rPr lang="de-DE" b="1" dirty="0" smtClean="0">
                <a:solidFill>
                  <a:schemeClr val="accent1"/>
                </a:solidFill>
                <a:sym typeface="Symbol"/>
              </a:rPr>
              <a:t>-K</a:t>
            </a:r>
            <a:r>
              <a:rPr lang="de-DE" b="1" dirty="0" smtClean="0">
                <a:sym typeface="Symbol"/>
              </a:rPr>
              <a:t>, </a:t>
            </a:r>
            <a:r>
              <a:rPr lang="de-DE" b="1" dirty="0" smtClean="0">
                <a:solidFill>
                  <a:schemeClr val="accent1"/>
                </a:solidFill>
                <a:sym typeface="Symbol"/>
              </a:rPr>
              <a:t>X</a:t>
            </a:r>
          </a:p>
          <a:p>
            <a:r>
              <a:rPr lang="de-DE" dirty="0" smtClean="0"/>
              <a:t>Danach spezieller Modus</a:t>
            </a:r>
          </a:p>
          <a:p>
            <a:pPr lvl="1"/>
            <a:r>
              <a:rPr lang="de-DE" dirty="0" smtClean="0"/>
              <a:t>Wechsel zwischen den Platzhaltern mit </a:t>
            </a:r>
            <a:r>
              <a:rPr lang="de-DE" b="1" dirty="0" smtClean="0">
                <a:solidFill>
                  <a:schemeClr val="accent1"/>
                </a:solidFill>
              </a:rPr>
              <a:t>Tab</a:t>
            </a:r>
          </a:p>
          <a:p>
            <a:pPr lvl="1"/>
            <a:r>
              <a:rPr lang="de-DE" dirty="0" smtClean="0"/>
              <a:t>Abschließen mit </a:t>
            </a:r>
            <a:r>
              <a:rPr lang="de-DE" b="1" dirty="0" smtClean="0">
                <a:solidFill>
                  <a:schemeClr val="accent1"/>
                </a:solidFill>
              </a:rPr>
              <a:t>Enter</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de-DE" smtClean="0"/>
              <a:t>Code Snippets</a:t>
            </a:r>
            <a:endParaRPr lang="de-DE" dirty="0"/>
          </a:p>
        </p:txBody>
      </p:sp>
      <p:sp>
        <p:nvSpPr>
          <p:cNvPr id="18" name="Content Placeholder 17"/>
          <p:cNvSpPr>
            <a:spLocks noGrp="1"/>
          </p:cNvSpPr>
          <p:nvPr>
            <p:ph idx="1"/>
          </p:nvPr>
        </p:nvSpPr>
        <p:spPr/>
        <p:txBody>
          <a:bodyPr/>
          <a:lstStyle/>
          <a:p>
            <a:endParaRPr lang="de-DE"/>
          </a:p>
        </p:txBody>
      </p:sp>
      <p:pic>
        <p:nvPicPr>
          <p:cNvPr id="1029" name="Picture 5"/>
          <p:cNvPicPr>
            <a:picLocks noChangeAspect="1" noChangeArrowheads="1"/>
          </p:cNvPicPr>
          <p:nvPr/>
        </p:nvPicPr>
        <p:blipFill>
          <a:blip r:embed="rId2"/>
          <a:srcRect/>
          <a:stretch>
            <a:fillRect/>
          </a:stretch>
        </p:blipFill>
        <p:spPr bwMode="auto">
          <a:xfrm>
            <a:off x="1000100" y="4572008"/>
            <a:ext cx="2743200" cy="1777365"/>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5786446" y="4643446"/>
            <a:ext cx="3171825" cy="1703070"/>
          </a:xfrm>
          <a:prstGeom prst="rect">
            <a:avLst/>
          </a:prstGeom>
          <a:noFill/>
          <a:ln w="9525">
            <a:noFill/>
            <a:miter lim="800000"/>
            <a:headEnd/>
            <a:tailEnd/>
          </a:ln>
          <a:effectLst/>
        </p:spPr>
      </p:pic>
      <p:sp>
        <p:nvSpPr>
          <p:cNvPr id="10" name="Right Arrow 9"/>
          <p:cNvSpPr/>
          <p:nvPr/>
        </p:nvSpPr>
        <p:spPr>
          <a:xfrm>
            <a:off x="4071934" y="5214950"/>
            <a:ext cx="1071570" cy="6429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7" name="Picture 3"/>
          <p:cNvPicPr>
            <a:picLocks noChangeAspect="1" noChangeArrowheads="1"/>
          </p:cNvPicPr>
          <p:nvPr/>
        </p:nvPicPr>
        <p:blipFill>
          <a:blip r:embed="rId4"/>
          <a:srcRect b="74514"/>
          <a:stretch>
            <a:fillRect/>
          </a:stretch>
        </p:blipFill>
        <p:spPr bwMode="auto">
          <a:xfrm>
            <a:off x="571472" y="2000240"/>
            <a:ext cx="7314286" cy="400009"/>
          </a:xfrm>
          <a:prstGeom prst="rect">
            <a:avLst/>
          </a:prstGeom>
          <a:noFill/>
          <a:ln w="9525">
            <a:noFill/>
            <a:miter lim="800000"/>
            <a:headEnd/>
            <a:tailEnd/>
          </a:ln>
          <a:effectLst/>
        </p:spPr>
      </p:pic>
      <p:pic>
        <p:nvPicPr>
          <p:cNvPr id="11" name="Picture 3"/>
          <p:cNvPicPr>
            <a:picLocks noChangeAspect="1" noChangeArrowheads="1"/>
          </p:cNvPicPr>
          <p:nvPr/>
        </p:nvPicPr>
        <p:blipFill>
          <a:blip r:embed="rId4"/>
          <a:srcRect t="25486"/>
          <a:stretch>
            <a:fillRect/>
          </a:stretch>
        </p:blipFill>
        <p:spPr bwMode="auto">
          <a:xfrm>
            <a:off x="857224" y="2428868"/>
            <a:ext cx="7314286" cy="1169515"/>
          </a:xfrm>
          <a:prstGeom prst="rect">
            <a:avLst/>
          </a:prstGeom>
          <a:noFill/>
          <a:ln w="9525">
            <a:noFill/>
            <a:miter lim="800000"/>
            <a:headEnd/>
            <a:tailEnd/>
          </a:ln>
          <a:effectLst/>
        </p:spPr>
      </p:pic>
      <p:sp>
        <p:nvSpPr>
          <p:cNvPr id="9" name="Right Arrow 9"/>
          <p:cNvSpPr/>
          <p:nvPr/>
        </p:nvSpPr>
        <p:spPr>
          <a:xfrm rot="5400000">
            <a:off x="1928794" y="3500438"/>
            <a:ext cx="1071570" cy="6429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feld 11"/>
          <p:cNvSpPr txBox="1"/>
          <p:nvPr/>
        </p:nvSpPr>
        <p:spPr>
          <a:xfrm>
            <a:off x="2786050" y="3571876"/>
            <a:ext cx="1099404" cy="369332"/>
          </a:xfrm>
          <a:prstGeom prst="rect">
            <a:avLst/>
          </a:prstGeom>
          <a:noFill/>
        </p:spPr>
        <p:txBody>
          <a:bodyPr wrap="none" rtlCol="0">
            <a:spAutoFit/>
          </a:bodyPr>
          <a:lstStyle/>
          <a:p>
            <a:r>
              <a:rPr lang="de-DE" b="1" smtClean="0"/>
              <a:t>Tab</a:t>
            </a:r>
            <a:r>
              <a:rPr lang="de-DE" smtClean="0"/>
              <a:t>, </a:t>
            </a:r>
            <a:r>
              <a:rPr lang="de-DE" b="1" smtClean="0"/>
              <a:t>Tab</a:t>
            </a:r>
            <a:endParaRPr lang="de-DE" b="1"/>
          </a:p>
        </p:txBody>
      </p:sp>
      <p:sp>
        <p:nvSpPr>
          <p:cNvPr id="13" name="Textfeld 12"/>
          <p:cNvSpPr txBox="1"/>
          <p:nvPr/>
        </p:nvSpPr>
        <p:spPr>
          <a:xfrm>
            <a:off x="4083181" y="5357826"/>
            <a:ext cx="774571" cy="369332"/>
          </a:xfrm>
          <a:prstGeom prst="rect">
            <a:avLst/>
          </a:prstGeom>
          <a:noFill/>
        </p:spPr>
        <p:txBody>
          <a:bodyPr wrap="none" rtlCol="0">
            <a:spAutoFit/>
          </a:bodyPr>
          <a:lstStyle/>
          <a:p>
            <a:r>
              <a:rPr lang="de-DE" b="1" dirty="0" smtClean="0"/>
              <a:t>Enter</a:t>
            </a:r>
            <a:endParaRPr lang="de-DE" b="1" dirty="0"/>
          </a:p>
        </p:txBody>
      </p:sp>
      <p:sp>
        <p:nvSpPr>
          <p:cNvPr id="14" name="Abgerundete rechteckige Legende 13"/>
          <p:cNvSpPr/>
          <p:nvPr/>
        </p:nvSpPr>
        <p:spPr>
          <a:xfrm>
            <a:off x="4000496" y="1500174"/>
            <a:ext cx="2428892" cy="1071570"/>
          </a:xfrm>
          <a:prstGeom prst="wedgeRoundRectCallout">
            <a:avLst>
              <a:gd name="adj1" fmla="val -147731"/>
              <a:gd name="adj2" fmla="val 23041"/>
              <a:gd name="adj3" fmla="val 16667"/>
            </a:avLst>
          </a:prstGeom>
          <a:solidFill>
            <a:srgbClr val="F8F8F8"/>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rPr>
              <a:t>Eingabe im</a:t>
            </a:r>
          </a:p>
          <a:p>
            <a:pPr algn="ctr"/>
            <a:r>
              <a:rPr lang="de-DE" sz="2400" dirty="0" smtClean="0">
                <a:solidFill>
                  <a:schemeClr val="tx1"/>
                </a:solidFill>
              </a:rPr>
              <a:t>Code Editor</a:t>
            </a:r>
            <a:endParaRPr lang="de-DE" sz="2400" dirty="0">
              <a:solidFill>
                <a:schemeClr val="tx1"/>
              </a:solidFill>
            </a:endParaRPr>
          </a:p>
        </p:txBody>
      </p:sp>
      <p:sp>
        <p:nvSpPr>
          <p:cNvPr id="15" name="Abgerundete rechteckige Legende 14"/>
          <p:cNvSpPr/>
          <p:nvPr/>
        </p:nvSpPr>
        <p:spPr>
          <a:xfrm>
            <a:off x="5929322" y="3357562"/>
            <a:ext cx="2428892" cy="1071570"/>
          </a:xfrm>
          <a:prstGeom prst="wedgeRoundRectCallout">
            <a:avLst>
              <a:gd name="adj1" fmla="val -136361"/>
              <a:gd name="adj2" fmla="val -72502"/>
              <a:gd name="adj3" fmla="val 16667"/>
            </a:avLst>
          </a:prstGeom>
          <a:solidFill>
            <a:srgbClr val="F8F8F8"/>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err="1" smtClean="0">
                <a:solidFill>
                  <a:schemeClr val="tx1"/>
                </a:solidFill>
              </a:rPr>
              <a:t>Intellisense</a:t>
            </a:r>
            <a:endParaRPr lang="de-DE" sz="2400" dirty="0">
              <a:solidFill>
                <a:schemeClr val="tx1"/>
              </a:solidFill>
            </a:endParaRPr>
          </a:p>
        </p:txBody>
      </p:sp>
      <p:sp>
        <p:nvSpPr>
          <p:cNvPr id="16" name="Abgerundete rechteckige Legende 15"/>
          <p:cNvSpPr/>
          <p:nvPr/>
        </p:nvSpPr>
        <p:spPr>
          <a:xfrm>
            <a:off x="5214942" y="5357826"/>
            <a:ext cx="2857520" cy="1071570"/>
          </a:xfrm>
          <a:prstGeom prst="wedgeRoundRectCallout">
            <a:avLst>
              <a:gd name="adj1" fmla="val -125983"/>
              <a:gd name="adj2" fmla="val -104158"/>
              <a:gd name="adj3" fmla="val 16667"/>
            </a:avLst>
          </a:prstGeom>
          <a:solidFill>
            <a:srgbClr val="F8F8F8"/>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rPr>
              <a:t>Platzhalter mit Vorschlagswerten</a:t>
            </a:r>
            <a:endParaRPr lang="de-DE" sz="24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hidden"/>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par>
                                <p:cTn id="16" presetID="1" presetClass="entr" presetSubtype="0" fill="hold" grpId="1" nodeType="with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hidden"/>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nodeType="afterEffect">
                                  <p:stCondLst>
                                    <p:cond delay="0"/>
                                  </p:stCondLst>
                                  <p:childTnLst>
                                    <p:set>
                                      <p:cBhvr>
                                        <p:cTn id="30" dur="1" fill="hold">
                                          <p:stCondLst>
                                            <p:cond delay="0"/>
                                          </p:stCondLst>
                                        </p:cTn>
                                        <p:tgtEl>
                                          <p:spTgt spid="1029"/>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hidden"/>
                                      </p:to>
                                    </p:set>
                                  </p:childTnLst>
                                </p:cTn>
                              </p:par>
                            </p:childTnLst>
                          </p:cTn>
                        </p:par>
                        <p:par>
                          <p:cTn id="37" fill="hold">
                            <p:stCondLst>
                              <p:cond delay="0"/>
                            </p:stCondLst>
                            <p:childTnLst>
                              <p:par>
                                <p:cTn id="38" presetID="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nodeType="afterEffect">
                                  <p:stCondLst>
                                    <p:cond delay="0"/>
                                  </p:stCondLst>
                                  <p:childTnLst>
                                    <p:set>
                                      <p:cBhvr>
                                        <p:cTn id="42" dur="1" fill="hold">
                                          <p:stCondLst>
                                            <p:cond delay="0"/>
                                          </p:stCondLst>
                                        </p:cTn>
                                        <p:tgtEl>
                                          <p:spTgt spid="1030"/>
                                        </p:tgtEl>
                                        <p:attrNameLst>
                                          <p:attrName>style.visibility</p:attrName>
                                        </p:attrNameLst>
                                      </p:cBhvr>
                                      <p:to>
                                        <p:strVal val="visible"/>
                                      </p:to>
                                    </p:set>
                                  </p:childTnLst>
                                </p:cTn>
                              </p:par>
                            </p:childTnLst>
                          </p:cTn>
                        </p:par>
                        <p:par>
                          <p:cTn id="43" fill="hold">
                            <p:stCondLst>
                              <p:cond delay="0"/>
                            </p:stCondLst>
                            <p:childTnLst>
                              <p:par>
                                <p:cTn id="44" presetID="1"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12" grpId="0"/>
      <p:bldP spid="13" grpId="0"/>
      <p:bldP spid="14" grpId="0" animBg="1"/>
      <p:bldP spid="14" grpId="1" animBg="1"/>
      <p:bldP spid="15" grpId="0" animBg="1"/>
      <p:bldP spid="15" grpId="1" animBg="1"/>
      <p:bldP spid="16" grpId="0" animBg="1"/>
      <p:bldP spid="16"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Code Snippets</a:t>
            </a:r>
            <a:endParaRPr lang="de-DE"/>
          </a:p>
        </p:txBody>
      </p:sp>
      <p:sp>
        <p:nvSpPr>
          <p:cNvPr id="3" name="Text Placeholder 2"/>
          <p:cNvSpPr>
            <a:spLocks noGrp="1"/>
          </p:cNvSpPr>
          <p:nvPr>
            <p:ph idx="1"/>
          </p:nvPr>
        </p:nvSpPr>
        <p:spPr/>
        <p:txBody>
          <a:bodyPr/>
          <a:lstStyle/>
          <a:p>
            <a:r>
              <a:rPr lang="de-DE" smtClean="0"/>
              <a:t>Vorgefertigte Snippets, z.B.</a:t>
            </a:r>
          </a:p>
          <a:p>
            <a:pPr lvl="1"/>
            <a:r>
              <a:rPr lang="de-DE" smtClean="0"/>
              <a:t>ctor</a:t>
            </a:r>
          </a:p>
          <a:p>
            <a:pPr lvl="1"/>
            <a:r>
              <a:rPr lang="de-DE" smtClean="0"/>
              <a:t>prop</a:t>
            </a:r>
          </a:p>
          <a:p>
            <a:pPr lvl="1"/>
            <a:r>
              <a:rPr lang="de-DE" smtClean="0"/>
              <a:t>switch</a:t>
            </a:r>
          </a:p>
          <a:p>
            <a:r>
              <a:rPr lang="de-DE" smtClean="0"/>
              <a:t>Ablage (für C#) in</a:t>
            </a:r>
          </a:p>
          <a:p>
            <a:pPr lvl="1"/>
            <a:r>
              <a:rPr lang="nn-NO" smtClean="0"/>
              <a:t>C:\Program Files\Microsoft Visual Studio 9.0\VC#\Snippets\1033</a:t>
            </a:r>
          </a:p>
          <a:p>
            <a:pPr lvl="1"/>
            <a:endParaRPr lang="de-DE" smtClean="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Code Snippets</a:t>
            </a:r>
            <a:endParaRPr lang="de-DE"/>
          </a:p>
        </p:txBody>
      </p:sp>
      <p:sp>
        <p:nvSpPr>
          <p:cNvPr id="3" name="Text Placeholder 2"/>
          <p:cNvSpPr>
            <a:spLocks noGrp="1"/>
          </p:cNvSpPr>
          <p:nvPr>
            <p:ph idx="1"/>
          </p:nvPr>
        </p:nvSpPr>
        <p:spPr/>
        <p:txBody>
          <a:bodyPr/>
          <a:lstStyle/>
          <a:p>
            <a:r>
              <a:rPr lang="de-DE" dirty="0" smtClean="0"/>
              <a:t>Eigene </a:t>
            </a:r>
            <a:r>
              <a:rPr lang="de-DE" dirty="0" err="1" smtClean="0"/>
              <a:t>Snippets</a:t>
            </a:r>
            <a:endParaRPr lang="de-DE" dirty="0" smtClean="0"/>
          </a:p>
          <a:p>
            <a:pPr lvl="1"/>
            <a:r>
              <a:rPr lang="de-DE" dirty="0" err="1" smtClean="0"/>
              <a:t>brk</a:t>
            </a:r>
            <a:r>
              <a:rPr lang="de-DE" dirty="0" smtClean="0"/>
              <a:t> </a:t>
            </a:r>
            <a:r>
              <a:rPr lang="de-DE" dirty="0" smtClean="0">
                <a:sym typeface="Symbol"/>
              </a:rPr>
              <a:t> </a:t>
            </a:r>
            <a:r>
              <a:rPr lang="de-DE" dirty="0" err="1" smtClean="0">
                <a:sym typeface="Symbol"/>
              </a:rPr>
              <a:t>System.Diagnostics.Debugger.Break</a:t>
            </a:r>
            <a:r>
              <a:rPr lang="de-DE" dirty="0" smtClean="0">
                <a:sym typeface="Symbol"/>
              </a:rPr>
              <a:t>();</a:t>
            </a:r>
          </a:p>
          <a:p>
            <a:pPr lvl="1"/>
            <a:r>
              <a:rPr lang="de-DE" dirty="0" err="1" smtClean="0">
                <a:sym typeface="Symbol"/>
              </a:rPr>
              <a:t>envnl</a:t>
            </a:r>
            <a:r>
              <a:rPr lang="de-DE" dirty="0" smtClean="0"/>
              <a:t> </a:t>
            </a:r>
            <a:r>
              <a:rPr lang="de-DE" dirty="0" smtClean="0">
                <a:sym typeface="Symbol"/>
              </a:rPr>
              <a:t> </a:t>
            </a:r>
            <a:r>
              <a:rPr lang="de-DE" dirty="0" err="1" smtClean="0">
                <a:sym typeface="Symbol"/>
              </a:rPr>
              <a:t>Environment.NewLine</a:t>
            </a:r>
            <a:endParaRPr lang="de-DE" dirty="0" smtClean="0">
              <a:sym typeface="Symbol"/>
            </a:endParaRPr>
          </a:p>
          <a:p>
            <a:pPr lvl="1"/>
            <a:r>
              <a:rPr lang="de-DE" dirty="0" err="1" smtClean="0">
                <a:sym typeface="Symbol"/>
              </a:rPr>
              <a:t>bp</a:t>
            </a:r>
            <a:r>
              <a:rPr lang="de-DE" dirty="0" smtClean="0">
                <a:sym typeface="Symbol"/>
              </a:rPr>
              <a:t>  </a:t>
            </a:r>
            <a:r>
              <a:rPr lang="de-DE" dirty="0" err="1" smtClean="0">
                <a:sym typeface="Symbol"/>
              </a:rPr>
              <a:t>bool</a:t>
            </a:r>
            <a:r>
              <a:rPr lang="de-DE" dirty="0" smtClean="0">
                <a:sym typeface="Symbol"/>
              </a:rPr>
              <a:t> Property</a:t>
            </a:r>
          </a:p>
          <a:p>
            <a:pPr lvl="1"/>
            <a:r>
              <a:rPr lang="de-DE" dirty="0" err="1" smtClean="0">
                <a:sym typeface="Symbol"/>
              </a:rPr>
              <a:t>sp</a:t>
            </a:r>
            <a:r>
              <a:rPr lang="de-DE" dirty="0" smtClean="0">
                <a:sym typeface="Symbol"/>
              </a:rPr>
              <a:t>  </a:t>
            </a:r>
            <a:r>
              <a:rPr lang="de-DE" dirty="0" err="1" smtClean="0">
                <a:sym typeface="Symbol"/>
              </a:rPr>
              <a:t>string</a:t>
            </a:r>
            <a:r>
              <a:rPr lang="de-DE" dirty="0" smtClean="0">
                <a:sym typeface="Symbol"/>
              </a:rPr>
              <a:t> Property</a:t>
            </a:r>
          </a:p>
          <a:p>
            <a:r>
              <a:rPr lang="de-DE" dirty="0" smtClean="0"/>
              <a:t>Ablage in</a:t>
            </a:r>
          </a:p>
          <a:p>
            <a:pPr lvl="1"/>
            <a:r>
              <a:rPr lang="de-DE" i="1" dirty="0" err="1" smtClean="0"/>
              <a:t>My</a:t>
            </a:r>
            <a:r>
              <a:rPr lang="de-DE" i="1" dirty="0" smtClean="0"/>
              <a:t> </a:t>
            </a:r>
            <a:r>
              <a:rPr lang="de-DE" i="1" dirty="0" err="1" smtClean="0"/>
              <a:t>Documents</a:t>
            </a:r>
            <a:r>
              <a:rPr lang="de-DE" dirty="0" smtClean="0"/>
              <a:t>\Visual Studio 2008\Code </a:t>
            </a:r>
            <a:r>
              <a:rPr lang="de-DE" dirty="0" err="1" smtClean="0"/>
              <a:t>Snippets</a:t>
            </a:r>
            <a:r>
              <a:rPr lang="de-DE" dirty="0" smtClean="0"/>
              <a:t>\Visual C#\</a:t>
            </a:r>
            <a:r>
              <a:rPr lang="de-DE" dirty="0" err="1" smtClean="0"/>
              <a:t>My</a:t>
            </a:r>
            <a:r>
              <a:rPr lang="de-DE" dirty="0" smtClean="0"/>
              <a:t> Code </a:t>
            </a:r>
            <a:r>
              <a:rPr lang="de-DE" dirty="0" err="1" smtClean="0"/>
              <a:t>Snippets</a:t>
            </a:r>
            <a:endParaRPr lang="de-DE"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Code Snippets: Links</a:t>
            </a:r>
            <a:endParaRPr lang="de-DE"/>
          </a:p>
        </p:txBody>
      </p:sp>
      <p:sp>
        <p:nvSpPr>
          <p:cNvPr id="3" name="Content Placeholder 2"/>
          <p:cNvSpPr>
            <a:spLocks noGrp="1"/>
          </p:cNvSpPr>
          <p:nvPr>
            <p:ph idx="1"/>
          </p:nvPr>
        </p:nvSpPr>
        <p:spPr/>
        <p:txBody>
          <a:bodyPr/>
          <a:lstStyle/>
          <a:p>
            <a:r>
              <a:rPr lang="de-DE" dirty="0" smtClean="0"/>
              <a:t>Microsoft</a:t>
            </a:r>
          </a:p>
          <a:p>
            <a:pPr lvl="1"/>
            <a:r>
              <a:rPr lang="de-DE" sz="1800" dirty="0" smtClean="0"/>
              <a:t>Einführung: </a:t>
            </a:r>
            <a:r>
              <a:rPr lang="de-DE" sz="1800" dirty="0" smtClean="0">
                <a:hlinkClick r:id="rId2"/>
              </a:rPr>
              <a:t>http://msdn.microsoft.com/library/default.asp?url=/library/en-us/dnvs05/html/codesnippets.asp</a:t>
            </a:r>
            <a:endParaRPr lang="de-DE" sz="1800" dirty="0" smtClean="0"/>
          </a:p>
          <a:p>
            <a:pPr lvl="1"/>
            <a:r>
              <a:rPr lang="de-DE" sz="1800" dirty="0" smtClean="0"/>
              <a:t>Referenz: </a:t>
            </a:r>
            <a:r>
              <a:rPr lang="de-DE" sz="1800" dirty="0" smtClean="0">
                <a:hlinkClick r:id="rId3"/>
              </a:rPr>
              <a:t>http://msdn2.microsoft.com/en-us/library/ms171418%28en-us,vs.80%29.aspx</a:t>
            </a:r>
            <a:endParaRPr lang="de-DE" dirty="0" smtClean="0"/>
          </a:p>
          <a:p>
            <a:r>
              <a:rPr lang="de-DE" dirty="0" smtClean="0"/>
              <a:t>Jens Schaller</a:t>
            </a:r>
          </a:p>
          <a:p>
            <a:pPr lvl="1"/>
            <a:r>
              <a:rPr lang="de-DE" sz="1800" dirty="0" smtClean="0">
                <a:hlinkClick r:id="rId4"/>
              </a:rPr>
              <a:t>http://jens-schaller.de/articles/code-snippets-the-whole-enchilada/index.htm</a:t>
            </a:r>
            <a:endParaRPr lang="de-DE" sz="1800" dirty="0" smtClean="0"/>
          </a:p>
          <a:p>
            <a:pPr lvl="1"/>
            <a:r>
              <a:rPr lang="de-DE" sz="1800" dirty="0" smtClean="0">
                <a:hlinkClick r:id="rId5"/>
              </a:rPr>
              <a:t>http://jens-schaller.de/taxonomy/term/6</a:t>
            </a:r>
            <a:endParaRPr lang="de-DE" sz="1800" dirty="0" smtClean="0"/>
          </a:p>
          <a:p>
            <a:r>
              <a:rPr lang="de-DE" dirty="0" smtClean="0"/>
              <a:t>Roland Weigelt</a:t>
            </a:r>
          </a:p>
          <a:p>
            <a:pPr lvl="1"/>
            <a:r>
              <a:rPr lang="de-DE" sz="1800" dirty="0" smtClean="0">
                <a:hlinkClick r:id="rId6"/>
              </a:rPr>
              <a:t>http://weblogs.asp.net/rweigelt/category/10077.aspx</a:t>
            </a:r>
            <a:endParaRPr lang="de-DE" sz="1800" dirty="0" smtClean="0"/>
          </a:p>
          <a:p>
            <a:endParaRPr lang="de-DE" dirty="0" smtClean="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Ende Teil 1</a:t>
            </a:r>
            <a:endParaRPr lang="de-D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Tastatur und Maus</a:t>
            </a:r>
            <a:endParaRPr lang="de-D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Tastatur benutzen</a:t>
            </a:r>
            <a:endParaRPr lang="de-DE" dirty="0"/>
          </a:p>
        </p:txBody>
      </p:sp>
      <p:sp>
        <p:nvSpPr>
          <p:cNvPr id="3" name="Content Placeholder 2"/>
          <p:cNvSpPr>
            <a:spLocks noGrp="1"/>
          </p:cNvSpPr>
          <p:nvPr>
            <p:ph idx="1"/>
          </p:nvPr>
        </p:nvSpPr>
        <p:spPr/>
        <p:txBody>
          <a:bodyPr/>
          <a:lstStyle/>
          <a:p>
            <a:r>
              <a:rPr lang="de-DE" dirty="0" smtClean="0"/>
              <a:t>Empfehlungen: </a:t>
            </a:r>
            <a:r>
              <a:rPr lang="de-DE" dirty="0" err="1" smtClean="0"/>
              <a:t>Hotkeys</a:t>
            </a:r>
            <a:r>
              <a:rPr lang="de-DE" dirty="0" smtClean="0"/>
              <a:t> lernen!</a:t>
            </a:r>
          </a:p>
          <a:p>
            <a:pPr lvl="1"/>
            <a:r>
              <a:rPr lang="de-DE" dirty="0" smtClean="0"/>
              <a:t>Gelingt ehrlich gesagt nicht immer...</a:t>
            </a:r>
          </a:p>
          <a:p>
            <a:r>
              <a:rPr lang="de-DE" dirty="0" smtClean="0"/>
              <a:t>Wichtig: Auswahl des Tastaturschemas</a:t>
            </a:r>
          </a:p>
          <a:p>
            <a:pPr lvl="1"/>
            <a:r>
              <a:rPr lang="de-DE" dirty="0" smtClean="0"/>
              <a:t>In diesem Vortrag "Visual C#" (seit VS2005)</a:t>
            </a:r>
          </a:p>
          <a:p>
            <a:r>
              <a:rPr lang="de-DE" dirty="0" smtClean="0"/>
              <a:t>Eigene </a:t>
            </a:r>
            <a:r>
              <a:rPr lang="de-DE" dirty="0" err="1" smtClean="0"/>
              <a:t>Hotkeys</a:t>
            </a:r>
            <a:endParaRPr lang="de-DE" dirty="0" smtClean="0"/>
          </a:p>
          <a:p>
            <a:pPr lvl="1"/>
            <a:r>
              <a:rPr lang="de-DE" dirty="0" smtClean="0"/>
              <a:t>In Maßen praktisch</a:t>
            </a:r>
          </a:p>
          <a:p>
            <a:pPr lvl="1"/>
            <a:r>
              <a:rPr lang="de-DE" dirty="0" smtClean="0"/>
              <a:t>Aber </a:t>
            </a:r>
            <a:r>
              <a:rPr lang="de-DE" dirty="0" smtClean="0">
                <a:sym typeface="Wingdings" pitchFamily="2" charset="2"/>
              </a:rPr>
              <a:t>evtl. Probleme auf fremden Rechnern!</a:t>
            </a:r>
            <a:endParaRPr lang="de-DE"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Welche Hotkeys gibt es denn?</a:t>
            </a:r>
            <a:endParaRPr lang="de-DE"/>
          </a:p>
        </p:txBody>
      </p:sp>
      <p:sp>
        <p:nvSpPr>
          <p:cNvPr id="3" name="Content Placeholder 2"/>
          <p:cNvSpPr>
            <a:spLocks noGrp="1"/>
          </p:cNvSpPr>
          <p:nvPr>
            <p:ph idx="1"/>
          </p:nvPr>
        </p:nvSpPr>
        <p:spPr/>
        <p:txBody>
          <a:bodyPr/>
          <a:lstStyle/>
          <a:p>
            <a:r>
              <a:rPr lang="de-DE" dirty="0" smtClean="0"/>
              <a:t>Möglichkeit 1</a:t>
            </a:r>
          </a:p>
          <a:p>
            <a:pPr lvl="1"/>
            <a:r>
              <a:rPr lang="de-DE" dirty="0" smtClean="0"/>
              <a:t>Tools </a:t>
            </a:r>
            <a:r>
              <a:rPr lang="de-DE" dirty="0" smtClean="0">
                <a:sym typeface="Symbol"/>
              </a:rPr>
              <a:t> </a:t>
            </a:r>
            <a:r>
              <a:rPr lang="de-DE" dirty="0" err="1" smtClean="0">
                <a:sym typeface="Symbol"/>
              </a:rPr>
              <a:t>Customize</a:t>
            </a:r>
            <a:r>
              <a:rPr lang="de-DE" dirty="0" smtClean="0">
                <a:sym typeface="Symbol"/>
              </a:rPr>
              <a:t>  Keyboard</a:t>
            </a:r>
          </a:p>
          <a:p>
            <a:r>
              <a:rPr lang="de-DE" dirty="0" smtClean="0">
                <a:sym typeface="Symbol"/>
              </a:rPr>
              <a:t>Möglichkeit 2</a:t>
            </a:r>
          </a:p>
          <a:p>
            <a:pPr lvl="1"/>
            <a:r>
              <a:rPr lang="de-DE" dirty="0" smtClean="0">
                <a:sym typeface="Symbol"/>
              </a:rPr>
              <a:t>Nettes </a:t>
            </a:r>
            <a:r>
              <a:rPr lang="de-DE" dirty="0" err="1" smtClean="0">
                <a:sym typeface="Symbol"/>
              </a:rPr>
              <a:t>Macro</a:t>
            </a:r>
            <a:r>
              <a:rPr lang="de-DE" dirty="0" smtClean="0">
                <a:sym typeface="Symbol"/>
              </a:rPr>
              <a:t> von Jeff Atwood</a:t>
            </a:r>
          </a:p>
          <a:p>
            <a:pPr lvl="2"/>
            <a:r>
              <a:rPr lang="de-DE" sz="2000" dirty="0" smtClean="0">
                <a:hlinkClick r:id="rId2"/>
              </a:rPr>
              <a:t>http://www.codinghorror.com/blog/archives/000412.html</a:t>
            </a:r>
            <a:endParaRPr lang="de-DE" sz="2000" dirty="0" smtClean="0"/>
          </a:p>
          <a:p>
            <a:pPr lvl="1"/>
            <a:r>
              <a:rPr lang="de-DE" dirty="0" smtClean="0"/>
              <a:t>Wichtig: Referenzen in </a:t>
            </a:r>
            <a:r>
              <a:rPr lang="de-DE" dirty="0" err="1" smtClean="0"/>
              <a:t>Macros</a:t>
            </a:r>
            <a:r>
              <a:rPr lang="de-DE" dirty="0" smtClean="0"/>
              <a:t>-IDE hinzufügen</a:t>
            </a:r>
          </a:p>
          <a:p>
            <a:pPr lvl="2"/>
            <a:r>
              <a:rPr lang="de-DE" dirty="0" err="1" smtClean="0"/>
              <a:t>System.Data</a:t>
            </a:r>
            <a:endParaRPr lang="de-DE" dirty="0" smtClean="0"/>
          </a:p>
          <a:p>
            <a:pPr lvl="2"/>
            <a:r>
              <a:rPr lang="de-DE" dirty="0" err="1" smtClean="0"/>
              <a:t>System.Xml</a:t>
            </a:r>
            <a:endParaRPr lang="de-DE"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Navigation</a:t>
            </a:r>
            <a:endParaRPr lang="de-DE"/>
          </a:p>
        </p:txBody>
      </p:sp>
      <p:sp>
        <p:nvSpPr>
          <p:cNvPr id="3" name="Content Placeholder 2"/>
          <p:cNvSpPr>
            <a:spLocks noGrp="1"/>
          </p:cNvSpPr>
          <p:nvPr>
            <p:ph idx="1"/>
          </p:nvPr>
        </p:nvSpPr>
        <p:spPr/>
        <p:txBody>
          <a:bodyPr/>
          <a:lstStyle/>
          <a:p>
            <a:r>
              <a:rPr lang="de-DE" smtClean="0"/>
              <a:t>Ctrl – Tab	Zwischen Fenstern wechseln</a:t>
            </a:r>
          </a:p>
          <a:p>
            <a:r>
              <a:rPr lang="de-DE" smtClean="0"/>
              <a:t>Ctrl – "-"	"Back"</a:t>
            </a:r>
          </a:p>
          <a:p>
            <a:r>
              <a:rPr lang="de-DE" smtClean="0"/>
              <a:t>F12		Goto Definition</a:t>
            </a:r>
          </a:p>
          <a:p>
            <a:r>
              <a:rPr lang="de-DE" smtClean="0"/>
              <a:t>Shift – F12	Find all References</a:t>
            </a:r>
          </a:p>
          <a:p>
            <a:r>
              <a:rPr lang="de-DE" smtClean="0"/>
              <a:t>Ctrl – F12 	Goto Declaration</a:t>
            </a:r>
          </a:p>
          <a:p>
            <a:endParaRPr lang="de-DE"/>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Suchen/Ersetzen</a:t>
            </a:r>
            <a:endParaRPr lang="de-DE"/>
          </a:p>
        </p:txBody>
      </p:sp>
      <p:sp>
        <p:nvSpPr>
          <p:cNvPr id="3" name="Content Placeholder 2"/>
          <p:cNvSpPr>
            <a:spLocks noGrp="1"/>
          </p:cNvSpPr>
          <p:nvPr>
            <p:ph idx="1"/>
          </p:nvPr>
        </p:nvSpPr>
        <p:spPr/>
        <p:txBody>
          <a:bodyPr/>
          <a:lstStyle/>
          <a:p>
            <a:r>
              <a:rPr lang="de-DE" smtClean="0"/>
              <a:t>Ctrl – F			"Der Klassiker"</a:t>
            </a:r>
          </a:p>
          <a:p>
            <a:r>
              <a:rPr lang="de-DE" smtClean="0"/>
              <a:t>F3				Find Next</a:t>
            </a:r>
          </a:p>
          <a:p>
            <a:r>
              <a:rPr lang="de-DE" smtClean="0"/>
              <a:t>Ctrl – Shift – F	Suchen in Dateien</a:t>
            </a:r>
          </a:p>
          <a:p>
            <a:r>
              <a:rPr lang="de-DE" smtClean="0"/>
              <a:t>Ctrl – H			Ersetzen</a:t>
            </a:r>
          </a:p>
          <a:p>
            <a:r>
              <a:rPr lang="de-DE" smtClean="0"/>
              <a:t>Ctrl – Shift – H	Ersetzen in Dateien</a:t>
            </a:r>
          </a:p>
          <a:p>
            <a:r>
              <a:rPr lang="de-DE" smtClean="0"/>
              <a:t>Ctrl – F3		FindNextSelected</a:t>
            </a:r>
          </a:p>
          <a:p>
            <a:r>
              <a:rPr lang="de-DE" smtClean="0"/>
              <a:t>Ctrl – I 			Inkrementelles Suchen</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Clipboard</a:t>
            </a:r>
            <a:endParaRPr lang="de-DE"/>
          </a:p>
        </p:txBody>
      </p:sp>
      <p:sp>
        <p:nvSpPr>
          <p:cNvPr id="3" name="Content Placeholder 2"/>
          <p:cNvSpPr>
            <a:spLocks noGrp="1"/>
          </p:cNvSpPr>
          <p:nvPr>
            <p:ph idx="1"/>
          </p:nvPr>
        </p:nvSpPr>
        <p:spPr/>
        <p:txBody>
          <a:bodyPr/>
          <a:lstStyle/>
          <a:p>
            <a:r>
              <a:rPr lang="de-DE" smtClean="0"/>
              <a:t>Die Klassiker: Xut, Copy, Vaste</a:t>
            </a:r>
          </a:p>
          <a:p>
            <a:pPr lvl="1"/>
            <a:r>
              <a:rPr lang="de-DE" smtClean="0"/>
              <a:t>Ctrl-X</a:t>
            </a:r>
          </a:p>
          <a:p>
            <a:pPr lvl="1"/>
            <a:r>
              <a:rPr lang="de-DE" smtClean="0"/>
              <a:t>Ctrl-C</a:t>
            </a:r>
          </a:p>
          <a:p>
            <a:pPr lvl="1"/>
            <a:r>
              <a:rPr lang="de-DE" smtClean="0"/>
              <a:t>Ctrl-V</a:t>
            </a:r>
          </a:p>
          <a:p>
            <a:r>
              <a:rPr lang="de-DE" smtClean="0"/>
              <a:t>Ctrl-Shift-V : CycleClipboardRing</a:t>
            </a:r>
          </a:p>
          <a:p>
            <a:pPr lvl="1"/>
            <a:r>
              <a:rPr lang="de-DE" smtClean="0"/>
              <a:t>Allerdings nur innerhalb Visual Studio</a:t>
            </a:r>
            <a:endParaRPr lang="de-DE"/>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onn-to-Code.Net">
  <a:themeElements>
    <a:clrScheme name="BN2C">
      <a:dk1>
        <a:srgbClr val="000000"/>
      </a:dk1>
      <a:lt1>
        <a:srgbClr val="FFFFFF"/>
      </a:lt1>
      <a:dk2>
        <a:srgbClr val="000000"/>
      </a:dk2>
      <a:lt2>
        <a:srgbClr val="808080"/>
      </a:lt2>
      <a:accent1>
        <a:srgbClr val="333399"/>
      </a:accent1>
      <a:accent2>
        <a:srgbClr val="336600"/>
      </a:accent2>
      <a:accent3>
        <a:srgbClr val="FFFFFF"/>
      </a:accent3>
      <a:accent4>
        <a:srgbClr val="000000"/>
      </a:accent4>
      <a:accent5>
        <a:srgbClr val="A50021"/>
      </a:accent5>
      <a:accent6>
        <a:srgbClr val="2D2D8A"/>
      </a:accent6>
      <a:hlink>
        <a:srgbClr val="0000FF"/>
      </a:hlink>
      <a:folHlink>
        <a:srgbClr val="0000FF"/>
      </a:folHlink>
    </a:clrScheme>
    <a:fontScheme name="Default Design">
      <a:majorFont>
        <a:latin typeface="Verdana"/>
        <a:ea typeface=""/>
        <a:cs typeface=""/>
      </a:majorFont>
      <a:minorFont>
        <a:latin typeface="Tahom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FF"/>
        </a:hlink>
        <a:folHlink>
          <a:srgbClr val="0000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 Portugal Techdays 2008</Template>
  <TotalTime>0</TotalTime>
  <Words>771</Words>
  <Application>Microsoft Office PowerPoint</Application>
  <PresentationFormat>On-screen Show (4:3)</PresentationFormat>
  <Paragraphs>217</Paragraphs>
  <Slides>39</Slides>
  <Notes>2</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Bonn-to-Code.Net</vt:lpstr>
      <vt:lpstr>Visual Studio nutzen, anpassen und erweitern</vt:lpstr>
      <vt:lpstr>Roland Weigelt</vt:lpstr>
      <vt:lpstr>Agenda</vt:lpstr>
      <vt:lpstr>Tastatur und Maus</vt:lpstr>
      <vt:lpstr>Tastatur benutzen</vt:lpstr>
      <vt:lpstr>Welche Hotkeys gibt es denn?</vt:lpstr>
      <vt:lpstr>Navigation</vt:lpstr>
      <vt:lpstr>Suchen/Ersetzen</vt:lpstr>
      <vt:lpstr>Clipboard</vt:lpstr>
      <vt:lpstr>(Ein) Lieblings-Hotkey: F2</vt:lpstr>
      <vt:lpstr>Maus benutzen</vt:lpstr>
      <vt:lpstr>Maus benutzen</vt:lpstr>
      <vt:lpstr>IDE anpassen</vt:lpstr>
      <vt:lpstr>IDE anpassen</vt:lpstr>
      <vt:lpstr>Hotkeys</vt:lpstr>
      <vt:lpstr>Farben und Schriftarten</vt:lpstr>
      <vt:lpstr>Farben und Schriftarten</vt:lpstr>
      <vt:lpstr>Formatierung im C#-Editor</vt:lpstr>
      <vt:lpstr>Formatierung im HTML-Editor</vt:lpstr>
      <vt:lpstr>Sonstige Anpassungen</vt:lpstr>
      <vt:lpstr>Sonstige Anpassungen</vt:lpstr>
      <vt:lpstr>Sonstige Anpassungen</vt:lpstr>
      <vt:lpstr>Debugging</vt:lpstr>
      <vt:lpstr>Tipps für's Debugging</vt:lpstr>
      <vt:lpstr>.NET Framework Source Code</vt:lpstr>
      <vt:lpstr>.NET Framework Source Code</vt:lpstr>
      <vt:lpstr>.NET Framework Source Code</vt:lpstr>
      <vt:lpstr>.NET Framework Source Code</vt:lpstr>
      <vt:lpstr>Mehrere Startup-Projekte</vt:lpstr>
      <vt:lpstr>Dies und Das</vt:lpstr>
      <vt:lpstr>Umgang mit using Statements</vt:lpstr>
      <vt:lpstr>Etwas Werbung für kostenlose Tools</vt:lpstr>
      <vt:lpstr>Code Snippets</vt:lpstr>
      <vt:lpstr>Code Snippets</vt:lpstr>
      <vt:lpstr>Code Snippets</vt:lpstr>
      <vt:lpstr>Code Snippets</vt:lpstr>
      <vt:lpstr>Code Snippets</vt:lpstr>
      <vt:lpstr>Code Snippets: Links</vt:lpstr>
      <vt:lpstr>Ende Teil 1</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Studio 2008 Tipps und Tricks</dc:title>
  <dc:subject>AfterLaunch</dc:subject>
  <dc:creator>Roland Weigelt</dc:creator>
  <cp:lastModifiedBy>Roland Weigelt</cp:lastModifiedBy>
  <cp:revision>316</cp:revision>
  <dcterms:created xsi:type="dcterms:W3CDTF">2008-03-26T21:03:28Z</dcterms:created>
  <dcterms:modified xsi:type="dcterms:W3CDTF">2008-08-07T18:25:35Z</dcterms:modified>
</cp:coreProperties>
</file>