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9"/>
  </p:notesMasterIdLst>
  <p:sldIdLst>
    <p:sldId id="422" r:id="rId2"/>
    <p:sldId id="261" r:id="rId3"/>
    <p:sldId id="289" r:id="rId4"/>
    <p:sldId id="268" r:id="rId5"/>
    <p:sldId id="257" r:id="rId6"/>
    <p:sldId id="259" r:id="rId7"/>
    <p:sldId id="260" r:id="rId8"/>
    <p:sldId id="266" r:id="rId9"/>
    <p:sldId id="290" r:id="rId10"/>
    <p:sldId id="347" r:id="rId11"/>
    <p:sldId id="291" r:id="rId12"/>
    <p:sldId id="276" r:id="rId13"/>
    <p:sldId id="284" r:id="rId14"/>
    <p:sldId id="278" r:id="rId15"/>
    <p:sldId id="294" r:id="rId16"/>
    <p:sldId id="292" r:id="rId17"/>
    <p:sldId id="296" r:id="rId18"/>
    <p:sldId id="293" r:id="rId19"/>
    <p:sldId id="295" r:id="rId20"/>
    <p:sldId id="326" r:id="rId21"/>
    <p:sldId id="327" r:id="rId22"/>
    <p:sldId id="328" r:id="rId23"/>
    <p:sldId id="329" r:id="rId24"/>
    <p:sldId id="282" r:id="rId25"/>
    <p:sldId id="331" r:id="rId26"/>
    <p:sldId id="286" r:id="rId27"/>
    <p:sldId id="344" r:id="rId28"/>
    <p:sldId id="345" r:id="rId29"/>
    <p:sldId id="357" r:id="rId30"/>
    <p:sldId id="332" r:id="rId31"/>
    <p:sldId id="353" r:id="rId32"/>
    <p:sldId id="352" r:id="rId33"/>
    <p:sldId id="355" r:id="rId34"/>
    <p:sldId id="354" r:id="rId35"/>
    <p:sldId id="333" r:id="rId36"/>
    <p:sldId id="335" r:id="rId37"/>
    <p:sldId id="334" r:id="rId38"/>
    <p:sldId id="349" r:id="rId39"/>
    <p:sldId id="358" r:id="rId40"/>
    <p:sldId id="337" r:id="rId41"/>
    <p:sldId id="393" r:id="rId42"/>
    <p:sldId id="348" r:id="rId43"/>
    <p:sldId id="350" r:id="rId44"/>
    <p:sldId id="338" r:id="rId45"/>
    <p:sldId id="339" r:id="rId46"/>
    <p:sldId id="297" r:id="rId47"/>
    <p:sldId id="360" r:id="rId48"/>
    <p:sldId id="362" r:id="rId49"/>
    <p:sldId id="372" r:id="rId50"/>
    <p:sldId id="373" r:id="rId51"/>
    <p:sldId id="374" r:id="rId52"/>
    <p:sldId id="375" r:id="rId53"/>
    <p:sldId id="376" r:id="rId54"/>
    <p:sldId id="363" r:id="rId55"/>
    <p:sldId id="364" r:id="rId56"/>
    <p:sldId id="365" r:id="rId57"/>
    <p:sldId id="366" r:id="rId58"/>
    <p:sldId id="367" r:id="rId59"/>
    <p:sldId id="368" r:id="rId60"/>
    <p:sldId id="369" r:id="rId61"/>
    <p:sldId id="377" r:id="rId62"/>
    <p:sldId id="382" r:id="rId63"/>
    <p:sldId id="383" r:id="rId64"/>
    <p:sldId id="384" r:id="rId65"/>
    <p:sldId id="385" r:id="rId66"/>
    <p:sldId id="386" r:id="rId67"/>
    <p:sldId id="387" r:id="rId68"/>
    <p:sldId id="389" r:id="rId69"/>
    <p:sldId id="390" r:id="rId70"/>
    <p:sldId id="413" r:id="rId71"/>
    <p:sldId id="391" r:id="rId72"/>
    <p:sldId id="392" r:id="rId73"/>
    <p:sldId id="402" r:id="rId74"/>
    <p:sldId id="417" r:id="rId75"/>
    <p:sldId id="418" r:id="rId76"/>
    <p:sldId id="420" r:id="rId77"/>
    <p:sldId id="421" r:id="rId78"/>
    <p:sldId id="408" r:id="rId79"/>
    <p:sldId id="409" r:id="rId80"/>
    <p:sldId id="411" r:id="rId81"/>
    <p:sldId id="412" r:id="rId82"/>
    <p:sldId id="414" r:id="rId83"/>
    <p:sldId id="415" r:id="rId84"/>
    <p:sldId id="378" r:id="rId85"/>
    <p:sldId id="380" r:id="rId86"/>
    <p:sldId id="381" r:id="rId87"/>
    <p:sldId id="396" r:id="rId88"/>
    <p:sldId id="397" r:id="rId89"/>
    <p:sldId id="398" r:id="rId90"/>
    <p:sldId id="399" r:id="rId91"/>
    <p:sldId id="400" r:id="rId92"/>
    <p:sldId id="394" r:id="rId93"/>
    <p:sldId id="407" r:id="rId94"/>
    <p:sldId id="404" r:id="rId95"/>
    <p:sldId id="405" r:id="rId96"/>
    <p:sldId id="406" r:id="rId97"/>
    <p:sldId id="423" r:id="rId98"/>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9999"/>
    <a:srgbClr val="FFCCCC"/>
    <a:srgbClr val="FF7C80"/>
    <a:srgbClr val="CCFFCC"/>
    <a:srgbClr val="FFFFFF"/>
    <a:srgbClr val="FFC000"/>
    <a:srgbClr val="EFF9F9"/>
    <a:srgbClr val="DEF1F2"/>
    <a:srgbClr val="50B8C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9" d="100"/>
          <a:sy n="119" d="100"/>
        </p:scale>
        <p:origin x="-132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e-DE"/>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e-DE"/>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461EE92-D719-42BA-86D4-703E3E207809}" type="slidenum">
              <a:rPr lang="de-DE"/>
              <a:pPr/>
              <a:t>‹#›</a:t>
            </a:fld>
            <a:endParaRPr lang="de-D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dirty="0"/>
          </a:p>
        </p:txBody>
      </p:sp>
      <p:sp>
        <p:nvSpPr>
          <p:cNvPr id="4" name="Slide Number Placeholder 3"/>
          <p:cNvSpPr>
            <a:spLocks noGrp="1"/>
          </p:cNvSpPr>
          <p:nvPr>
            <p:ph type="sldNum" sz="quarter" idx="10"/>
          </p:nvPr>
        </p:nvSpPr>
        <p:spPr/>
        <p:txBody>
          <a:bodyPr/>
          <a:lstStyle/>
          <a:p>
            <a:fld id="{A461EE92-D719-42BA-86D4-703E3E207809}" type="slidenum">
              <a:rPr lang="de-DE" smtClean="0"/>
              <a:pPr/>
              <a:t>49</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1">
          <a:gsLst>
            <a:gs pos="0">
              <a:schemeClr val="bg1"/>
            </a:gs>
            <a:gs pos="100000">
              <a:schemeClr val="bg1">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7019925" y="188913"/>
            <a:ext cx="2124075" cy="360362"/>
          </a:xfrm>
          <a:prstGeom prst="rect">
            <a:avLst/>
          </a:prstGeom>
          <a:noFill/>
          <a:ln w="9525">
            <a:noFill/>
            <a:miter lim="800000"/>
            <a:headEnd/>
            <a:tailEnd/>
          </a:ln>
          <a:effectLst/>
        </p:spPr>
        <p:txBody>
          <a:bodyPr anchor="ctr"/>
          <a:lstStyle/>
          <a:p>
            <a:pPr algn="ctr">
              <a:defRPr/>
            </a:pPr>
            <a:r>
              <a:rPr lang="en-US" sz="1400" b="1" dirty="0" smtClean="0">
                <a:solidFill>
                  <a:schemeClr val="bg1"/>
                </a:solidFill>
                <a:latin typeface="Verdana" pitchFamily="34" charset="0"/>
              </a:rPr>
              <a:t>dnug-koblenz.de</a:t>
            </a:r>
            <a:endParaRPr lang="en-US" sz="1400" b="1" dirty="0">
              <a:solidFill>
                <a:schemeClr val="bg1"/>
              </a:solidFill>
              <a:latin typeface="Verdana" pitchFamily="34" charset="0"/>
            </a:endParaRPr>
          </a:p>
        </p:txBody>
      </p:sp>
      <p:sp>
        <p:nvSpPr>
          <p:cNvPr id="6" name="Rectangle 11"/>
          <p:cNvSpPr>
            <a:spLocks noChangeArrowheads="1"/>
          </p:cNvSpPr>
          <p:nvPr/>
        </p:nvSpPr>
        <p:spPr bwMode="auto">
          <a:xfrm>
            <a:off x="468313" y="2852738"/>
            <a:ext cx="8229600" cy="576262"/>
          </a:xfrm>
          <a:prstGeom prst="rect">
            <a:avLst/>
          </a:prstGeom>
          <a:noFill/>
          <a:ln w="9525">
            <a:noFill/>
            <a:miter lim="800000"/>
            <a:headEnd/>
            <a:tailEnd/>
          </a:ln>
          <a:effectLst>
            <a:outerShdw dist="17961" dir="2700000" algn="ctr" rotWithShape="0">
              <a:schemeClr val="tx1">
                <a:alpha val="50000"/>
              </a:schemeClr>
            </a:outerShdw>
          </a:effectLst>
        </p:spPr>
        <p:txBody>
          <a:bodyPr anchor="ctr"/>
          <a:lstStyle/>
          <a:p>
            <a:pPr algn="ctr">
              <a:defRPr/>
            </a:pPr>
            <a:endParaRPr lang="de-DE" sz="3600" b="1">
              <a:solidFill>
                <a:srgbClr val="F69200"/>
              </a:solidFill>
              <a:latin typeface="Verdana" pitchFamily="34" charset="0"/>
            </a:endParaRPr>
          </a:p>
        </p:txBody>
      </p:sp>
      <p:sp>
        <p:nvSpPr>
          <p:cNvPr id="32785" name="Rectangle 17"/>
          <p:cNvSpPr>
            <a:spLocks noGrp="1" noChangeArrowheads="1"/>
          </p:cNvSpPr>
          <p:nvPr>
            <p:ph type="ctrTitle" sz="quarter"/>
          </p:nvPr>
        </p:nvSpPr>
        <p:spPr>
          <a:xfrm>
            <a:off x="179388" y="2143116"/>
            <a:ext cx="8713787" cy="1428760"/>
          </a:xfrm>
        </p:spPr>
        <p:txBody>
          <a:bodyPr anchor="b"/>
          <a:lstStyle>
            <a:lvl1pPr algn="ctr">
              <a:defRPr sz="3600"/>
            </a:lvl1pPr>
          </a:lstStyle>
          <a:p>
            <a:r>
              <a:rPr lang="en-US" smtClean="0"/>
              <a:t>Click to edit Master title style</a:t>
            </a:r>
            <a:endParaRPr lang="en-US"/>
          </a:p>
        </p:txBody>
      </p:sp>
      <p:sp>
        <p:nvSpPr>
          <p:cNvPr id="32786" name="Rectangle 18"/>
          <p:cNvSpPr>
            <a:spLocks noGrp="1" noChangeArrowheads="1"/>
          </p:cNvSpPr>
          <p:nvPr>
            <p:ph type="subTitle" sz="quarter" idx="1"/>
          </p:nvPr>
        </p:nvSpPr>
        <p:spPr>
          <a:xfrm>
            <a:off x="1371600" y="3643314"/>
            <a:ext cx="6400800" cy="1500198"/>
          </a:xfrm>
        </p:spPr>
        <p:txBody>
          <a:bodyPr/>
          <a:lstStyle>
            <a:lvl1pPr marL="0" indent="0" algn="ctr">
              <a:buFont typeface="Franklin Gothic Medium" pitchFamily="34" charset="0"/>
              <a:buNone/>
              <a:defRPr/>
            </a:lvl1pPr>
          </a:lstStyle>
          <a:p>
            <a:r>
              <a:rPr lang="en-US" smtClean="0"/>
              <a:t>Click to edit Master subtitle style</a:t>
            </a:r>
            <a:endParaRPr lang="en-US"/>
          </a:p>
        </p:txBody>
      </p:sp>
      <p:pic>
        <p:nvPicPr>
          <p:cNvPr id="13" name="Grafik 12" descr="line.png"/>
          <p:cNvPicPr>
            <a:picLocks noChangeAspect="1"/>
          </p:cNvPicPr>
          <p:nvPr/>
        </p:nvPicPr>
        <p:blipFill>
          <a:blip r:embed="rId2"/>
          <a:stretch>
            <a:fillRect/>
          </a:stretch>
        </p:blipFill>
        <p:spPr>
          <a:xfrm>
            <a:off x="0" y="500041"/>
            <a:ext cx="9144000" cy="142876"/>
          </a:xfrm>
          <a:prstGeom prst="rect">
            <a:avLst/>
          </a:prstGeom>
        </p:spPr>
      </p:pic>
      <p:pic>
        <p:nvPicPr>
          <p:cNvPr id="14" name="Grafik 13" descr="dotnetbutton.png"/>
          <p:cNvPicPr>
            <a:picLocks noChangeAspect="1"/>
          </p:cNvPicPr>
          <p:nvPr/>
        </p:nvPicPr>
        <p:blipFill>
          <a:blip r:embed="rId3"/>
          <a:stretch>
            <a:fillRect/>
          </a:stretch>
        </p:blipFill>
        <p:spPr>
          <a:xfrm>
            <a:off x="214282" y="71438"/>
            <a:ext cx="793729" cy="714356"/>
          </a:xfrm>
          <a:prstGeom prst="rect">
            <a:avLst/>
          </a:prstGeom>
        </p:spPr>
      </p:pic>
      <p:pic>
        <p:nvPicPr>
          <p:cNvPr id="15" name="Grafik 14" descr="dotnettitle.png"/>
          <p:cNvPicPr>
            <a:picLocks noChangeAspect="1"/>
          </p:cNvPicPr>
          <p:nvPr/>
        </p:nvPicPr>
        <p:blipFill>
          <a:blip r:embed="rId4"/>
          <a:stretch>
            <a:fillRect/>
          </a:stretch>
        </p:blipFill>
        <p:spPr>
          <a:xfrm>
            <a:off x="1000101" y="154925"/>
            <a:ext cx="3857651" cy="41655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9388" y="835026"/>
            <a:ext cx="8785225" cy="950900"/>
          </a:xfrm>
        </p:spPr>
        <p:txBody>
          <a:bodyPr/>
          <a:lstStyle>
            <a:lvl1pPr>
              <a:defRPr>
                <a:latin typeface="Segoe UI" pitchFamily="34" charset="0"/>
                <a:cs typeface="Segoe UI" pitchFamily="34" charset="0"/>
              </a:defRPr>
            </a:lvl1pPr>
          </a:lstStyle>
          <a:p>
            <a:r>
              <a:rPr lang="en-US" smtClean="0"/>
              <a:t>Click to edit Master title style</a:t>
            </a:r>
            <a:endParaRPr lang="de-DE"/>
          </a:p>
        </p:txBody>
      </p:sp>
      <p:sp>
        <p:nvSpPr>
          <p:cNvPr id="3" name="Content Placeholder 2"/>
          <p:cNvSpPr>
            <a:spLocks noGrp="1"/>
          </p:cNvSpPr>
          <p:nvPr>
            <p:ph idx="1"/>
          </p:nvPr>
        </p:nvSpPr>
        <p:spPr>
          <a:xfrm>
            <a:off x="179388" y="1785926"/>
            <a:ext cx="8785225" cy="5072074"/>
          </a:xfrm>
        </p:spPr>
        <p:txBody>
          <a:bodyPr/>
          <a:lstStyle>
            <a:lvl1pPr>
              <a:spcBef>
                <a:spcPts val="1800"/>
              </a:spcBef>
              <a:defRPr>
                <a:latin typeface="Segoe UI" pitchFamily="34" charset="0"/>
                <a:cs typeface="Segoe UI" pitchFamily="34" charset="0"/>
              </a:defRPr>
            </a:lvl1pPr>
            <a:lvl2pPr>
              <a:defRPr>
                <a:latin typeface="Segoe UI" pitchFamily="34" charset="0"/>
                <a:cs typeface="Segoe UI" pitchFamily="34" charset="0"/>
              </a:defRPr>
            </a:lvl2pPr>
            <a:lvl3pPr>
              <a:defRPr>
                <a:latin typeface="Segoe UI" pitchFamily="34" charset="0"/>
                <a:cs typeface="Segoe UI" pitchFamily="34" charset="0"/>
              </a:defRPr>
            </a:lvl3pPr>
            <a:lvl4pPr>
              <a:defRPr>
                <a:latin typeface="Segoe UI" pitchFamily="34" charset="0"/>
                <a:cs typeface="Segoe UI" pitchFamily="34" charset="0"/>
              </a:defRPr>
            </a:lvl4pPr>
            <a:lvl5pPr>
              <a:defRPr>
                <a:latin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4" name="Rectangle 20"/>
          <p:cNvSpPr>
            <a:spLocks noGrp="1" noChangeArrowheads="1"/>
          </p:cNvSpPr>
          <p:nvPr>
            <p:ph type="sldNum" sz="quarter" idx="10"/>
          </p:nvPr>
        </p:nvSpPr>
        <p:spPr>
          <a:ln/>
        </p:spPr>
        <p:txBody>
          <a:bodyPr/>
          <a:lstStyle>
            <a:lvl1pPr>
              <a:defRPr/>
            </a:lvl1pPr>
          </a:lstStyle>
          <a:p>
            <a:fld id="{A7B2CB6C-2977-472B-A2E2-46EA7D15863A}" type="slidenum">
              <a:rPr lang="de-DE" smtClean="0"/>
              <a:pPr/>
              <a:t>‹#›</a:t>
            </a:fld>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286124"/>
            <a:ext cx="7772400" cy="719133"/>
          </a:xfrm>
        </p:spPr>
        <p:txBody>
          <a:bodyPr anchor="t"/>
          <a:lstStyle>
            <a:lvl1pPr algn="ctr">
              <a:defRPr sz="3200" b="1" cap="none" baseline="0"/>
            </a:lvl1pPr>
          </a:lstStyle>
          <a:p>
            <a:r>
              <a:rPr lang="en-US" smtClean="0"/>
              <a:t>Click to edit Master title style</a:t>
            </a:r>
            <a:endParaRPr lang="de-DE" dirty="0"/>
          </a:p>
        </p:txBody>
      </p:sp>
      <p:sp>
        <p:nvSpPr>
          <p:cNvPr id="4" name="Rectangle 20"/>
          <p:cNvSpPr>
            <a:spLocks noGrp="1" noChangeArrowheads="1"/>
          </p:cNvSpPr>
          <p:nvPr>
            <p:ph type="sldNum" sz="quarter" idx="10"/>
          </p:nvPr>
        </p:nvSpPr>
        <p:spPr>
          <a:ln/>
        </p:spPr>
        <p:txBody>
          <a:bodyPr/>
          <a:lstStyle>
            <a:lvl1pPr>
              <a:defRPr/>
            </a:lvl1pPr>
          </a:lstStyle>
          <a:p>
            <a:fld id="{17966432-F1FC-49B8-B7E9-50964995500D}" type="slidenum">
              <a:rPr lang="de-DE" smtClean="0"/>
              <a:pPr/>
              <a:t>‹#›</a:t>
            </a:fld>
            <a:endParaRPr lang="de-DE"/>
          </a:p>
        </p:txBody>
      </p:sp>
    </p:spTree>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457200" y="1628775"/>
            <a:ext cx="4038600"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628775"/>
            <a:ext cx="4038600"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20"/>
          <p:cNvSpPr>
            <a:spLocks noGrp="1" noChangeArrowheads="1"/>
          </p:cNvSpPr>
          <p:nvPr>
            <p:ph type="sldNum" sz="quarter" idx="10"/>
          </p:nvPr>
        </p:nvSpPr>
        <p:spPr>
          <a:ln/>
        </p:spPr>
        <p:txBody>
          <a:bodyPr/>
          <a:lstStyle>
            <a:lvl1pPr>
              <a:defRPr/>
            </a:lvl1pPr>
          </a:lstStyle>
          <a:p>
            <a:fld id="{BA7826C2-283C-47DC-AC37-7E6768C37EAD}" type="slidenum">
              <a:rPr lang="de-DE" smtClean="0"/>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Rectangle 20"/>
          <p:cNvSpPr>
            <a:spLocks noGrp="1" noChangeArrowheads="1"/>
          </p:cNvSpPr>
          <p:nvPr>
            <p:ph type="sldNum" sz="quarter" idx="10"/>
          </p:nvPr>
        </p:nvSpPr>
        <p:spPr>
          <a:ln/>
        </p:spPr>
        <p:txBody>
          <a:bodyPr/>
          <a:lstStyle>
            <a:lvl1pPr>
              <a:defRPr/>
            </a:lvl1pPr>
          </a:lstStyle>
          <a:p>
            <a:fld id="{82B2BF2F-ED6A-41DC-9EE5-54230553FE26}" type="slidenum">
              <a:rPr lang="de-DE" smtClean="0"/>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
          <p:cNvSpPr>
            <a:spLocks noGrp="1" noChangeArrowheads="1"/>
          </p:cNvSpPr>
          <p:nvPr>
            <p:ph type="sldNum" sz="quarter" idx="10"/>
          </p:nvPr>
        </p:nvSpPr>
        <p:spPr>
          <a:ln/>
        </p:spPr>
        <p:txBody>
          <a:bodyPr/>
          <a:lstStyle>
            <a:lvl1pPr>
              <a:defRPr/>
            </a:lvl1pPr>
          </a:lstStyle>
          <a:p>
            <a:fld id="{8E92B313-DBB7-4268-A4D7-4CC127EC0D09}" type="slidenum">
              <a:rPr lang="de-DE" smtClean="0"/>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a:xfrm>
            <a:off x="395288" y="6402388"/>
            <a:ext cx="5624512" cy="339725"/>
          </a:xfrm>
          <a:prstGeom prst="rect">
            <a:avLst/>
          </a:prstGeom>
        </p:spPr>
        <p:txBody>
          <a:bodyPr/>
          <a:lstStyle>
            <a:lvl1pPr>
              <a:defRPr/>
            </a:lvl1pPr>
          </a:lstStyle>
          <a:p>
            <a:r>
              <a:rPr lang="de-DE" smtClean="0"/>
              <a:t>Roland Weigelt, Comma Soft AG</a:t>
            </a:r>
            <a:endParaRPr lang="de-DE"/>
          </a:p>
        </p:txBody>
      </p:sp>
      <p:sp>
        <p:nvSpPr>
          <p:cNvPr id="5" name="Slide Number Placeholder 4"/>
          <p:cNvSpPr>
            <a:spLocks noGrp="1"/>
          </p:cNvSpPr>
          <p:nvPr>
            <p:ph type="sldNum" sz="quarter" idx="11"/>
          </p:nvPr>
        </p:nvSpPr>
        <p:spPr/>
        <p:txBody>
          <a:bodyPr/>
          <a:lstStyle>
            <a:lvl1pPr>
              <a:defRPr/>
            </a:lvl1pPr>
          </a:lstStyle>
          <a:p>
            <a:fld id="{9074430F-7D69-467E-AF5D-459EAA778617}" type="slidenum">
              <a:rPr lang="de-DE"/>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7" name="Rectangle 17"/>
          <p:cNvSpPr>
            <a:spLocks noGrp="1" noChangeArrowheads="1"/>
          </p:cNvSpPr>
          <p:nvPr>
            <p:ph type="body" idx="1"/>
          </p:nvPr>
        </p:nvSpPr>
        <p:spPr bwMode="auto">
          <a:xfrm>
            <a:off x="179388" y="1785926"/>
            <a:ext cx="8785225" cy="50720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Rectangle 2"/>
          <p:cNvSpPr>
            <a:spLocks noGrp="1" noChangeArrowheads="1"/>
          </p:cNvSpPr>
          <p:nvPr>
            <p:ph type="title"/>
          </p:nvPr>
        </p:nvSpPr>
        <p:spPr bwMode="auto">
          <a:xfrm>
            <a:off x="179388" y="835026"/>
            <a:ext cx="8785225" cy="950900"/>
          </a:xfrm>
          <a:prstGeom prst="rect">
            <a:avLst/>
          </a:prstGeom>
          <a:noFill/>
          <a:ln w="9525">
            <a:noFill/>
            <a:miter lim="800000"/>
            <a:headEnd/>
            <a:tailEnd/>
          </a:ln>
          <a:effectLst>
            <a:outerShdw dist="17961" dir="2700000" algn="ctr" rotWithShape="0">
              <a:schemeClr val="tx1">
                <a:alpha val="50000"/>
              </a:schemeClr>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43" name="Text Box 19"/>
          <p:cNvSpPr txBox="1">
            <a:spLocks noChangeArrowheads="1"/>
          </p:cNvSpPr>
          <p:nvPr/>
        </p:nvSpPr>
        <p:spPr bwMode="auto">
          <a:xfrm>
            <a:off x="7019925" y="188913"/>
            <a:ext cx="2124075" cy="360362"/>
          </a:xfrm>
          <a:prstGeom prst="rect">
            <a:avLst/>
          </a:prstGeom>
          <a:noFill/>
          <a:ln w="9525">
            <a:noFill/>
            <a:miter lim="800000"/>
            <a:headEnd/>
            <a:tailEnd/>
          </a:ln>
          <a:effectLst/>
        </p:spPr>
        <p:txBody>
          <a:bodyPr anchor="ctr"/>
          <a:lstStyle/>
          <a:p>
            <a:pPr algn="ctr">
              <a:defRPr/>
            </a:pPr>
            <a:r>
              <a:rPr lang="de-DE" sz="1400" b="1" dirty="0" smtClean="0">
                <a:solidFill>
                  <a:schemeClr val="bg1"/>
                </a:solidFill>
                <a:latin typeface="Verdana" pitchFamily="34" charset="0"/>
              </a:rPr>
              <a:t>dnug-koblenz.de</a:t>
            </a:r>
            <a:endParaRPr lang="en-US" sz="1400" b="1" dirty="0">
              <a:solidFill>
                <a:schemeClr val="bg1"/>
              </a:solidFill>
              <a:latin typeface="Verdana" pitchFamily="34" charset="0"/>
            </a:endParaRPr>
          </a:p>
        </p:txBody>
      </p:sp>
      <p:sp>
        <p:nvSpPr>
          <p:cNvPr id="1044" name="Rectangle 20"/>
          <p:cNvSpPr>
            <a:spLocks noGrp="1" noChangeArrowheads="1"/>
          </p:cNvSpPr>
          <p:nvPr>
            <p:ph type="sldNum" sz="quarter" idx="4"/>
          </p:nvPr>
        </p:nvSpPr>
        <p:spPr bwMode="auto">
          <a:xfrm>
            <a:off x="6804025" y="6237288"/>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17966432-F1FC-49B8-B7E9-50964995500D}" type="slidenum">
              <a:rPr lang="de-DE" smtClean="0"/>
              <a:pPr/>
              <a:t>‹#›</a:t>
            </a:fld>
            <a:endParaRPr lang="de-DE"/>
          </a:p>
        </p:txBody>
      </p:sp>
      <p:pic>
        <p:nvPicPr>
          <p:cNvPr id="12" name="Grafik 11" descr="line.png"/>
          <p:cNvPicPr>
            <a:picLocks noChangeAspect="1"/>
          </p:cNvPicPr>
          <p:nvPr/>
        </p:nvPicPr>
        <p:blipFill>
          <a:blip r:embed="rId9"/>
          <a:stretch>
            <a:fillRect/>
          </a:stretch>
        </p:blipFill>
        <p:spPr>
          <a:xfrm>
            <a:off x="0" y="500041"/>
            <a:ext cx="9144000" cy="142876"/>
          </a:xfrm>
          <a:prstGeom prst="rect">
            <a:avLst/>
          </a:prstGeom>
        </p:spPr>
      </p:pic>
      <p:pic>
        <p:nvPicPr>
          <p:cNvPr id="11" name="Grafik 10" descr="dotnetbutton.png"/>
          <p:cNvPicPr>
            <a:picLocks noChangeAspect="1"/>
          </p:cNvPicPr>
          <p:nvPr/>
        </p:nvPicPr>
        <p:blipFill>
          <a:blip r:embed="rId10"/>
          <a:stretch>
            <a:fillRect/>
          </a:stretch>
        </p:blipFill>
        <p:spPr>
          <a:xfrm>
            <a:off x="214256" y="71414"/>
            <a:ext cx="793756" cy="714380"/>
          </a:xfrm>
          <a:prstGeom prst="rect">
            <a:avLst/>
          </a:prstGeom>
        </p:spPr>
      </p:pic>
      <p:pic>
        <p:nvPicPr>
          <p:cNvPr id="13" name="Grafik 12" descr="dotnettitle.png"/>
          <p:cNvPicPr>
            <a:picLocks noChangeAspect="1"/>
          </p:cNvPicPr>
          <p:nvPr/>
        </p:nvPicPr>
        <p:blipFill>
          <a:blip r:embed="rId11"/>
          <a:stretch>
            <a:fillRect/>
          </a:stretch>
        </p:blipFill>
        <p:spPr>
          <a:xfrm>
            <a:off x="1000101" y="154925"/>
            <a:ext cx="3857651" cy="416554"/>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dt="0"/>
  <p:txStyles>
    <p:titleStyle>
      <a:lvl1pPr algn="l" rtl="0" eaLnBrk="1" fontAlgn="base" hangingPunct="1">
        <a:spcBef>
          <a:spcPct val="0"/>
        </a:spcBef>
        <a:spcAft>
          <a:spcPct val="0"/>
        </a:spcAft>
        <a:defRPr sz="3200" b="1">
          <a:solidFill>
            <a:srgbClr val="C00000"/>
          </a:solidFill>
          <a:latin typeface="Segoe UI" pitchFamily="34" charset="0"/>
          <a:ea typeface="+mj-ea"/>
          <a:cs typeface="Segoe UI" pitchFamily="34" charset="0"/>
        </a:defRPr>
      </a:lvl1pPr>
      <a:lvl2pPr algn="l" rtl="0" eaLnBrk="1" fontAlgn="base" hangingPunct="1">
        <a:spcBef>
          <a:spcPct val="0"/>
        </a:spcBef>
        <a:spcAft>
          <a:spcPct val="0"/>
        </a:spcAft>
        <a:defRPr sz="3200" b="1">
          <a:solidFill>
            <a:srgbClr val="F69200"/>
          </a:solidFill>
          <a:latin typeface="Verdana" pitchFamily="34" charset="0"/>
        </a:defRPr>
      </a:lvl2pPr>
      <a:lvl3pPr algn="l" rtl="0" eaLnBrk="1" fontAlgn="base" hangingPunct="1">
        <a:spcBef>
          <a:spcPct val="0"/>
        </a:spcBef>
        <a:spcAft>
          <a:spcPct val="0"/>
        </a:spcAft>
        <a:defRPr sz="3200" b="1">
          <a:solidFill>
            <a:srgbClr val="F69200"/>
          </a:solidFill>
          <a:latin typeface="Verdana" pitchFamily="34" charset="0"/>
        </a:defRPr>
      </a:lvl3pPr>
      <a:lvl4pPr algn="l" rtl="0" eaLnBrk="1" fontAlgn="base" hangingPunct="1">
        <a:spcBef>
          <a:spcPct val="0"/>
        </a:spcBef>
        <a:spcAft>
          <a:spcPct val="0"/>
        </a:spcAft>
        <a:defRPr sz="3200" b="1">
          <a:solidFill>
            <a:srgbClr val="F69200"/>
          </a:solidFill>
          <a:latin typeface="Verdana" pitchFamily="34" charset="0"/>
        </a:defRPr>
      </a:lvl4pPr>
      <a:lvl5pPr algn="l" rtl="0" eaLnBrk="1" fontAlgn="base" hangingPunct="1">
        <a:spcBef>
          <a:spcPct val="0"/>
        </a:spcBef>
        <a:spcAft>
          <a:spcPct val="0"/>
        </a:spcAft>
        <a:defRPr sz="3200" b="1">
          <a:solidFill>
            <a:srgbClr val="F69200"/>
          </a:solidFill>
          <a:latin typeface="Verdana" pitchFamily="34" charset="0"/>
        </a:defRPr>
      </a:lvl5pPr>
      <a:lvl6pPr marL="457200" algn="l" rtl="0" eaLnBrk="1" fontAlgn="base" hangingPunct="1">
        <a:spcBef>
          <a:spcPct val="0"/>
        </a:spcBef>
        <a:spcAft>
          <a:spcPct val="0"/>
        </a:spcAft>
        <a:defRPr sz="3200" b="1">
          <a:solidFill>
            <a:srgbClr val="F69200"/>
          </a:solidFill>
          <a:latin typeface="Verdana" pitchFamily="34" charset="0"/>
        </a:defRPr>
      </a:lvl6pPr>
      <a:lvl7pPr marL="914400" algn="l" rtl="0" eaLnBrk="1" fontAlgn="base" hangingPunct="1">
        <a:spcBef>
          <a:spcPct val="0"/>
        </a:spcBef>
        <a:spcAft>
          <a:spcPct val="0"/>
        </a:spcAft>
        <a:defRPr sz="3200" b="1">
          <a:solidFill>
            <a:srgbClr val="F69200"/>
          </a:solidFill>
          <a:latin typeface="Verdana" pitchFamily="34" charset="0"/>
        </a:defRPr>
      </a:lvl7pPr>
      <a:lvl8pPr marL="1371600" algn="l" rtl="0" eaLnBrk="1" fontAlgn="base" hangingPunct="1">
        <a:spcBef>
          <a:spcPct val="0"/>
        </a:spcBef>
        <a:spcAft>
          <a:spcPct val="0"/>
        </a:spcAft>
        <a:defRPr sz="3200" b="1">
          <a:solidFill>
            <a:srgbClr val="F69200"/>
          </a:solidFill>
          <a:latin typeface="Verdana" pitchFamily="34" charset="0"/>
        </a:defRPr>
      </a:lvl8pPr>
      <a:lvl9pPr marL="1828800" algn="l" rtl="0" eaLnBrk="1" fontAlgn="base" hangingPunct="1">
        <a:spcBef>
          <a:spcPct val="0"/>
        </a:spcBef>
        <a:spcAft>
          <a:spcPct val="0"/>
        </a:spcAft>
        <a:defRPr sz="3200" b="1">
          <a:solidFill>
            <a:srgbClr val="F69200"/>
          </a:solidFill>
          <a:latin typeface="Verdana" pitchFamily="34" charset="0"/>
        </a:defRPr>
      </a:lvl9pPr>
    </p:titleStyle>
    <p:bodyStyle>
      <a:lvl1pPr marL="363538" indent="-363538" algn="l" rtl="0" eaLnBrk="1" fontAlgn="base" hangingPunct="1">
        <a:spcBef>
          <a:spcPts val="1800"/>
        </a:spcBef>
        <a:spcAft>
          <a:spcPct val="0"/>
        </a:spcAft>
        <a:buClr>
          <a:srgbClr val="C00000"/>
        </a:buClr>
        <a:buFont typeface="Wingdings" pitchFamily="2" charset="2"/>
        <a:buChar char="§"/>
        <a:defRPr sz="3200">
          <a:solidFill>
            <a:srgbClr val="000000"/>
          </a:solidFill>
          <a:latin typeface="Segoe UI" pitchFamily="34" charset="0"/>
          <a:ea typeface="+mn-ea"/>
          <a:cs typeface="Segoe UI" pitchFamily="34" charset="0"/>
        </a:defRPr>
      </a:lvl1pPr>
      <a:lvl2pPr marL="892175" indent="-349250" algn="l" rtl="0" eaLnBrk="1" fontAlgn="base" hangingPunct="1">
        <a:spcBef>
          <a:spcPct val="20000"/>
        </a:spcBef>
        <a:spcAft>
          <a:spcPct val="0"/>
        </a:spcAft>
        <a:buClr>
          <a:srgbClr val="C00000"/>
        </a:buClr>
        <a:buFont typeface="Wingdings" pitchFamily="2" charset="2"/>
        <a:buChar char="§"/>
        <a:defRPr sz="2800">
          <a:solidFill>
            <a:srgbClr val="000000"/>
          </a:solidFill>
          <a:latin typeface="Segoe UI" pitchFamily="34" charset="0"/>
          <a:cs typeface="Segoe UI" pitchFamily="34" charset="0"/>
        </a:defRPr>
      </a:lvl2pPr>
      <a:lvl3pPr marL="1344613" indent="-273050" algn="l" rtl="0" eaLnBrk="1" fontAlgn="base" hangingPunct="1">
        <a:spcBef>
          <a:spcPct val="20000"/>
        </a:spcBef>
        <a:spcAft>
          <a:spcPct val="0"/>
        </a:spcAft>
        <a:buClr>
          <a:srgbClr val="C00000"/>
        </a:buClr>
        <a:buFont typeface="Wingdings" pitchFamily="2" charset="2"/>
        <a:buChar char="§"/>
        <a:defRPr sz="2400">
          <a:solidFill>
            <a:srgbClr val="000000"/>
          </a:solidFill>
          <a:latin typeface="Segoe UI" pitchFamily="34" charset="0"/>
          <a:cs typeface="Segoe UI" pitchFamily="34" charset="0"/>
        </a:defRPr>
      </a:lvl3pPr>
      <a:lvl4pPr marL="1795463" indent="-271463" algn="l" rtl="0" eaLnBrk="1" fontAlgn="base" hangingPunct="1">
        <a:spcBef>
          <a:spcPct val="20000"/>
        </a:spcBef>
        <a:spcAft>
          <a:spcPct val="0"/>
        </a:spcAft>
        <a:buClr>
          <a:srgbClr val="C00000"/>
        </a:buClr>
        <a:buFont typeface="Wingdings" pitchFamily="2" charset="2"/>
        <a:buChar char="§"/>
        <a:defRPr sz="2000">
          <a:solidFill>
            <a:srgbClr val="000000"/>
          </a:solidFill>
          <a:latin typeface="Segoe UI" pitchFamily="34" charset="0"/>
          <a:cs typeface="Segoe UI" pitchFamily="34" charset="0"/>
        </a:defRPr>
      </a:lvl4pPr>
      <a:lvl5pPr marL="2236788" indent="-261938" algn="l" rtl="0" eaLnBrk="1" fontAlgn="base" hangingPunct="1">
        <a:spcBef>
          <a:spcPct val="20000"/>
        </a:spcBef>
        <a:spcAft>
          <a:spcPct val="0"/>
        </a:spcAft>
        <a:buClr>
          <a:srgbClr val="C00000"/>
        </a:buClr>
        <a:buFont typeface="Wingdings" pitchFamily="2" charset="2"/>
        <a:buChar char="§"/>
        <a:defRPr sz="2000">
          <a:solidFill>
            <a:srgbClr val="000000"/>
          </a:solidFill>
          <a:latin typeface="Segoe UI" pitchFamily="34" charset="0"/>
          <a:cs typeface="Segoe UI" pitchFamily="34" charset="0"/>
        </a:defRPr>
      </a:lvl5pPr>
      <a:lvl6pPr marL="2522538" indent="-266700" algn="l" rtl="0" eaLnBrk="1" fontAlgn="base" hangingPunct="1">
        <a:spcBef>
          <a:spcPct val="20000"/>
        </a:spcBef>
        <a:spcAft>
          <a:spcPct val="0"/>
        </a:spcAft>
        <a:buClr>
          <a:srgbClr val="F69200"/>
        </a:buClr>
        <a:buFont typeface="Franklin Gothic Medium" pitchFamily="34" charset="0"/>
        <a:buChar char="▪"/>
        <a:defRPr>
          <a:solidFill>
            <a:schemeClr val="tx1"/>
          </a:solidFill>
          <a:latin typeface="+mn-lt"/>
        </a:defRPr>
      </a:lvl6pPr>
      <a:lvl7pPr marL="2979738" indent="-266700" algn="l" rtl="0" eaLnBrk="1" fontAlgn="base" hangingPunct="1">
        <a:spcBef>
          <a:spcPct val="20000"/>
        </a:spcBef>
        <a:spcAft>
          <a:spcPct val="0"/>
        </a:spcAft>
        <a:buClr>
          <a:srgbClr val="F69200"/>
        </a:buClr>
        <a:buFont typeface="Franklin Gothic Medium" pitchFamily="34" charset="0"/>
        <a:buChar char="▪"/>
        <a:defRPr>
          <a:solidFill>
            <a:schemeClr val="tx1"/>
          </a:solidFill>
          <a:latin typeface="+mn-lt"/>
        </a:defRPr>
      </a:lvl7pPr>
      <a:lvl8pPr marL="3436938" indent="-266700" algn="l" rtl="0" eaLnBrk="1" fontAlgn="base" hangingPunct="1">
        <a:spcBef>
          <a:spcPct val="20000"/>
        </a:spcBef>
        <a:spcAft>
          <a:spcPct val="0"/>
        </a:spcAft>
        <a:buClr>
          <a:srgbClr val="F69200"/>
        </a:buClr>
        <a:buFont typeface="Franklin Gothic Medium" pitchFamily="34" charset="0"/>
        <a:buChar char="▪"/>
        <a:defRPr>
          <a:solidFill>
            <a:schemeClr val="tx1"/>
          </a:solidFill>
          <a:latin typeface="+mn-lt"/>
        </a:defRPr>
      </a:lvl8pPr>
      <a:lvl9pPr marL="3894138" indent="-266700" algn="l" rtl="0" eaLnBrk="1" fontAlgn="base" hangingPunct="1">
        <a:spcBef>
          <a:spcPct val="20000"/>
        </a:spcBef>
        <a:spcAft>
          <a:spcPct val="0"/>
        </a:spcAft>
        <a:buClr>
          <a:srgbClr val="F69200"/>
        </a:buClr>
        <a:buFont typeface="Franklin Gothic Medium" pitchFamily="34" charset="0"/>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eblogs.asp.net/rweigelt" TargetMode="External"/><Relationship Id="rId2" Type="http://schemas.openxmlformats.org/officeDocument/2006/relationships/hyperlink" Target="mailto:mail@roland-weigelt.d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8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de-DE" smtClean="0"/>
              <a:t>GUI-Design für Nicht-Designer</a:t>
            </a:r>
            <a:endParaRPr lang="de-DE"/>
          </a:p>
        </p:txBody>
      </p:sp>
      <p:sp>
        <p:nvSpPr>
          <p:cNvPr id="3" name="Subtitle 2"/>
          <p:cNvSpPr>
            <a:spLocks noGrp="1"/>
          </p:cNvSpPr>
          <p:nvPr>
            <p:ph type="subTitle" sz="quarter" idx="1"/>
          </p:nvPr>
        </p:nvSpPr>
        <p:spPr/>
        <p:txBody>
          <a:bodyPr/>
          <a:lstStyle/>
          <a:p>
            <a:r>
              <a:rPr lang="de-DE" smtClean="0"/>
              <a:t>Der Weg zu brauchbaren GUIs mit Windows Forms</a:t>
            </a:r>
            <a:endParaRPr lang="de-DE"/>
          </a:p>
        </p:txBody>
      </p:sp>
      <p:sp>
        <p:nvSpPr>
          <p:cNvPr id="4" name="Rectangle 8"/>
          <p:cNvSpPr>
            <a:spLocks noChangeArrowheads="1"/>
          </p:cNvSpPr>
          <p:nvPr/>
        </p:nvSpPr>
        <p:spPr bwMode="auto">
          <a:xfrm>
            <a:off x="107950" y="5951538"/>
            <a:ext cx="8893175" cy="906462"/>
          </a:xfrm>
          <a:prstGeom prst="rect">
            <a:avLst/>
          </a:prstGeom>
          <a:noFill/>
          <a:ln w="9525">
            <a:noFill/>
            <a:miter lim="800000"/>
            <a:headEnd/>
            <a:tailEnd/>
          </a:ln>
        </p:spPr>
        <p:txBody>
          <a:bodyPr wrap="none" anchor="b"/>
          <a:lstStyle/>
          <a:p>
            <a:pPr algn="just" defTabSz="633413">
              <a:tabLst>
                <a:tab pos="722313" algn="l"/>
              </a:tabLst>
            </a:pPr>
            <a:r>
              <a:rPr lang="de-DE" sz="1400" i="1" smtClean="0">
                <a:latin typeface="Verdana" pitchFamily="34" charset="0"/>
              </a:rPr>
              <a:t>EMail</a:t>
            </a:r>
            <a:r>
              <a:rPr lang="de-DE" sz="1400" i="1" dirty="0">
                <a:latin typeface="Verdana" pitchFamily="34" charset="0"/>
              </a:rPr>
              <a:t>:</a:t>
            </a:r>
            <a:r>
              <a:rPr lang="de-DE" sz="1400" b="1" dirty="0">
                <a:latin typeface="Verdana" pitchFamily="34" charset="0"/>
              </a:rPr>
              <a:t>	</a:t>
            </a:r>
            <a:r>
              <a:rPr lang="de-DE" sz="1400" b="1">
                <a:latin typeface="Verdana" pitchFamily="34" charset="0"/>
              </a:rPr>
              <a:t>	</a:t>
            </a:r>
            <a:r>
              <a:rPr lang="de-DE" sz="1400" smtClean="0">
                <a:solidFill>
                  <a:schemeClr val="hlink"/>
                </a:solidFill>
                <a:latin typeface="Verdana" pitchFamily="34" charset="0"/>
                <a:hlinkClick r:id="rId2"/>
              </a:rPr>
              <a:t>mail@roland-weigelt.de</a:t>
            </a:r>
            <a:endParaRPr lang="de-DE" sz="1400" dirty="0">
              <a:solidFill>
                <a:schemeClr val="hlink"/>
              </a:solidFill>
              <a:latin typeface="Verdana" pitchFamily="34" charset="0"/>
            </a:endParaRPr>
          </a:p>
          <a:p>
            <a:pPr algn="just" defTabSz="633413">
              <a:tabLst>
                <a:tab pos="722313" algn="l"/>
              </a:tabLst>
            </a:pPr>
            <a:r>
              <a:rPr lang="de-DE" sz="1400" i="1" dirty="0">
                <a:latin typeface="Verdana" pitchFamily="34" charset="0"/>
              </a:rPr>
              <a:t>Weblog:</a:t>
            </a:r>
            <a:r>
              <a:rPr lang="de-DE" sz="1400">
                <a:latin typeface="Verdana" pitchFamily="34" charset="0"/>
              </a:rPr>
              <a:t>	</a:t>
            </a:r>
            <a:r>
              <a:rPr lang="de-DE" sz="1400" smtClean="0">
                <a:latin typeface="Verdana" pitchFamily="34" charset="0"/>
                <a:hlinkClick r:id="rId3"/>
              </a:rPr>
              <a:t>http</a:t>
            </a:r>
            <a:r>
              <a:rPr lang="de-DE" sz="1400" dirty="0">
                <a:latin typeface="Verdana" pitchFamily="34" charset="0"/>
                <a:hlinkClick r:id="rId3"/>
              </a:rPr>
              <a:t>://weblogs.asp.net/rweigelt</a:t>
            </a:r>
            <a:endParaRPr lang="en-US" sz="1400" dirty="0">
              <a:latin typeface="Verdan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User Experience Design</a:t>
            </a:r>
            <a:endParaRPr lang="de-DE"/>
          </a:p>
        </p:txBody>
      </p:sp>
      <p:sp>
        <p:nvSpPr>
          <p:cNvPr id="3" name="Content Placeholder 2"/>
          <p:cNvSpPr>
            <a:spLocks noGrp="1"/>
          </p:cNvSpPr>
          <p:nvPr>
            <p:ph idx="1"/>
          </p:nvPr>
        </p:nvSpPr>
        <p:spPr/>
        <p:txBody>
          <a:bodyPr/>
          <a:lstStyle/>
          <a:p>
            <a:pPr>
              <a:buNone/>
            </a:pPr>
            <a:r>
              <a:rPr lang="de-DE" sz="6600" smtClean="0"/>
              <a:t>User Experience</a:t>
            </a:r>
          </a:p>
          <a:p>
            <a:pPr marL="449263" lvl="1" indent="7938">
              <a:buNone/>
            </a:pPr>
            <a:r>
              <a:rPr lang="de-DE" sz="4000" smtClean="0"/>
              <a:t>Das Gesamterlebnis eines Nutzers bei Verwendung eines Produktes oder Systems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User Experience Design</a:t>
            </a:r>
            <a:endParaRPr lang="de-DE"/>
          </a:p>
        </p:txBody>
      </p:sp>
      <p:sp>
        <p:nvSpPr>
          <p:cNvPr id="3" name="Content Placeholder 2"/>
          <p:cNvSpPr>
            <a:spLocks noGrp="1"/>
          </p:cNvSpPr>
          <p:nvPr>
            <p:ph idx="1"/>
          </p:nvPr>
        </p:nvSpPr>
        <p:spPr/>
        <p:txBody>
          <a:bodyPr/>
          <a:lstStyle/>
          <a:p>
            <a:pPr eaLnBrk="1" hangingPunct="1"/>
            <a:r>
              <a:rPr lang="de-DE" smtClean="0"/>
              <a:t>Enthält Elemente aus</a:t>
            </a:r>
            <a:endParaRPr lang="de-DE" sz="1600" smtClean="0"/>
          </a:p>
          <a:p>
            <a:pPr lvl="1" eaLnBrk="1" hangingPunct="1">
              <a:tabLst>
                <a:tab pos="4845050" algn="l"/>
              </a:tabLst>
            </a:pPr>
            <a:r>
              <a:rPr lang="de-DE" smtClean="0"/>
              <a:t>Information Architecture	</a:t>
            </a:r>
            <a:r>
              <a:rPr lang="de-DE" sz="1800" smtClean="0">
                <a:latin typeface="Arial Narrow" pitchFamily="34" charset="0"/>
              </a:rPr>
              <a:t>wie sind Informationen strukturiert?</a:t>
            </a:r>
          </a:p>
          <a:p>
            <a:pPr lvl="1" eaLnBrk="1" hangingPunct="1">
              <a:tabLst>
                <a:tab pos="4845050" algn="l"/>
              </a:tabLst>
            </a:pPr>
            <a:r>
              <a:rPr lang="de-DE" smtClean="0"/>
              <a:t>Information Design	</a:t>
            </a:r>
            <a:r>
              <a:rPr lang="de-DE" sz="1800" smtClean="0">
                <a:latin typeface="Arial Narrow" pitchFamily="34" charset="0"/>
              </a:rPr>
              <a:t>wie werden Informationen präsentiert?</a:t>
            </a:r>
          </a:p>
          <a:p>
            <a:pPr lvl="1" eaLnBrk="1" hangingPunct="1">
              <a:tabLst>
                <a:tab pos="4845050" algn="l"/>
              </a:tabLst>
            </a:pPr>
            <a:r>
              <a:rPr lang="de-DE" smtClean="0"/>
              <a:t>GUI Design	</a:t>
            </a:r>
            <a:r>
              <a:rPr lang="de-DE" sz="1800" smtClean="0">
                <a:latin typeface="Arial Narrow" pitchFamily="34" charset="0"/>
              </a:rPr>
              <a:t>wie sieht die Benutzeroberfläche aus?</a:t>
            </a:r>
            <a:endParaRPr lang="de-DE" smtClean="0">
              <a:latin typeface="Arial Narrow" pitchFamily="34" charset="0"/>
            </a:endParaRPr>
          </a:p>
          <a:p>
            <a:pPr lvl="1" eaLnBrk="1" hangingPunct="1">
              <a:tabLst>
                <a:tab pos="4845050" algn="l"/>
              </a:tabLst>
            </a:pPr>
            <a:r>
              <a:rPr lang="de-DE" smtClean="0"/>
              <a:t>Visual/Graphic Design	</a:t>
            </a:r>
            <a:r>
              <a:rPr lang="de-DE" sz="1800" smtClean="0">
                <a:latin typeface="Arial Narrow" pitchFamily="34" charset="0"/>
              </a:rPr>
              <a:t>sieht die Oberfläche attraktiv aus?</a:t>
            </a:r>
          </a:p>
          <a:p>
            <a:pPr lvl="1" eaLnBrk="1" hangingPunct="1">
              <a:tabLst>
                <a:tab pos="4845050" algn="l"/>
              </a:tabLst>
            </a:pPr>
            <a:r>
              <a:rPr lang="de-DE" smtClean="0"/>
              <a:t>Usability	</a:t>
            </a:r>
            <a:r>
              <a:rPr lang="de-DE" sz="1800" smtClean="0">
                <a:latin typeface="Arial Narrow" pitchFamily="34" charset="0"/>
              </a:rPr>
              <a:t>ist die Anwendung gut bedienbar?</a:t>
            </a:r>
          </a:p>
          <a:p>
            <a:pPr lvl="1" eaLnBrk="1" hangingPunct="1">
              <a:tabLst>
                <a:tab pos="4845050" algn="l"/>
              </a:tabLst>
            </a:pPr>
            <a:r>
              <a:rPr lang="de-DE" smtClean="0"/>
              <a:t>Psychologie	</a:t>
            </a:r>
            <a:r>
              <a:rPr lang="de-DE" sz="1800" smtClean="0">
                <a:latin typeface="Arial Narrow" pitchFamily="34" charset="0"/>
              </a:rPr>
              <a:t>wie fühlt sich der Benutzer dabei?</a:t>
            </a:r>
          </a:p>
          <a:p>
            <a:r>
              <a:rPr lang="de-DE" smtClean="0"/>
              <a:t>Idee: Ganzheitliche Betrachtung</a:t>
            </a:r>
            <a:endParaRPr lang="de-DE"/>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Wissen was man tut</a:t>
            </a:r>
            <a:endParaRPr lang="de-DE"/>
          </a:p>
        </p:txBody>
      </p:sp>
      <p:sp>
        <p:nvSpPr>
          <p:cNvPr id="3" name="Text Placeholder 2"/>
          <p:cNvSpPr>
            <a:spLocks noGrp="1"/>
          </p:cNvSpPr>
          <p:nvPr>
            <p:ph type="body" idx="1"/>
          </p:nvPr>
        </p:nvSpPr>
        <p:spPr/>
        <p:txBody>
          <a:bodyPr/>
          <a:lstStyle/>
          <a:p>
            <a:r>
              <a:rPr lang="de-DE" smtClean="0"/>
              <a:t>Schritt 1</a:t>
            </a:r>
            <a:endParaRPr lang="de-DE"/>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Warnung vorab...</a:t>
            </a:r>
            <a:endParaRPr lang="de-DE"/>
          </a:p>
        </p:txBody>
      </p:sp>
      <p:sp>
        <p:nvSpPr>
          <p:cNvPr id="3" name="Content Placeholder 2"/>
          <p:cNvSpPr>
            <a:spLocks noGrp="1"/>
          </p:cNvSpPr>
          <p:nvPr>
            <p:ph idx="1"/>
          </p:nvPr>
        </p:nvSpPr>
        <p:spPr/>
        <p:txBody>
          <a:bodyPr/>
          <a:lstStyle/>
          <a:p>
            <a:r>
              <a:rPr lang="de-DE" smtClean="0"/>
              <a:t>Jetzt folgt ein überspitztes Beispiel</a:t>
            </a:r>
          </a:p>
          <a:p>
            <a:r>
              <a:rPr lang="de-DE" smtClean="0"/>
              <a:t>Es ist aber nur deshalb überspitzt, weil jeder aus seiner Erfahrung heraus den richtigen Ansatz kennt</a:t>
            </a:r>
          </a:p>
          <a:p>
            <a:r>
              <a:rPr lang="de-DE" smtClean="0"/>
              <a:t>Ähnlich einfache Beispiele aus anderen Domänen können </a:t>
            </a:r>
            <a:r>
              <a:rPr lang="de-DE" i="1" smtClean="0"/>
              <a:t>jeden</a:t>
            </a:r>
            <a:r>
              <a:rPr lang="de-DE" smtClean="0"/>
              <a:t> überrumpeln</a:t>
            </a:r>
          </a:p>
          <a:p>
            <a:r>
              <a:rPr lang="de-DE" smtClean="0"/>
              <a:t>Deshalb stellen wir uns alle mal dumm...</a:t>
            </a:r>
            <a:endParaRPr lang="de-DE"/>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Projekt "MegaNewsCenter"</a:t>
            </a:r>
            <a:endParaRPr lang="de-DE"/>
          </a:p>
        </p:txBody>
      </p:sp>
      <p:sp>
        <p:nvSpPr>
          <p:cNvPr id="3" name="Content Placeholder 2"/>
          <p:cNvSpPr>
            <a:spLocks noGrp="1"/>
          </p:cNvSpPr>
          <p:nvPr>
            <p:ph idx="1"/>
          </p:nvPr>
        </p:nvSpPr>
        <p:spPr/>
        <p:txBody>
          <a:bodyPr/>
          <a:lstStyle/>
          <a:p>
            <a:r>
              <a:rPr lang="de-DE" smtClean="0"/>
              <a:t>Feststellung: wir brauchen Objekte für </a:t>
            </a:r>
            <a:r>
              <a:rPr lang="de-DE" b="1" smtClean="0"/>
              <a:t>News-Artikel</a:t>
            </a:r>
            <a:r>
              <a:rPr lang="de-DE" smtClean="0"/>
              <a:t> und </a:t>
            </a:r>
            <a:r>
              <a:rPr lang="de-DE" b="1" smtClean="0"/>
              <a:t>Kommentare</a:t>
            </a:r>
          </a:p>
          <a:p>
            <a:r>
              <a:rPr lang="de-DE" smtClean="0"/>
              <a:t>Verknüpfungen zwischen den Objekten</a:t>
            </a:r>
          </a:p>
          <a:p>
            <a:pPr lvl="1">
              <a:tabLst>
                <a:tab pos="6184900" algn="l"/>
              </a:tabLst>
            </a:pPr>
            <a:r>
              <a:rPr lang="de-DE" smtClean="0"/>
              <a:t>Artikeln mit Kommentaren	</a:t>
            </a:r>
            <a:r>
              <a:rPr lang="de-DE" sz="2000" smtClean="0"/>
              <a:t>(Kommentieren)</a:t>
            </a:r>
            <a:endParaRPr lang="de-DE" smtClean="0"/>
          </a:p>
          <a:p>
            <a:pPr lvl="1">
              <a:tabLst>
                <a:tab pos="6184900" algn="l"/>
              </a:tabLst>
            </a:pPr>
            <a:r>
              <a:rPr lang="de-DE" smtClean="0"/>
              <a:t>Kommentare mit Kommentaren	</a:t>
            </a:r>
            <a:r>
              <a:rPr lang="de-DE" sz="2000" smtClean="0"/>
              <a:t>(Diskutieren)</a:t>
            </a:r>
          </a:p>
          <a:p>
            <a:r>
              <a:rPr lang="de-DE" smtClean="0"/>
              <a:t>So, jetzt geht's an die GUI!</a:t>
            </a:r>
          </a:p>
          <a:p>
            <a:pPr lvl="1"/>
            <a:r>
              <a:rPr lang="de-DE" smtClean="0"/>
              <a:t>Aufgaben verteilen und los!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GUI: Artikel erstellen</a:t>
            </a:r>
            <a:endParaRPr lang="de-DE"/>
          </a:p>
        </p:txBody>
      </p:sp>
      <p:sp>
        <p:nvSpPr>
          <p:cNvPr id="3" name="Content Placeholder 2"/>
          <p:cNvSpPr>
            <a:spLocks noGrp="1"/>
          </p:cNvSpPr>
          <p:nvPr>
            <p:ph idx="1"/>
          </p:nvPr>
        </p:nvSpPr>
        <p:spPr/>
        <p:txBody>
          <a:bodyPr/>
          <a:lstStyle/>
          <a:p>
            <a:endParaRPr lang="de-DE"/>
          </a:p>
        </p:txBody>
      </p:sp>
      <p:sp>
        <p:nvSpPr>
          <p:cNvPr id="5" name="Rectangle 4"/>
          <p:cNvSpPr/>
          <p:nvPr/>
        </p:nvSpPr>
        <p:spPr>
          <a:xfrm>
            <a:off x="500034" y="1785926"/>
            <a:ext cx="4572032" cy="4572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6" name="TextBox 5"/>
          <p:cNvSpPr txBox="1"/>
          <p:nvPr/>
        </p:nvSpPr>
        <p:spPr>
          <a:xfrm>
            <a:off x="500034" y="1857364"/>
            <a:ext cx="2714644" cy="369332"/>
          </a:xfrm>
          <a:prstGeom prst="rect">
            <a:avLst/>
          </a:prstGeom>
          <a:noFill/>
        </p:spPr>
        <p:txBody>
          <a:bodyPr wrap="square" rtlCol="0">
            <a:spAutoFit/>
          </a:bodyPr>
          <a:lstStyle/>
          <a:p>
            <a:r>
              <a:rPr lang="de-DE" b="1" smtClean="0"/>
              <a:t>Artikel erstellen</a:t>
            </a:r>
            <a:endParaRPr lang="de-DE" b="1"/>
          </a:p>
        </p:txBody>
      </p:sp>
      <p:sp>
        <p:nvSpPr>
          <p:cNvPr id="8" name="TextBox 7"/>
          <p:cNvSpPr txBox="1"/>
          <p:nvPr/>
        </p:nvSpPr>
        <p:spPr>
          <a:xfrm>
            <a:off x="500034" y="2488164"/>
            <a:ext cx="714380" cy="276999"/>
          </a:xfrm>
          <a:prstGeom prst="rect">
            <a:avLst/>
          </a:prstGeom>
          <a:noFill/>
        </p:spPr>
        <p:txBody>
          <a:bodyPr wrap="square" rtlCol="0">
            <a:spAutoFit/>
          </a:bodyPr>
          <a:lstStyle/>
          <a:p>
            <a:r>
              <a:rPr lang="de-DE" sz="1200" smtClean="0"/>
              <a:t>Titel:</a:t>
            </a:r>
            <a:endParaRPr lang="de-DE" sz="1200"/>
          </a:p>
        </p:txBody>
      </p:sp>
      <p:sp>
        <p:nvSpPr>
          <p:cNvPr id="12" name="Rectangle 11"/>
          <p:cNvSpPr/>
          <p:nvPr/>
        </p:nvSpPr>
        <p:spPr>
          <a:xfrm>
            <a:off x="1643042" y="2500306"/>
            <a:ext cx="3286148" cy="2857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100" smtClean="0">
                <a:solidFill>
                  <a:schemeClr val="tx1"/>
                </a:solidFill>
                <a:latin typeface="Arial Narrow" pitchFamily="34" charset="0"/>
              </a:rPr>
              <a:t>Vortrag über GUI-Design für Nicht-Designer auf der BASTA!</a:t>
            </a:r>
            <a:endParaRPr lang="de-DE" sz="1100">
              <a:solidFill>
                <a:schemeClr val="tx1"/>
              </a:solidFill>
              <a:latin typeface="Arial Narrow" pitchFamily="34" charset="0"/>
            </a:endParaRPr>
          </a:p>
        </p:txBody>
      </p:sp>
      <p:sp>
        <p:nvSpPr>
          <p:cNvPr id="13" name="Rectangle 12"/>
          <p:cNvSpPr/>
          <p:nvPr/>
        </p:nvSpPr>
        <p:spPr>
          <a:xfrm>
            <a:off x="1643042" y="3214686"/>
            <a:ext cx="3286148" cy="12858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e-DE" sz="1100" smtClean="0">
                <a:solidFill>
                  <a:schemeClr val="tx1"/>
                </a:solidFill>
                <a:latin typeface="Arial Narrow" pitchFamily="34" charset="0"/>
              </a:rPr>
              <a:t>Viele Entwickler behaupten von sich freimütig, überhaupt kein Gespür für GUI-Design zu haben. Dabei ist es häufig nur ein kleiner Schritt von einer schlechten zu einer durchaus akzeptablen GUI. Dieser Vortrag zeigt am Beispiel Windows Forms einige häufig einsetzbare Gestaltungselemente, und klärt u.a. was zugekniffene Augen und das Wissen um Fluchtreflexe mit Usability zu tun haben.</a:t>
            </a:r>
          </a:p>
        </p:txBody>
      </p:sp>
      <p:sp>
        <p:nvSpPr>
          <p:cNvPr id="14" name="TextBox 13"/>
          <p:cNvSpPr txBox="1"/>
          <p:nvPr/>
        </p:nvSpPr>
        <p:spPr>
          <a:xfrm>
            <a:off x="500034" y="3214686"/>
            <a:ext cx="714380" cy="276999"/>
          </a:xfrm>
          <a:prstGeom prst="rect">
            <a:avLst/>
          </a:prstGeom>
          <a:noFill/>
        </p:spPr>
        <p:txBody>
          <a:bodyPr wrap="square" rtlCol="0">
            <a:spAutoFit/>
          </a:bodyPr>
          <a:lstStyle/>
          <a:p>
            <a:r>
              <a:rPr lang="de-DE" sz="1200" smtClean="0"/>
              <a:t>Text:</a:t>
            </a:r>
            <a:endParaRPr lang="de-DE" sz="1200"/>
          </a:p>
        </p:txBody>
      </p:sp>
      <p:sp>
        <p:nvSpPr>
          <p:cNvPr id="16" name="Rectangle 15"/>
          <p:cNvSpPr/>
          <p:nvPr/>
        </p:nvSpPr>
        <p:spPr>
          <a:xfrm>
            <a:off x="3929058" y="5929330"/>
            <a:ext cx="1000132" cy="285752"/>
          </a:xfrm>
          <a:prstGeom prst="rect">
            <a:avLst/>
          </a:prstGeom>
          <a:gradFill>
            <a:gsLst>
              <a:gs pos="0">
                <a:schemeClr val="bg1"/>
              </a:gs>
              <a:gs pos="15000">
                <a:srgbClr val="DEF1F2"/>
              </a:gs>
              <a:gs pos="85000">
                <a:schemeClr val="accent1">
                  <a:shade val="100000"/>
                  <a:satMod val="115000"/>
                </a:schemeClr>
              </a:gs>
              <a:gs pos="100000">
                <a:srgbClr val="50B8C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smtClean="0">
                <a:solidFill>
                  <a:schemeClr val="tx1"/>
                </a:solidFill>
                <a:latin typeface="Segoe UI" pitchFamily="34" charset="0"/>
                <a:cs typeface="Segoe UI" pitchFamily="34" charset="0"/>
              </a:rPr>
              <a:t>Abbrechen</a:t>
            </a:r>
          </a:p>
        </p:txBody>
      </p:sp>
      <p:sp>
        <p:nvSpPr>
          <p:cNvPr id="17" name="Rectangle 16"/>
          <p:cNvSpPr/>
          <p:nvPr/>
        </p:nvSpPr>
        <p:spPr>
          <a:xfrm>
            <a:off x="2857488" y="5929330"/>
            <a:ext cx="1000132" cy="285752"/>
          </a:xfrm>
          <a:prstGeom prst="rect">
            <a:avLst/>
          </a:prstGeom>
          <a:gradFill>
            <a:gsLst>
              <a:gs pos="0">
                <a:schemeClr val="bg1"/>
              </a:gs>
              <a:gs pos="15000">
                <a:srgbClr val="DEF1F2"/>
              </a:gs>
              <a:gs pos="85000">
                <a:schemeClr val="accent1">
                  <a:shade val="100000"/>
                  <a:satMod val="115000"/>
                </a:schemeClr>
              </a:gs>
              <a:gs pos="100000">
                <a:srgbClr val="50B8C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smtClean="0">
                <a:solidFill>
                  <a:schemeClr val="tx1"/>
                </a:solidFill>
                <a:latin typeface="Segoe UI" pitchFamily="34" charset="0"/>
                <a:cs typeface="Segoe UI" pitchFamily="34" charset="0"/>
              </a:rPr>
              <a:t>OK</a:t>
            </a:r>
          </a:p>
        </p:txBody>
      </p:sp>
      <p:sp>
        <p:nvSpPr>
          <p:cNvPr id="87" name="TextBox 86"/>
          <p:cNvSpPr txBox="1"/>
          <p:nvPr/>
        </p:nvSpPr>
        <p:spPr>
          <a:xfrm>
            <a:off x="500034" y="2857496"/>
            <a:ext cx="928694" cy="276999"/>
          </a:xfrm>
          <a:prstGeom prst="rect">
            <a:avLst/>
          </a:prstGeom>
          <a:noFill/>
        </p:spPr>
        <p:txBody>
          <a:bodyPr wrap="square" rtlCol="0">
            <a:spAutoFit/>
          </a:bodyPr>
          <a:lstStyle/>
          <a:p>
            <a:r>
              <a:rPr lang="de-DE" sz="1200" smtClean="0"/>
              <a:t>Untertitel:</a:t>
            </a:r>
            <a:endParaRPr lang="de-DE" sz="1200"/>
          </a:p>
        </p:txBody>
      </p:sp>
      <p:sp>
        <p:nvSpPr>
          <p:cNvPr id="96" name="Rectangle 95"/>
          <p:cNvSpPr/>
          <p:nvPr/>
        </p:nvSpPr>
        <p:spPr>
          <a:xfrm>
            <a:off x="1643042" y="2857496"/>
            <a:ext cx="3286148" cy="2857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100" smtClean="0">
                <a:solidFill>
                  <a:schemeClr val="tx1"/>
                </a:solidFill>
                <a:latin typeface="Arial Narrow" pitchFamily="34" charset="0"/>
              </a:rPr>
              <a:t>Auf dem Web zu brauchbaren Winforms-GUIs</a:t>
            </a:r>
            <a:endParaRPr lang="de-DE" sz="1100">
              <a:solidFill>
                <a:schemeClr val="tx1"/>
              </a:solidFill>
              <a:latin typeface="Arial Narrow" pitchFamily="34" charset="0"/>
            </a:endParaRPr>
          </a:p>
        </p:txBody>
      </p:sp>
      <p:sp>
        <p:nvSpPr>
          <p:cNvPr id="105" name="TextBox 104"/>
          <p:cNvSpPr txBox="1"/>
          <p:nvPr/>
        </p:nvSpPr>
        <p:spPr>
          <a:xfrm>
            <a:off x="500034" y="4509323"/>
            <a:ext cx="1143008" cy="276999"/>
          </a:xfrm>
          <a:prstGeom prst="rect">
            <a:avLst/>
          </a:prstGeom>
          <a:noFill/>
        </p:spPr>
        <p:txBody>
          <a:bodyPr wrap="square" rtlCol="0">
            <a:spAutoFit/>
          </a:bodyPr>
          <a:lstStyle/>
          <a:p>
            <a:r>
              <a:rPr lang="de-DE" sz="1200" smtClean="0"/>
              <a:t>Kommentare:</a:t>
            </a:r>
            <a:endParaRPr lang="de-DE" sz="1200"/>
          </a:p>
        </p:txBody>
      </p:sp>
      <p:sp>
        <p:nvSpPr>
          <p:cNvPr id="106" name="Rectangle 105"/>
          <p:cNvSpPr/>
          <p:nvPr/>
        </p:nvSpPr>
        <p:spPr>
          <a:xfrm>
            <a:off x="1643042" y="4572008"/>
            <a:ext cx="2214578" cy="1000132"/>
          </a:xfrm>
          <a:prstGeom prst="rect">
            <a:avLst/>
          </a:prstGeom>
          <a:solidFill>
            <a:srgbClr val="EFF9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smtClean="0"/>
          </a:p>
          <a:p>
            <a:pPr algn="ctr"/>
            <a:endParaRPr lang="de-DE" sz="1200" smtClean="0"/>
          </a:p>
        </p:txBody>
      </p:sp>
      <p:sp>
        <p:nvSpPr>
          <p:cNvPr id="107" name="Rectangle 106"/>
          <p:cNvSpPr/>
          <p:nvPr/>
        </p:nvSpPr>
        <p:spPr>
          <a:xfrm>
            <a:off x="3929058" y="4572008"/>
            <a:ext cx="1000132" cy="285752"/>
          </a:xfrm>
          <a:prstGeom prst="rect">
            <a:avLst/>
          </a:prstGeom>
          <a:gradFill>
            <a:gsLst>
              <a:gs pos="0">
                <a:schemeClr val="bg1"/>
              </a:gs>
              <a:gs pos="15000">
                <a:srgbClr val="DEF1F2"/>
              </a:gs>
              <a:gs pos="85000">
                <a:schemeClr val="accent1">
                  <a:shade val="100000"/>
                  <a:satMod val="115000"/>
                </a:schemeClr>
              </a:gs>
              <a:gs pos="100000">
                <a:srgbClr val="50B8C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smtClean="0">
                <a:solidFill>
                  <a:schemeClr val="tx1"/>
                </a:solidFill>
                <a:latin typeface="Segoe UI" pitchFamily="34" charset="0"/>
                <a:cs typeface="Segoe UI" pitchFamily="34" charset="0"/>
              </a:rPr>
              <a:t>Neu...</a:t>
            </a:r>
          </a:p>
        </p:txBody>
      </p:sp>
      <p:sp>
        <p:nvSpPr>
          <p:cNvPr id="108" name="Rectangle 107"/>
          <p:cNvSpPr/>
          <p:nvPr/>
        </p:nvSpPr>
        <p:spPr>
          <a:xfrm>
            <a:off x="3929058" y="5286388"/>
            <a:ext cx="1000132" cy="285752"/>
          </a:xfrm>
          <a:prstGeom prst="rect">
            <a:avLst/>
          </a:prstGeom>
          <a:gradFill>
            <a:gsLst>
              <a:gs pos="0">
                <a:schemeClr val="bg1"/>
              </a:gs>
              <a:gs pos="15000">
                <a:srgbClr val="DEF1F2"/>
              </a:gs>
              <a:gs pos="85000">
                <a:schemeClr val="accent1">
                  <a:shade val="100000"/>
                  <a:satMod val="115000"/>
                </a:schemeClr>
              </a:gs>
              <a:gs pos="100000">
                <a:srgbClr val="50B8C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smtClean="0">
                <a:solidFill>
                  <a:schemeClr val="tx1"/>
                </a:solidFill>
                <a:latin typeface="Segoe UI" pitchFamily="34" charset="0"/>
                <a:cs typeface="Segoe UI" pitchFamily="34" charset="0"/>
              </a:rPr>
              <a:t>Löschen</a:t>
            </a:r>
          </a:p>
        </p:txBody>
      </p:sp>
      <p:sp>
        <p:nvSpPr>
          <p:cNvPr id="109" name="Rectangle 108"/>
          <p:cNvSpPr/>
          <p:nvPr/>
        </p:nvSpPr>
        <p:spPr>
          <a:xfrm>
            <a:off x="3929058" y="4929198"/>
            <a:ext cx="1000132" cy="285752"/>
          </a:xfrm>
          <a:prstGeom prst="rect">
            <a:avLst/>
          </a:prstGeom>
          <a:gradFill>
            <a:gsLst>
              <a:gs pos="0">
                <a:schemeClr val="bg1"/>
              </a:gs>
              <a:gs pos="15000">
                <a:srgbClr val="DEF1F2"/>
              </a:gs>
              <a:gs pos="85000">
                <a:schemeClr val="accent1">
                  <a:shade val="100000"/>
                  <a:satMod val="115000"/>
                </a:schemeClr>
              </a:gs>
              <a:gs pos="100000">
                <a:srgbClr val="50B8C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smtClean="0">
                <a:solidFill>
                  <a:schemeClr val="tx1"/>
                </a:solidFill>
                <a:latin typeface="Segoe UI" pitchFamily="34" charset="0"/>
                <a:cs typeface="Segoe UI" pitchFamily="34" charset="0"/>
              </a:rPr>
              <a:t>Bearbeiten</a:t>
            </a:r>
          </a:p>
        </p:txBody>
      </p:sp>
      <p:sp>
        <p:nvSpPr>
          <p:cNvPr id="133" name="TextBox 132"/>
          <p:cNvSpPr txBox="1"/>
          <p:nvPr/>
        </p:nvSpPr>
        <p:spPr>
          <a:xfrm>
            <a:off x="5321038" y="4500570"/>
            <a:ext cx="3608680" cy="1477328"/>
          </a:xfrm>
          <a:prstGeom prst="rect">
            <a:avLst/>
          </a:prstGeom>
          <a:noFill/>
        </p:spPr>
        <p:txBody>
          <a:bodyPr wrap="none" rtlCol="0">
            <a:spAutoFit/>
          </a:bodyPr>
          <a:lstStyle/>
          <a:p>
            <a:r>
              <a:rPr lang="de-DE" i="1" smtClean="0"/>
              <a:t>"Das Objektmodell sagt,</a:t>
            </a:r>
          </a:p>
          <a:p>
            <a:r>
              <a:rPr lang="de-DE" i="1" smtClean="0"/>
              <a:t>dass Artikel mit Kommentaren</a:t>
            </a:r>
            <a:br>
              <a:rPr lang="de-DE" i="1" smtClean="0"/>
            </a:br>
            <a:r>
              <a:rPr lang="de-DE" i="1" smtClean="0"/>
              <a:t>verknüpft sind, also muss man</a:t>
            </a:r>
            <a:br>
              <a:rPr lang="de-DE" i="1" smtClean="0"/>
            </a:br>
            <a:r>
              <a:rPr lang="de-DE" i="1" smtClean="0"/>
              <a:t>Kommentare anlegen, bearbeiten</a:t>
            </a:r>
            <a:br>
              <a:rPr lang="de-DE" i="1" smtClean="0"/>
            </a:br>
            <a:r>
              <a:rPr lang="de-DE" i="1" smtClean="0"/>
              <a:t>und löschen können"</a:t>
            </a:r>
            <a:endParaRPr lang="de-DE" i="1"/>
          </a:p>
        </p:txBody>
      </p:sp>
      <p:sp>
        <p:nvSpPr>
          <p:cNvPr id="134" name="TextBox 133"/>
          <p:cNvSpPr txBox="1"/>
          <p:nvPr/>
        </p:nvSpPr>
        <p:spPr>
          <a:xfrm>
            <a:off x="7215206" y="0"/>
            <a:ext cx="1945789" cy="369332"/>
          </a:xfrm>
          <a:prstGeom prst="rect">
            <a:avLst/>
          </a:prstGeom>
          <a:noFill/>
        </p:spPr>
        <p:txBody>
          <a:bodyPr wrap="none" rtlCol="0">
            <a:spAutoFit/>
          </a:bodyPr>
          <a:lstStyle/>
          <a:p>
            <a:pPr algn="ctr"/>
            <a:r>
              <a:rPr lang="de-DE" b="1" i="1" smtClean="0">
                <a:solidFill>
                  <a:schemeClr val="bg1"/>
                </a:solidFill>
              </a:rPr>
              <a:t>Vorsicht, Satire!</a:t>
            </a:r>
            <a:endParaRPr lang="de-DE" b="1" i="1">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GUI: Kommentar abgeben</a:t>
            </a:r>
            <a:endParaRPr lang="de-DE"/>
          </a:p>
        </p:txBody>
      </p:sp>
      <p:sp>
        <p:nvSpPr>
          <p:cNvPr id="3" name="Content Placeholder 2"/>
          <p:cNvSpPr>
            <a:spLocks noGrp="1"/>
          </p:cNvSpPr>
          <p:nvPr>
            <p:ph idx="1"/>
          </p:nvPr>
        </p:nvSpPr>
        <p:spPr/>
        <p:txBody>
          <a:bodyPr/>
          <a:lstStyle/>
          <a:p>
            <a:endParaRPr lang="de-DE"/>
          </a:p>
        </p:txBody>
      </p:sp>
      <p:sp>
        <p:nvSpPr>
          <p:cNvPr id="5" name="Rectangle 4"/>
          <p:cNvSpPr/>
          <p:nvPr/>
        </p:nvSpPr>
        <p:spPr>
          <a:xfrm>
            <a:off x="500034" y="1785926"/>
            <a:ext cx="3214710" cy="32861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6" name="TextBox 5"/>
          <p:cNvSpPr txBox="1"/>
          <p:nvPr/>
        </p:nvSpPr>
        <p:spPr>
          <a:xfrm>
            <a:off x="500034" y="1857364"/>
            <a:ext cx="2714644" cy="369332"/>
          </a:xfrm>
          <a:prstGeom prst="rect">
            <a:avLst/>
          </a:prstGeom>
          <a:noFill/>
        </p:spPr>
        <p:txBody>
          <a:bodyPr wrap="square" rtlCol="0">
            <a:spAutoFit/>
          </a:bodyPr>
          <a:lstStyle/>
          <a:p>
            <a:r>
              <a:rPr lang="de-DE" b="1" smtClean="0"/>
              <a:t>Kommentieren</a:t>
            </a:r>
            <a:endParaRPr lang="de-DE" b="1"/>
          </a:p>
        </p:txBody>
      </p:sp>
      <p:sp>
        <p:nvSpPr>
          <p:cNvPr id="7" name="TextBox 6"/>
          <p:cNvSpPr txBox="1"/>
          <p:nvPr/>
        </p:nvSpPr>
        <p:spPr>
          <a:xfrm>
            <a:off x="500034" y="2786058"/>
            <a:ext cx="1714512" cy="276999"/>
          </a:xfrm>
          <a:prstGeom prst="rect">
            <a:avLst/>
          </a:prstGeom>
          <a:noFill/>
        </p:spPr>
        <p:txBody>
          <a:bodyPr wrap="square" rtlCol="0">
            <a:spAutoFit/>
          </a:bodyPr>
          <a:lstStyle/>
          <a:p>
            <a:r>
              <a:rPr lang="de-DE" sz="1200" smtClean="0"/>
              <a:t>Antwort auf:</a:t>
            </a:r>
            <a:endParaRPr lang="de-DE" sz="1200"/>
          </a:p>
        </p:txBody>
      </p:sp>
      <p:sp>
        <p:nvSpPr>
          <p:cNvPr id="8" name="TextBox 7"/>
          <p:cNvSpPr txBox="1"/>
          <p:nvPr/>
        </p:nvSpPr>
        <p:spPr>
          <a:xfrm>
            <a:off x="500034" y="3131106"/>
            <a:ext cx="714380" cy="276999"/>
          </a:xfrm>
          <a:prstGeom prst="rect">
            <a:avLst/>
          </a:prstGeom>
          <a:noFill/>
        </p:spPr>
        <p:txBody>
          <a:bodyPr wrap="square" rtlCol="0">
            <a:spAutoFit/>
          </a:bodyPr>
          <a:lstStyle/>
          <a:p>
            <a:r>
              <a:rPr lang="de-DE" sz="1200" smtClean="0"/>
              <a:t>Titel:</a:t>
            </a:r>
            <a:endParaRPr lang="de-DE" sz="1200"/>
          </a:p>
        </p:txBody>
      </p:sp>
      <p:sp>
        <p:nvSpPr>
          <p:cNvPr id="9" name="TextBox 8"/>
          <p:cNvSpPr txBox="1"/>
          <p:nvPr/>
        </p:nvSpPr>
        <p:spPr>
          <a:xfrm>
            <a:off x="500034" y="2428868"/>
            <a:ext cx="1285884" cy="276999"/>
          </a:xfrm>
          <a:prstGeom prst="rect">
            <a:avLst/>
          </a:prstGeom>
          <a:noFill/>
        </p:spPr>
        <p:txBody>
          <a:bodyPr wrap="square" rtlCol="0">
            <a:spAutoFit/>
          </a:bodyPr>
          <a:lstStyle/>
          <a:p>
            <a:r>
              <a:rPr lang="de-DE" sz="1200" smtClean="0"/>
              <a:t>Zu Artikel:</a:t>
            </a:r>
            <a:endParaRPr lang="de-DE" sz="1200"/>
          </a:p>
        </p:txBody>
      </p:sp>
      <p:sp>
        <p:nvSpPr>
          <p:cNvPr id="10" name="Rectangle 9"/>
          <p:cNvSpPr/>
          <p:nvPr/>
        </p:nvSpPr>
        <p:spPr>
          <a:xfrm>
            <a:off x="1500166" y="2428868"/>
            <a:ext cx="1000132"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1" name="Rectangle 10"/>
          <p:cNvSpPr/>
          <p:nvPr/>
        </p:nvSpPr>
        <p:spPr>
          <a:xfrm>
            <a:off x="1500166" y="2786058"/>
            <a:ext cx="1000132"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2" name="Rectangle 11"/>
          <p:cNvSpPr/>
          <p:nvPr/>
        </p:nvSpPr>
        <p:spPr>
          <a:xfrm>
            <a:off x="1500166" y="3143248"/>
            <a:ext cx="2071702" cy="2857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3" name="Rectangle 12"/>
          <p:cNvSpPr/>
          <p:nvPr/>
        </p:nvSpPr>
        <p:spPr>
          <a:xfrm>
            <a:off x="1500166" y="3500438"/>
            <a:ext cx="2071702" cy="10001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4" name="TextBox 13"/>
          <p:cNvSpPr txBox="1"/>
          <p:nvPr/>
        </p:nvSpPr>
        <p:spPr>
          <a:xfrm>
            <a:off x="500034" y="3429000"/>
            <a:ext cx="714380" cy="276999"/>
          </a:xfrm>
          <a:prstGeom prst="rect">
            <a:avLst/>
          </a:prstGeom>
          <a:noFill/>
        </p:spPr>
        <p:txBody>
          <a:bodyPr wrap="square" rtlCol="0">
            <a:spAutoFit/>
          </a:bodyPr>
          <a:lstStyle/>
          <a:p>
            <a:r>
              <a:rPr lang="de-DE" sz="1200" smtClean="0"/>
              <a:t>Text:</a:t>
            </a:r>
            <a:endParaRPr lang="de-DE" sz="1200"/>
          </a:p>
        </p:txBody>
      </p:sp>
      <p:sp>
        <p:nvSpPr>
          <p:cNvPr id="16" name="Rectangle 15"/>
          <p:cNvSpPr/>
          <p:nvPr/>
        </p:nvSpPr>
        <p:spPr>
          <a:xfrm>
            <a:off x="2571736" y="4643446"/>
            <a:ext cx="1000132" cy="285752"/>
          </a:xfrm>
          <a:prstGeom prst="rect">
            <a:avLst/>
          </a:prstGeom>
          <a:gradFill>
            <a:gsLst>
              <a:gs pos="0">
                <a:schemeClr val="bg1"/>
              </a:gs>
              <a:gs pos="15000">
                <a:srgbClr val="DEF1F2"/>
              </a:gs>
              <a:gs pos="85000">
                <a:schemeClr val="accent1">
                  <a:shade val="100000"/>
                  <a:satMod val="115000"/>
                </a:schemeClr>
              </a:gs>
              <a:gs pos="100000">
                <a:srgbClr val="50B8C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smtClean="0">
                <a:solidFill>
                  <a:schemeClr val="tx1"/>
                </a:solidFill>
              </a:rPr>
              <a:t>Abbrechen</a:t>
            </a:r>
          </a:p>
        </p:txBody>
      </p:sp>
      <p:sp>
        <p:nvSpPr>
          <p:cNvPr id="17" name="Rectangle 16"/>
          <p:cNvSpPr/>
          <p:nvPr/>
        </p:nvSpPr>
        <p:spPr>
          <a:xfrm>
            <a:off x="1500166" y="4643446"/>
            <a:ext cx="1000132" cy="285752"/>
          </a:xfrm>
          <a:prstGeom prst="rect">
            <a:avLst/>
          </a:prstGeom>
          <a:gradFill>
            <a:gsLst>
              <a:gs pos="0">
                <a:schemeClr val="bg1"/>
              </a:gs>
              <a:gs pos="15000">
                <a:srgbClr val="DEF1F2"/>
              </a:gs>
              <a:gs pos="85000">
                <a:schemeClr val="accent1">
                  <a:shade val="100000"/>
                  <a:satMod val="115000"/>
                </a:schemeClr>
              </a:gs>
              <a:gs pos="100000">
                <a:srgbClr val="50B8C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smtClean="0">
                <a:solidFill>
                  <a:schemeClr val="tx1"/>
                </a:solidFill>
              </a:rPr>
              <a:t>OK</a:t>
            </a:r>
          </a:p>
        </p:txBody>
      </p:sp>
      <p:sp>
        <p:nvSpPr>
          <p:cNvPr id="18" name="Rectangle 17"/>
          <p:cNvSpPr/>
          <p:nvPr/>
        </p:nvSpPr>
        <p:spPr>
          <a:xfrm>
            <a:off x="2571736" y="2428868"/>
            <a:ext cx="1000132" cy="285752"/>
          </a:xfrm>
          <a:prstGeom prst="rect">
            <a:avLst/>
          </a:prstGeom>
          <a:gradFill>
            <a:gsLst>
              <a:gs pos="0">
                <a:schemeClr val="bg1"/>
              </a:gs>
              <a:gs pos="15000">
                <a:srgbClr val="DEF1F2"/>
              </a:gs>
              <a:gs pos="85000">
                <a:schemeClr val="accent1">
                  <a:shade val="100000"/>
                  <a:satMod val="115000"/>
                </a:schemeClr>
              </a:gs>
              <a:gs pos="100000">
                <a:srgbClr val="50B8C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smtClean="0">
                <a:solidFill>
                  <a:schemeClr val="tx1"/>
                </a:solidFill>
              </a:rPr>
              <a:t>Wählen...</a:t>
            </a:r>
          </a:p>
        </p:txBody>
      </p:sp>
      <p:sp>
        <p:nvSpPr>
          <p:cNvPr id="19" name="Rectangle 18"/>
          <p:cNvSpPr/>
          <p:nvPr/>
        </p:nvSpPr>
        <p:spPr>
          <a:xfrm>
            <a:off x="2571736" y="2786058"/>
            <a:ext cx="1000132" cy="285752"/>
          </a:xfrm>
          <a:prstGeom prst="rect">
            <a:avLst/>
          </a:prstGeom>
          <a:gradFill>
            <a:gsLst>
              <a:gs pos="0">
                <a:schemeClr val="bg1"/>
              </a:gs>
              <a:gs pos="15000">
                <a:srgbClr val="DEF1F2"/>
              </a:gs>
              <a:gs pos="85000">
                <a:schemeClr val="accent1">
                  <a:shade val="100000"/>
                  <a:satMod val="115000"/>
                </a:schemeClr>
              </a:gs>
              <a:gs pos="100000">
                <a:srgbClr val="50B8C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smtClean="0">
                <a:solidFill>
                  <a:schemeClr val="tx1"/>
                </a:solidFill>
              </a:rPr>
              <a:t>Wählen...</a:t>
            </a:r>
          </a:p>
        </p:txBody>
      </p:sp>
      <p:sp>
        <p:nvSpPr>
          <p:cNvPr id="21" name="Rectangle 20"/>
          <p:cNvSpPr/>
          <p:nvPr/>
        </p:nvSpPr>
        <p:spPr>
          <a:xfrm>
            <a:off x="5429256" y="1500174"/>
            <a:ext cx="3571900" cy="2571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22" name="TextBox 21"/>
          <p:cNvSpPr txBox="1"/>
          <p:nvPr/>
        </p:nvSpPr>
        <p:spPr>
          <a:xfrm>
            <a:off x="5500694" y="1571612"/>
            <a:ext cx="2714644" cy="369332"/>
          </a:xfrm>
          <a:prstGeom prst="rect">
            <a:avLst/>
          </a:prstGeom>
          <a:noFill/>
        </p:spPr>
        <p:txBody>
          <a:bodyPr wrap="square" rtlCol="0">
            <a:spAutoFit/>
          </a:bodyPr>
          <a:lstStyle/>
          <a:p>
            <a:r>
              <a:rPr lang="de-DE" b="1" smtClean="0"/>
              <a:t>Artikel auswählen</a:t>
            </a:r>
            <a:endParaRPr lang="de-DE" b="1"/>
          </a:p>
        </p:txBody>
      </p:sp>
      <p:sp>
        <p:nvSpPr>
          <p:cNvPr id="29" name="Rectangle 28"/>
          <p:cNvSpPr/>
          <p:nvPr/>
        </p:nvSpPr>
        <p:spPr>
          <a:xfrm>
            <a:off x="5572132" y="2000240"/>
            <a:ext cx="3286148" cy="15001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31" name="Rectangle 30"/>
          <p:cNvSpPr/>
          <p:nvPr/>
        </p:nvSpPr>
        <p:spPr>
          <a:xfrm>
            <a:off x="7929586" y="3643314"/>
            <a:ext cx="1000132" cy="285752"/>
          </a:xfrm>
          <a:prstGeom prst="rect">
            <a:avLst/>
          </a:prstGeom>
          <a:gradFill>
            <a:gsLst>
              <a:gs pos="0">
                <a:schemeClr val="bg1"/>
              </a:gs>
              <a:gs pos="15000">
                <a:srgbClr val="DEF1F2"/>
              </a:gs>
              <a:gs pos="85000">
                <a:schemeClr val="accent1">
                  <a:shade val="100000"/>
                  <a:satMod val="115000"/>
                </a:schemeClr>
              </a:gs>
              <a:gs pos="100000">
                <a:srgbClr val="50B8C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smtClean="0">
                <a:solidFill>
                  <a:schemeClr val="tx1"/>
                </a:solidFill>
              </a:rPr>
              <a:t>Abbrechen</a:t>
            </a:r>
          </a:p>
        </p:txBody>
      </p:sp>
      <p:sp>
        <p:nvSpPr>
          <p:cNvPr id="32" name="Rectangle 31"/>
          <p:cNvSpPr/>
          <p:nvPr/>
        </p:nvSpPr>
        <p:spPr>
          <a:xfrm>
            <a:off x="6858016" y="3643314"/>
            <a:ext cx="1000132" cy="285752"/>
          </a:xfrm>
          <a:prstGeom prst="rect">
            <a:avLst/>
          </a:prstGeom>
          <a:gradFill>
            <a:gsLst>
              <a:gs pos="0">
                <a:schemeClr val="bg1"/>
              </a:gs>
              <a:gs pos="15000">
                <a:srgbClr val="DEF1F2"/>
              </a:gs>
              <a:gs pos="85000">
                <a:schemeClr val="accent1">
                  <a:shade val="100000"/>
                  <a:satMod val="115000"/>
                </a:schemeClr>
              </a:gs>
              <a:gs pos="100000">
                <a:srgbClr val="50B8C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smtClean="0">
                <a:solidFill>
                  <a:schemeClr val="tx1"/>
                </a:solidFill>
              </a:rPr>
              <a:t>OK</a:t>
            </a:r>
          </a:p>
        </p:txBody>
      </p:sp>
      <p:sp>
        <p:nvSpPr>
          <p:cNvPr id="35" name="Rectangle 34"/>
          <p:cNvSpPr/>
          <p:nvPr/>
        </p:nvSpPr>
        <p:spPr>
          <a:xfrm>
            <a:off x="5572132" y="2000240"/>
            <a:ext cx="3286148" cy="2047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smtClean="0">
                <a:solidFill>
                  <a:schemeClr val="tx1"/>
                </a:solidFill>
              </a:rPr>
              <a:t>Titel                          | Autor        |  Datum</a:t>
            </a:r>
            <a:endParaRPr lang="de-DE" sz="1200">
              <a:solidFill>
                <a:schemeClr val="tx1"/>
              </a:solidFill>
            </a:endParaRPr>
          </a:p>
        </p:txBody>
      </p:sp>
      <p:sp>
        <p:nvSpPr>
          <p:cNvPr id="36" name="Rectangle 35"/>
          <p:cNvSpPr/>
          <p:nvPr/>
        </p:nvSpPr>
        <p:spPr>
          <a:xfrm>
            <a:off x="5429256" y="4214818"/>
            <a:ext cx="3571900" cy="2571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37" name="TextBox 36"/>
          <p:cNvSpPr txBox="1"/>
          <p:nvPr/>
        </p:nvSpPr>
        <p:spPr>
          <a:xfrm>
            <a:off x="5429256" y="4274114"/>
            <a:ext cx="2714644" cy="369332"/>
          </a:xfrm>
          <a:prstGeom prst="rect">
            <a:avLst/>
          </a:prstGeom>
          <a:noFill/>
        </p:spPr>
        <p:txBody>
          <a:bodyPr wrap="square" rtlCol="0">
            <a:spAutoFit/>
          </a:bodyPr>
          <a:lstStyle/>
          <a:p>
            <a:r>
              <a:rPr lang="de-DE" b="1" smtClean="0"/>
              <a:t>Kommentar auswählen</a:t>
            </a:r>
            <a:endParaRPr lang="de-DE" b="1"/>
          </a:p>
        </p:txBody>
      </p:sp>
      <p:sp>
        <p:nvSpPr>
          <p:cNvPr id="38" name="Rectangle 37"/>
          <p:cNvSpPr/>
          <p:nvPr/>
        </p:nvSpPr>
        <p:spPr>
          <a:xfrm>
            <a:off x="7858148" y="6357958"/>
            <a:ext cx="1000132" cy="285752"/>
          </a:xfrm>
          <a:prstGeom prst="rect">
            <a:avLst/>
          </a:prstGeom>
          <a:gradFill>
            <a:gsLst>
              <a:gs pos="0">
                <a:schemeClr val="bg1"/>
              </a:gs>
              <a:gs pos="15000">
                <a:srgbClr val="DEF1F2"/>
              </a:gs>
              <a:gs pos="85000">
                <a:schemeClr val="accent1">
                  <a:shade val="100000"/>
                  <a:satMod val="115000"/>
                </a:schemeClr>
              </a:gs>
              <a:gs pos="100000">
                <a:srgbClr val="50B8C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smtClean="0">
                <a:solidFill>
                  <a:schemeClr val="tx1"/>
                </a:solidFill>
              </a:rPr>
              <a:t>Abbrechen</a:t>
            </a:r>
          </a:p>
        </p:txBody>
      </p:sp>
      <p:sp>
        <p:nvSpPr>
          <p:cNvPr id="39" name="Rectangle 38"/>
          <p:cNvSpPr/>
          <p:nvPr/>
        </p:nvSpPr>
        <p:spPr>
          <a:xfrm>
            <a:off x="6786578" y="6357958"/>
            <a:ext cx="1000132" cy="285752"/>
          </a:xfrm>
          <a:prstGeom prst="rect">
            <a:avLst/>
          </a:prstGeom>
          <a:gradFill>
            <a:gsLst>
              <a:gs pos="0">
                <a:schemeClr val="bg1"/>
              </a:gs>
              <a:gs pos="15000">
                <a:srgbClr val="DEF1F2"/>
              </a:gs>
              <a:gs pos="85000">
                <a:schemeClr val="accent1">
                  <a:shade val="100000"/>
                  <a:satMod val="115000"/>
                </a:schemeClr>
              </a:gs>
              <a:gs pos="100000">
                <a:srgbClr val="50B8C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smtClean="0">
                <a:solidFill>
                  <a:schemeClr val="tx1"/>
                </a:solidFill>
              </a:rPr>
              <a:t>OK</a:t>
            </a:r>
          </a:p>
        </p:txBody>
      </p:sp>
      <p:sp>
        <p:nvSpPr>
          <p:cNvPr id="40" name="Rectangle 39"/>
          <p:cNvSpPr/>
          <p:nvPr/>
        </p:nvSpPr>
        <p:spPr>
          <a:xfrm>
            <a:off x="5572132" y="4714884"/>
            <a:ext cx="3286148" cy="15001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41" name="Rectangle 40"/>
          <p:cNvSpPr/>
          <p:nvPr/>
        </p:nvSpPr>
        <p:spPr>
          <a:xfrm>
            <a:off x="5572132" y="4714884"/>
            <a:ext cx="3286148" cy="2047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smtClean="0">
                <a:solidFill>
                  <a:schemeClr val="tx1"/>
                </a:solidFill>
              </a:rPr>
              <a:t>Titel                          | Autor        |  Datum</a:t>
            </a:r>
            <a:endParaRPr lang="de-DE" sz="1200">
              <a:solidFill>
                <a:schemeClr val="tx1"/>
              </a:solidFill>
            </a:endParaRPr>
          </a:p>
        </p:txBody>
      </p:sp>
      <p:cxnSp>
        <p:nvCxnSpPr>
          <p:cNvPr id="43" name="Straight Connector 42"/>
          <p:cNvCxnSpPr/>
          <p:nvPr/>
        </p:nvCxnSpPr>
        <p:spPr>
          <a:xfrm>
            <a:off x="5715008" y="2357430"/>
            <a:ext cx="1285884"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715008" y="2500306"/>
            <a:ext cx="1285884"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715008" y="2641594"/>
            <a:ext cx="1285884"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715008" y="2927346"/>
            <a:ext cx="1285884"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715008" y="3070222"/>
            <a:ext cx="1285884"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715008" y="3213098"/>
            <a:ext cx="1285884"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715008" y="3355974"/>
            <a:ext cx="1285884"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143768" y="2357430"/>
            <a:ext cx="642942"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143768" y="2500306"/>
            <a:ext cx="642942"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7143768" y="2641594"/>
            <a:ext cx="642942"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7143768" y="2927346"/>
            <a:ext cx="642942"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7143768" y="3070222"/>
            <a:ext cx="642942"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143768" y="3213098"/>
            <a:ext cx="642942"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7143768" y="3355974"/>
            <a:ext cx="642942"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001024" y="2357430"/>
            <a:ext cx="642942"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8001024" y="2500306"/>
            <a:ext cx="642942"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8001024" y="2641594"/>
            <a:ext cx="642942"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8001024" y="2927346"/>
            <a:ext cx="642942"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8001024" y="3070222"/>
            <a:ext cx="642942"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8001024" y="3213098"/>
            <a:ext cx="642942"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8001024" y="3355974"/>
            <a:ext cx="642942"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5715008" y="5072074"/>
            <a:ext cx="714380"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5929322" y="5214950"/>
            <a:ext cx="571504"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929322" y="5357826"/>
            <a:ext cx="571504"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5929322" y="5786454"/>
            <a:ext cx="857256"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5929322" y="5929330"/>
            <a:ext cx="642942"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6143636" y="6072206"/>
            <a:ext cx="857256"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7143768" y="5072074"/>
            <a:ext cx="642942"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7143768" y="5214950"/>
            <a:ext cx="642942"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7143768" y="5356238"/>
            <a:ext cx="642942"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7143768" y="5784866"/>
            <a:ext cx="642942"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7143768" y="5927742"/>
            <a:ext cx="642942"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7143768" y="6070618"/>
            <a:ext cx="642942"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8001024" y="5072074"/>
            <a:ext cx="642942"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8001024" y="5214950"/>
            <a:ext cx="642942"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8001024" y="5356238"/>
            <a:ext cx="642942"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8001024" y="5784866"/>
            <a:ext cx="642942"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8001024" y="5927742"/>
            <a:ext cx="642942"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8001024" y="6070618"/>
            <a:ext cx="642942"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a:off x="5643570" y="2714620"/>
            <a:ext cx="3143272" cy="1428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6" name="Straight Connector 45"/>
          <p:cNvCxnSpPr/>
          <p:nvPr/>
        </p:nvCxnSpPr>
        <p:spPr>
          <a:xfrm>
            <a:off x="5715008" y="2784470"/>
            <a:ext cx="1285884" cy="15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7143768" y="2784470"/>
            <a:ext cx="642942" cy="15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8001024" y="2784470"/>
            <a:ext cx="642942" cy="15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143636" y="5643578"/>
            <a:ext cx="500066" cy="15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7143768" y="5641990"/>
            <a:ext cx="642942" cy="15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8001024" y="5641990"/>
            <a:ext cx="642942" cy="15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21" name="Rectangle 120"/>
          <p:cNvSpPr/>
          <p:nvPr/>
        </p:nvSpPr>
        <p:spPr>
          <a:xfrm>
            <a:off x="5643570" y="5572140"/>
            <a:ext cx="3143272" cy="1428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2" name="Straight Connector 81"/>
          <p:cNvCxnSpPr/>
          <p:nvPr/>
        </p:nvCxnSpPr>
        <p:spPr>
          <a:xfrm>
            <a:off x="6143636" y="5500702"/>
            <a:ext cx="500066"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7143768" y="5499114"/>
            <a:ext cx="642942"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8001024" y="5499114"/>
            <a:ext cx="642942"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6143636" y="5653102"/>
            <a:ext cx="500066" cy="15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7143768" y="5651514"/>
            <a:ext cx="642942" cy="15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8001024" y="5651514"/>
            <a:ext cx="642942" cy="15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a:stCxn id="18" idx="3"/>
            <a:endCxn id="22" idx="1"/>
          </p:cNvCxnSpPr>
          <p:nvPr/>
        </p:nvCxnSpPr>
        <p:spPr>
          <a:xfrm flipV="1">
            <a:off x="3571868" y="1756278"/>
            <a:ext cx="1928826" cy="815466"/>
          </a:xfrm>
          <a:prstGeom prst="straightConnector1">
            <a:avLst/>
          </a:prstGeom>
          <a:ln w="76200">
            <a:solidFill>
              <a:srgbClr val="00206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stCxn id="19" idx="3"/>
            <a:endCxn id="37" idx="1"/>
          </p:cNvCxnSpPr>
          <p:nvPr/>
        </p:nvCxnSpPr>
        <p:spPr>
          <a:xfrm>
            <a:off x="3571868" y="2928934"/>
            <a:ext cx="1857388" cy="1529846"/>
          </a:xfrm>
          <a:prstGeom prst="straightConnector1">
            <a:avLst/>
          </a:prstGeom>
          <a:ln w="76200">
            <a:solidFill>
              <a:srgbClr val="002060"/>
            </a:solidFill>
            <a:tailEnd type="triangle" w="med" len="med"/>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7215206" y="0"/>
            <a:ext cx="1945789" cy="369332"/>
          </a:xfrm>
          <a:prstGeom prst="rect">
            <a:avLst/>
          </a:prstGeom>
          <a:noFill/>
        </p:spPr>
        <p:txBody>
          <a:bodyPr wrap="none" rtlCol="0">
            <a:spAutoFit/>
          </a:bodyPr>
          <a:lstStyle/>
          <a:p>
            <a:pPr algn="ctr"/>
            <a:r>
              <a:rPr lang="de-DE" b="1" i="1" smtClean="0">
                <a:solidFill>
                  <a:schemeClr val="bg1"/>
                </a:solidFill>
              </a:rPr>
              <a:t>Vorsicht, Satire!</a:t>
            </a:r>
            <a:endParaRPr lang="de-DE" b="1" i="1">
              <a:solidFill>
                <a:schemeClr val="bg1"/>
              </a:solidFill>
            </a:endParaRPr>
          </a:p>
        </p:txBody>
      </p:sp>
      <p:sp>
        <p:nvSpPr>
          <p:cNvPr id="96" name="TextBox 95"/>
          <p:cNvSpPr txBox="1"/>
          <p:nvPr/>
        </p:nvSpPr>
        <p:spPr>
          <a:xfrm>
            <a:off x="500034" y="5143512"/>
            <a:ext cx="3967753" cy="1200329"/>
          </a:xfrm>
          <a:prstGeom prst="rect">
            <a:avLst/>
          </a:prstGeom>
          <a:noFill/>
        </p:spPr>
        <p:txBody>
          <a:bodyPr wrap="none" rtlCol="0">
            <a:spAutoFit/>
          </a:bodyPr>
          <a:lstStyle/>
          <a:p>
            <a:r>
              <a:rPr lang="de-DE" i="1" smtClean="0"/>
              <a:t>"Kommentare können sich auf</a:t>
            </a:r>
            <a:br>
              <a:rPr lang="de-DE" i="1" smtClean="0"/>
            </a:br>
            <a:r>
              <a:rPr lang="de-DE" i="1" smtClean="0"/>
              <a:t>Artikel und/oder andere Kommentare</a:t>
            </a:r>
            <a:br>
              <a:rPr lang="de-DE" i="1" smtClean="0"/>
            </a:br>
            <a:r>
              <a:rPr lang="de-DE" i="1" smtClean="0"/>
              <a:t>beziehen, also muss ich beides</a:t>
            </a:r>
            <a:br>
              <a:rPr lang="de-DE" i="1" smtClean="0"/>
            </a:br>
            <a:r>
              <a:rPr lang="de-DE" i="1" smtClean="0"/>
              <a:t>auswählen können"</a:t>
            </a:r>
            <a:endParaRPr lang="de-DE" i="1"/>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Großer Fehler: Wie? vor Was?</a:t>
            </a:r>
            <a:endParaRPr lang="de-DE"/>
          </a:p>
        </p:txBody>
      </p:sp>
      <p:sp>
        <p:nvSpPr>
          <p:cNvPr id="3" name="Content Placeholder 2"/>
          <p:cNvSpPr>
            <a:spLocks noGrp="1"/>
          </p:cNvSpPr>
          <p:nvPr>
            <p:ph idx="1"/>
          </p:nvPr>
        </p:nvSpPr>
        <p:spPr/>
        <p:txBody>
          <a:bodyPr/>
          <a:lstStyle/>
          <a:p>
            <a:r>
              <a:rPr lang="de-DE" smtClean="0"/>
              <a:t>Zu früh Gedanken über die Bedienung</a:t>
            </a:r>
          </a:p>
          <a:p>
            <a:r>
              <a:rPr lang="de-DE" smtClean="0"/>
              <a:t>Zu nah an der API / dem Framework</a:t>
            </a:r>
          </a:p>
          <a:p>
            <a:r>
              <a:rPr lang="de-DE" smtClean="0"/>
              <a:t>Frage: </a:t>
            </a:r>
            <a:r>
              <a:rPr lang="de-DE" b="1" smtClean="0"/>
              <a:t>Was</a:t>
            </a:r>
            <a:r>
              <a:rPr lang="de-DE" smtClean="0"/>
              <a:t> genau soll der Anwender mit Hilfe der Anwendung erreichen können?</a:t>
            </a:r>
          </a:p>
          <a:p>
            <a:r>
              <a:rPr lang="de-DE" smtClean="0"/>
              <a:t>Frage: </a:t>
            </a:r>
            <a:r>
              <a:rPr lang="de-DE" b="1" smtClean="0"/>
              <a:t>Wer</a:t>
            </a:r>
            <a:r>
              <a:rPr lang="de-DE" smtClean="0"/>
              <a:t> ist der Anwender?</a:t>
            </a:r>
          </a:p>
          <a:p>
            <a:pPr lvl="1"/>
            <a:r>
              <a:rPr lang="de-DE" smtClean="0"/>
              <a:t>Oder sind es mehrere Anwendergruppen?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Zurück zum Beispiel</a:t>
            </a:r>
            <a:endParaRPr lang="de-DE"/>
          </a:p>
        </p:txBody>
      </p:sp>
      <p:sp>
        <p:nvSpPr>
          <p:cNvPr id="3" name="Content Placeholder 2"/>
          <p:cNvSpPr>
            <a:spLocks noGrp="1"/>
          </p:cNvSpPr>
          <p:nvPr>
            <p:ph idx="1"/>
          </p:nvPr>
        </p:nvSpPr>
        <p:spPr/>
        <p:txBody>
          <a:bodyPr/>
          <a:lstStyle/>
          <a:p>
            <a:r>
              <a:rPr lang="de-DE" smtClean="0"/>
              <a:t>Eigentlich gewünscht: "Heise-Newsticker"</a:t>
            </a:r>
          </a:p>
          <a:p>
            <a:pPr lvl="1"/>
            <a:r>
              <a:rPr lang="de-DE" smtClean="0"/>
              <a:t>Liste von News-Artikeln</a:t>
            </a:r>
          </a:p>
          <a:p>
            <a:pPr lvl="1"/>
            <a:r>
              <a:rPr lang="de-DE" smtClean="0"/>
              <a:t>Artikel sollen kommentiert werden</a:t>
            </a:r>
          </a:p>
          <a:p>
            <a:pPr lvl="1"/>
            <a:r>
              <a:rPr lang="de-DE" smtClean="0"/>
              <a:t>Kommentare bilden Threads</a:t>
            </a:r>
          </a:p>
          <a:p>
            <a:r>
              <a:rPr lang="de-DE" smtClean="0"/>
              <a:t>Anwendergruppen</a:t>
            </a:r>
          </a:p>
          <a:p>
            <a:pPr lvl="1"/>
            <a:r>
              <a:rPr lang="de-DE" smtClean="0"/>
              <a:t>Leser</a:t>
            </a:r>
          </a:p>
          <a:p>
            <a:pPr lvl="1"/>
            <a:r>
              <a:rPr lang="de-DE" smtClean="0"/>
              <a:t>Autoren</a:t>
            </a:r>
          </a:p>
          <a:p>
            <a:pPr lvl="1"/>
            <a:r>
              <a:rPr lang="de-DE" smtClean="0"/>
              <a:t>Administratoren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Auswirkungen</a:t>
            </a:r>
            <a:endParaRPr lang="de-DE"/>
          </a:p>
        </p:txBody>
      </p:sp>
      <p:sp>
        <p:nvSpPr>
          <p:cNvPr id="3" name="Content Placeholder 2"/>
          <p:cNvSpPr>
            <a:spLocks noGrp="1"/>
          </p:cNvSpPr>
          <p:nvPr>
            <p:ph idx="1"/>
          </p:nvPr>
        </p:nvSpPr>
        <p:spPr/>
        <p:txBody>
          <a:bodyPr/>
          <a:lstStyle/>
          <a:p>
            <a:r>
              <a:rPr lang="de-DE" smtClean="0"/>
              <a:t>Leser benötigen keine explizite Auswahl von Artikeln und/oder Kommentaren</a:t>
            </a:r>
          </a:p>
          <a:p>
            <a:pPr lvl="1"/>
            <a:r>
              <a:rPr lang="de-DE" smtClean="0"/>
              <a:t>Bezug ergibt sich immer implizit</a:t>
            </a:r>
          </a:p>
          <a:p>
            <a:r>
              <a:rPr lang="de-DE" smtClean="0"/>
              <a:t>Autoren werden beim Erstellen von Artikeln keine Kommentare schreiben</a:t>
            </a:r>
          </a:p>
          <a:p>
            <a:r>
              <a:rPr lang="de-DE" smtClean="0"/>
              <a:t>Administratoren brauchen zur Pflege ohnehin eine andere GUI</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Roland Weigelt</a:t>
            </a:r>
            <a:endParaRPr lang="de-DE"/>
          </a:p>
        </p:txBody>
      </p:sp>
      <p:sp>
        <p:nvSpPr>
          <p:cNvPr id="3" name="Content Placeholder 2"/>
          <p:cNvSpPr>
            <a:spLocks noGrp="1"/>
          </p:cNvSpPr>
          <p:nvPr>
            <p:ph idx="1"/>
          </p:nvPr>
        </p:nvSpPr>
        <p:spPr/>
        <p:txBody>
          <a:bodyPr/>
          <a:lstStyle/>
          <a:p>
            <a:r>
              <a:rPr lang="de-DE" smtClean="0"/>
              <a:t>Software-Entwickler</a:t>
            </a:r>
          </a:p>
          <a:p>
            <a:pPr lvl="1"/>
            <a:r>
              <a:rPr lang="de-DE" smtClean="0"/>
              <a:t>11 Jahre bei der Comma Soft AG in Bonn</a:t>
            </a:r>
          </a:p>
          <a:p>
            <a:pPr lvl="1"/>
            <a:r>
              <a:rPr lang="de-DE" smtClean="0"/>
              <a:t>Aufgabengebiete querbeet, aber immer in der Nähe der Oberfläche</a:t>
            </a:r>
          </a:p>
          <a:p>
            <a:r>
              <a:rPr lang="de-DE" smtClean="0"/>
              <a:t>Kein Designer</a:t>
            </a:r>
          </a:p>
          <a:p>
            <a:pPr lvl="1"/>
            <a:r>
              <a:rPr lang="de-DE" smtClean="0"/>
              <a:t>Das hindert meine Kollegen aber nicht daran, mich regelmäßig bzgl. GUI-Design, Usability und Icon-Pixeleien zu fragen...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GUI für Autoren</a:t>
            </a:r>
            <a:endParaRPr lang="de-DE"/>
          </a:p>
        </p:txBody>
      </p:sp>
      <p:sp>
        <p:nvSpPr>
          <p:cNvPr id="3" name="Content Placeholder 2"/>
          <p:cNvSpPr>
            <a:spLocks noGrp="1"/>
          </p:cNvSpPr>
          <p:nvPr>
            <p:ph idx="1"/>
          </p:nvPr>
        </p:nvSpPr>
        <p:spPr/>
        <p:txBody>
          <a:bodyPr/>
          <a:lstStyle/>
          <a:p>
            <a:endParaRPr lang="de-DE"/>
          </a:p>
        </p:txBody>
      </p:sp>
      <p:grpSp>
        <p:nvGrpSpPr>
          <p:cNvPr id="36" name="Group 35"/>
          <p:cNvGrpSpPr/>
          <p:nvPr/>
        </p:nvGrpSpPr>
        <p:grpSpPr>
          <a:xfrm>
            <a:off x="500034" y="1785926"/>
            <a:ext cx="4572032" cy="4572032"/>
            <a:chOff x="500034" y="1571612"/>
            <a:chExt cx="4572032" cy="4572032"/>
          </a:xfrm>
        </p:grpSpPr>
        <p:sp>
          <p:nvSpPr>
            <p:cNvPr id="21" name="Rectangle 20"/>
            <p:cNvSpPr/>
            <p:nvPr/>
          </p:nvSpPr>
          <p:spPr>
            <a:xfrm>
              <a:off x="500034" y="1571612"/>
              <a:ext cx="4572032" cy="4572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22" name="TextBox 21"/>
            <p:cNvSpPr txBox="1"/>
            <p:nvPr/>
          </p:nvSpPr>
          <p:spPr>
            <a:xfrm>
              <a:off x="500034" y="1643050"/>
              <a:ext cx="2714644" cy="369332"/>
            </a:xfrm>
            <a:prstGeom prst="rect">
              <a:avLst/>
            </a:prstGeom>
            <a:noFill/>
          </p:spPr>
          <p:txBody>
            <a:bodyPr wrap="square" rtlCol="0">
              <a:spAutoFit/>
            </a:bodyPr>
            <a:lstStyle/>
            <a:p>
              <a:r>
                <a:rPr lang="de-DE" b="1" smtClean="0"/>
                <a:t>Artikel</a:t>
              </a:r>
              <a:endParaRPr lang="de-DE" b="1"/>
            </a:p>
          </p:txBody>
        </p:sp>
        <p:sp>
          <p:nvSpPr>
            <p:cNvPr id="23" name="TextBox 22"/>
            <p:cNvSpPr txBox="1"/>
            <p:nvPr/>
          </p:nvSpPr>
          <p:spPr>
            <a:xfrm>
              <a:off x="500034" y="2273850"/>
              <a:ext cx="714380" cy="276999"/>
            </a:xfrm>
            <a:prstGeom prst="rect">
              <a:avLst/>
            </a:prstGeom>
            <a:noFill/>
          </p:spPr>
          <p:txBody>
            <a:bodyPr wrap="square" rtlCol="0">
              <a:spAutoFit/>
            </a:bodyPr>
            <a:lstStyle/>
            <a:p>
              <a:r>
                <a:rPr lang="de-DE" sz="1200" smtClean="0"/>
                <a:t>Titel:</a:t>
              </a:r>
              <a:endParaRPr lang="de-DE" sz="1200"/>
            </a:p>
          </p:txBody>
        </p:sp>
        <p:sp>
          <p:nvSpPr>
            <p:cNvPr id="24" name="Rectangle 23"/>
            <p:cNvSpPr/>
            <p:nvPr/>
          </p:nvSpPr>
          <p:spPr>
            <a:xfrm>
              <a:off x="1643042" y="2285992"/>
              <a:ext cx="3286148" cy="2857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100" smtClean="0">
                  <a:solidFill>
                    <a:schemeClr val="tx1"/>
                  </a:solidFill>
                  <a:latin typeface="Arial Narrow" pitchFamily="34" charset="0"/>
                </a:rPr>
                <a:t>Vortrag über GUI-Design für Nicht-Designer auf der BASTA!</a:t>
              </a:r>
              <a:endParaRPr lang="de-DE" sz="1100">
                <a:solidFill>
                  <a:schemeClr val="tx1"/>
                </a:solidFill>
                <a:latin typeface="Arial Narrow" pitchFamily="34" charset="0"/>
              </a:endParaRPr>
            </a:p>
          </p:txBody>
        </p:sp>
        <p:sp>
          <p:nvSpPr>
            <p:cNvPr id="25" name="Rectangle 24"/>
            <p:cNvSpPr/>
            <p:nvPr/>
          </p:nvSpPr>
          <p:spPr>
            <a:xfrm>
              <a:off x="1643042" y="3000372"/>
              <a:ext cx="3286148" cy="12858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e-DE" sz="1100" smtClean="0">
                  <a:solidFill>
                    <a:schemeClr val="tx1"/>
                  </a:solidFill>
                  <a:latin typeface="Arial Narrow" pitchFamily="34" charset="0"/>
                </a:rPr>
                <a:t>Viele Entwickler behaupten von sich freimütig, überhaupt kein Gespür für GUI-Design zu haben. Dabei ist es häufig nur ein kleiner Schritt von einer schlechten zu einer durchaus akzeptablen GUI. Dieser Vortrag zeigt am Beispiel Windows Forms einige häufig einsetzbare Gestaltungselemente, und klärt u.a. was zugekniffene Augen und das Wissen um Fluchtreflexe mit Usability zu tun haben.</a:t>
              </a:r>
            </a:p>
          </p:txBody>
        </p:sp>
        <p:sp>
          <p:nvSpPr>
            <p:cNvPr id="26" name="TextBox 25"/>
            <p:cNvSpPr txBox="1"/>
            <p:nvPr/>
          </p:nvSpPr>
          <p:spPr>
            <a:xfrm>
              <a:off x="500034" y="3000372"/>
              <a:ext cx="714380" cy="276999"/>
            </a:xfrm>
            <a:prstGeom prst="rect">
              <a:avLst/>
            </a:prstGeom>
            <a:noFill/>
          </p:spPr>
          <p:txBody>
            <a:bodyPr wrap="square" rtlCol="0">
              <a:spAutoFit/>
            </a:bodyPr>
            <a:lstStyle/>
            <a:p>
              <a:r>
                <a:rPr lang="de-DE" sz="1200" smtClean="0"/>
                <a:t>Text:</a:t>
              </a:r>
              <a:endParaRPr lang="de-DE" sz="1200"/>
            </a:p>
          </p:txBody>
        </p:sp>
        <p:sp>
          <p:nvSpPr>
            <p:cNvPr id="27" name="Rectangle 26"/>
            <p:cNvSpPr/>
            <p:nvPr/>
          </p:nvSpPr>
          <p:spPr>
            <a:xfrm>
              <a:off x="3929058" y="5715016"/>
              <a:ext cx="1000132" cy="285752"/>
            </a:xfrm>
            <a:prstGeom prst="rect">
              <a:avLst/>
            </a:prstGeom>
            <a:gradFill>
              <a:gsLst>
                <a:gs pos="0">
                  <a:schemeClr val="bg1"/>
                </a:gs>
                <a:gs pos="15000">
                  <a:srgbClr val="DEF1F2"/>
                </a:gs>
                <a:gs pos="85000">
                  <a:schemeClr val="accent1">
                    <a:shade val="100000"/>
                    <a:satMod val="115000"/>
                  </a:schemeClr>
                </a:gs>
                <a:gs pos="100000">
                  <a:srgbClr val="50B8C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smtClean="0">
                  <a:solidFill>
                    <a:schemeClr val="tx1"/>
                  </a:solidFill>
                </a:rPr>
                <a:t>Abbrechen</a:t>
              </a:r>
            </a:p>
          </p:txBody>
        </p:sp>
        <p:sp>
          <p:nvSpPr>
            <p:cNvPr id="28" name="Rectangle 27"/>
            <p:cNvSpPr/>
            <p:nvPr/>
          </p:nvSpPr>
          <p:spPr>
            <a:xfrm>
              <a:off x="2857488" y="5715016"/>
              <a:ext cx="1000132" cy="285752"/>
            </a:xfrm>
            <a:prstGeom prst="rect">
              <a:avLst/>
            </a:prstGeom>
            <a:gradFill>
              <a:gsLst>
                <a:gs pos="0">
                  <a:schemeClr val="bg1"/>
                </a:gs>
                <a:gs pos="15000">
                  <a:srgbClr val="DEF1F2"/>
                </a:gs>
                <a:gs pos="85000">
                  <a:schemeClr val="accent1">
                    <a:shade val="100000"/>
                    <a:satMod val="115000"/>
                  </a:schemeClr>
                </a:gs>
                <a:gs pos="100000">
                  <a:srgbClr val="50B8C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smtClean="0">
                  <a:solidFill>
                    <a:schemeClr val="tx1"/>
                  </a:solidFill>
                </a:rPr>
                <a:t>OK</a:t>
              </a:r>
            </a:p>
          </p:txBody>
        </p:sp>
        <p:sp>
          <p:nvSpPr>
            <p:cNvPr id="29" name="TextBox 28"/>
            <p:cNvSpPr txBox="1"/>
            <p:nvPr/>
          </p:nvSpPr>
          <p:spPr>
            <a:xfrm>
              <a:off x="500034" y="2643182"/>
              <a:ext cx="928694" cy="276999"/>
            </a:xfrm>
            <a:prstGeom prst="rect">
              <a:avLst/>
            </a:prstGeom>
            <a:noFill/>
          </p:spPr>
          <p:txBody>
            <a:bodyPr wrap="square" rtlCol="0">
              <a:spAutoFit/>
            </a:bodyPr>
            <a:lstStyle/>
            <a:p>
              <a:r>
                <a:rPr lang="de-DE" sz="1200" smtClean="0"/>
                <a:t>Untertitel:</a:t>
              </a:r>
              <a:endParaRPr lang="de-DE" sz="1200"/>
            </a:p>
          </p:txBody>
        </p:sp>
        <p:sp>
          <p:nvSpPr>
            <p:cNvPr id="30" name="Rectangle 29"/>
            <p:cNvSpPr/>
            <p:nvPr/>
          </p:nvSpPr>
          <p:spPr>
            <a:xfrm>
              <a:off x="1643042" y="2643182"/>
              <a:ext cx="3286148" cy="2857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100" smtClean="0">
                  <a:solidFill>
                    <a:schemeClr val="tx1"/>
                  </a:solidFill>
                  <a:latin typeface="Arial Narrow" pitchFamily="34" charset="0"/>
                </a:rPr>
                <a:t>Auf dem Web zu brauchbaren Winforms-GUIs</a:t>
              </a:r>
              <a:endParaRPr lang="de-DE" sz="1100">
                <a:solidFill>
                  <a:schemeClr val="tx1"/>
                </a:solidFill>
                <a:latin typeface="Arial Narrow" pitchFamily="34" charset="0"/>
              </a:endParaRPr>
            </a:p>
          </p:txBody>
        </p:sp>
        <p:sp>
          <p:nvSpPr>
            <p:cNvPr id="31" name="TextBox 30"/>
            <p:cNvSpPr txBox="1"/>
            <p:nvPr/>
          </p:nvSpPr>
          <p:spPr>
            <a:xfrm>
              <a:off x="500034" y="4295009"/>
              <a:ext cx="1143008" cy="276999"/>
            </a:xfrm>
            <a:prstGeom prst="rect">
              <a:avLst/>
            </a:prstGeom>
            <a:noFill/>
          </p:spPr>
          <p:txBody>
            <a:bodyPr wrap="square" rtlCol="0">
              <a:spAutoFit/>
            </a:bodyPr>
            <a:lstStyle/>
            <a:p>
              <a:r>
                <a:rPr lang="de-DE" sz="1200" smtClean="0"/>
                <a:t>Kommentare:</a:t>
              </a:r>
              <a:endParaRPr lang="de-DE" sz="1200"/>
            </a:p>
          </p:txBody>
        </p:sp>
        <p:sp>
          <p:nvSpPr>
            <p:cNvPr id="32" name="Rectangle 31"/>
            <p:cNvSpPr/>
            <p:nvPr/>
          </p:nvSpPr>
          <p:spPr>
            <a:xfrm>
              <a:off x="1643042" y="4357694"/>
              <a:ext cx="2214578" cy="1000132"/>
            </a:xfrm>
            <a:prstGeom prst="rect">
              <a:avLst/>
            </a:prstGeom>
            <a:solidFill>
              <a:srgbClr val="EFF9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smtClean="0"/>
            </a:p>
            <a:p>
              <a:pPr algn="ctr"/>
              <a:endParaRPr lang="de-DE" sz="1200" smtClean="0"/>
            </a:p>
          </p:txBody>
        </p:sp>
        <p:sp>
          <p:nvSpPr>
            <p:cNvPr id="33" name="Rectangle 32"/>
            <p:cNvSpPr/>
            <p:nvPr/>
          </p:nvSpPr>
          <p:spPr>
            <a:xfrm>
              <a:off x="3929058" y="4357694"/>
              <a:ext cx="1000132" cy="285752"/>
            </a:xfrm>
            <a:prstGeom prst="rect">
              <a:avLst/>
            </a:prstGeom>
            <a:gradFill>
              <a:gsLst>
                <a:gs pos="0">
                  <a:schemeClr val="bg1"/>
                </a:gs>
                <a:gs pos="15000">
                  <a:srgbClr val="DEF1F2"/>
                </a:gs>
                <a:gs pos="85000">
                  <a:schemeClr val="accent1">
                    <a:shade val="100000"/>
                    <a:satMod val="115000"/>
                  </a:schemeClr>
                </a:gs>
                <a:gs pos="100000">
                  <a:srgbClr val="50B8C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smtClean="0">
                  <a:solidFill>
                    <a:schemeClr val="tx1"/>
                  </a:solidFill>
                </a:rPr>
                <a:t>Neu...</a:t>
              </a:r>
            </a:p>
          </p:txBody>
        </p:sp>
        <p:sp>
          <p:nvSpPr>
            <p:cNvPr id="34" name="Rectangle 33"/>
            <p:cNvSpPr/>
            <p:nvPr/>
          </p:nvSpPr>
          <p:spPr>
            <a:xfrm>
              <a:off x="3929058" y="5072074"/>
              <a:ext cx="1000132" cy="285752"/>
            </a:xfrm>
            <a:prstGeom prst="rect">
              <a:avLst/>
            </a:prstGeom>
            <a:gradFill>
              <a:gsLst>
                <a:gs pos="0">
                  <a:schemeClr val="bg1"/>
                </a:gs>
                <a:gs pos="15000">
                  <a:srgbClr val="DEF1F2"/>
                </a:gs>
                <a:gs pos="85000">
                  <a:schemeClr val="accent1">
                    <a:shade val="100000"/>
                    <a:satMod val="115000"/>
                  </a:schemeClr>
                </a:gs>
                <a:gs pos="100000">
                  <a:srgbClr val="50B8C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smtClean="0">
                  <a:solidFill>
                    <a:schemeClr val="tx1"/>
                  </a:solidFill>
                </a:rPr>
                <a:t>Löschen</a:t>
              </a:r>
            </a:p>
          </p:txBody>
        </p:sp>
        <p:sp>
          <p:nvSpPr>
            <p:cNvPr id="35" name="Rectangle 34"/>
            <p:cNvSpPr/>
            <p:nvPr/>
          </p:nvSpPr>
          <p:spPr>
            <a:xfrm>
              <a:off x="3929058" y="4714884"/>
              <a:ext cx="1000132" cy="285752"/>
            </a:xfrm>
            <a:prstGeom prst="rect">
              <a:avLst/>
            </a:prstGeom>
            <a:gradFill>
              <a:gsLst>
                <a:gs pos="0">
                  <a:schemeClr val="bg1"/>
                </a:gs>
                <a:gs pos="15000">
                  <a:srgbClr val="DEF1F2"/>
                </a:gs>
                <a:gs pos="85000">
                  <a:schemeClr val="accent1">
                    <a:shade val="100000"/>
                    <a:satMod val="115000"/>
                  </a:schemeClr>
                </a:gs>
                <a:gs pos="100000">
                  <a:srgbClr val="50B8C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smtClean="0">
                  <a:solidFill>
                    <a:schemeClr val="tx1"/>
                  </a:solidFill>
                </a:rPr>
                <a:t>Bearbeiten</a:t>
              </a:r>
            </a:p>
          </p:txBody>
        </p:sp>
      </p:grpSp>
      <p:sp>
        <p:nvSpPr>
          <p:cNvPr id="37" name="Rectangle 36"/>
          <p:cNvSpPr/>
          <p:nvPr/>
        </p:nvSpPr>
        <p:spPr>
          <a:xfrm>
            <a:off x="285720" y="4500570"/>
            <a:ext cx="4929222" cy="1143008"/>
          </a:xfrm>
          <a:prstGeom prst="rect">
            <a:avLst/>
          </a:prstGeom>
          <a:solidFill>
            <a:srgbClr val="FFFFFF">
              <a:alpha val="4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ounded Rectangular Callout 37"/>
          <p:cNvSpPr/>
          <p:nvPr/>
        </p:nvSpPr>
        <p:spPr>
          <a:xfrm>
            <a:off x="6429388" y="4214818"/>
            <a:ext cx="2643206" cy="1143008"/>
          </a:xfrm>
          <a:prstGeom prst="wedgeRoundRectCallout">
            <a:avLst>
              <a:gd name="adj1" fmla="val -98225"/>
              <a:gd name="adj2" fmla="val 25308"/>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smtClean="0"/>
              <a:t>Überflüssig, weil wir einen kleinen Moment</a:t>
            </a:r>
            <a:br>
              <a:rPr lang="de-DE" smtClean="0"/>
            </a:br>
            <a:r>
              <a:rPr lang="de-DE" smtClean="0"/>
              <a:t>nachgedacht haben!</a:t>
            </a: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GUI für Autoren</a:t>
            </a:r>
            <a:endParaRPr lang="de-DE"/>
          </a:p>
        </p:txBody>
      </p:sp>
      <p:sp>
        <p:nvSpPr>
          <p:cNvPr id="3" name="Content Placeholder 2"/>
          <p:cNvSpPr>
            <a:spLocks noGrp="1"/>
          </p:cNvSpPr>
          <p:nvPr>
            <p:ph idx="1"/>
          </p:nvPr>
        </p:nvSpPr>
        <p:spPr/>
        <p:txBody>
          <a:bodyPr/>
          <a:lstStyle/>
          <a:p>
            <a:endParaRPr lang="de-DE"/>
          </a:p>
        </p:txBody>
      </p:sp>
      <p:grpSp>
        <p:nvGrpSpPr>
          <p:cNvPr id="15" name="Group 19"/>
          <p:cNvGrpSpPr/>
          <p:nvPr/>
        </p:nvGrpSpPr>
        <p:grpSpPr>
          <a:xfrm>
            <a:off x="500034" y="1785926"/>
            <a:ext cx="4572032" cy="3286148"/>
            <a:chOff x="500034" y="1571612"/>
            <a:chExt cx="4572032" cy="3286148"/>
          </a:xfrm>
        </p:grpSpPr>
        <p:sp>
          <p:nvSpPr>
            <p:cNvPr id="5" name="Rectangle 4"/>
            <p:cNvSpPr/>
            <p:nvPr/>
          </p:nvSpPr>
          <p:spPr>
            <a:xfrm>
              <a:off x="500034" y="1571612"/>
              <a:ext cx="4572032" cy="32861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6" name="TextBox 5"/>
            <p:cNvSpPr txBox="1"/>
            <p:nvPr/>
          </p:nvSpPr>
          <p:spPr>
            <a:xfrm>
              <a:off x="500034" y="1643050"/>
              <a:ext cx="2714644" cy="369332"/>
            </a:xfrm>
            <a:prstGeom prst="rect">
              <a:avLst/>
            </a:prstGeom>
            <a:noFill/>
          </p:spPr>
          <p:txBody>
            <a:bodyPr wrap="square" rtlCol="0">
              <a:spAutoFit/>
            </a:bodyPr>
            <a:lstStyle/>
            <a:p>
              <a:r>
                <a:rPr lang="de-DE" b="1" smtClean="0"/>
                <a:t>Artikel</a:t>
              </a:r>
              <a:endParaRPr lang="de-DE" b="1"/>
            </a:p>
          </p:txBody>
        </p:sp>
        <p:sp>
          <p:nvSpPr>
            <p:cNvPr id="7" name="TextBox 6"/>
            <p:cNvSpPr txBox="1"/>
            <p:nvPr/>
          </p:nvSpPr>
          <p:spPr>
            <a:xfrm>
              <a:off x="500034" y="2273850"/>
              <a:ext cx="714380" cy="276999"/>
            </a:xfrm>
            <a:prstGeom prst="rect">
              <a:avLst/>
            </a:prstGeom>
            <a:noFill/>
          </p:spPr>
          <p:txBody>
            <a:bodyPr wrap="square" rtlCol="0">
              <a:spAutoFit/>
            </a:bodyPr>
            <a:lstStyle/>
            <a:p>
              <a:r>
                <a:rPr lang="de-DE" sz="1200" smtClean="0"/>
                <a:t>Titel:</a:t>
              </a:r>
              <a:endParaRPr lang="de-DE" sz="1200"/>
            </a:p>
          </p:txBody>
        </p:sp>
        <p:sp>
          <p:nvSpPr>
            <p:cNvPr id="8" name="Rectangle 7"/>
            <p:cNvSpPr/>
            <p:nvPr/>
          </p:nvSpPr>
          <p:spPr>
            <a:xfrm>
              <a:off x="1643042" y="2285992"/>
              <a:ext cx="3286148" cy="2857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100" smtClean="0">
                  <a:solidFill>
                    <a:schemeClr val="tx1"/>
                  </a:solidFill>
                  <a:latin typeface="Arial Narrow" pitchFamily="34" charset="0"/>
                </a:rPr>
                <a:t>Vortrag über GUI-Design für Nicht-Designer auf der BASTA!</a:t>
              </a:r>
              <a:endParaRPr lang="de-DE" sz="1100">
                <a:solidFill>
                  <a:schemeClr val="tx1"/>
                </a:solidFill>
                <a:latin typeface="Arial Narrow" pitchFamily="34" charset="0"/>
              </a:endParaRPr>
            </a:p>
          </p:txBody>
        </p:sp>
        <p:sp>
          <p:nvSpPr>
            <p:cNvPr id="9" name="Rectangle 8"/>
            <p:cNvSpPr/>
            <p:nvPr/>
          </p:nvSpPr>
          <p:spPr>
            <a:xfrm>
              <a:off x="1643042" y="3000372"/>
              <a:ext cx="3286148" cy="12858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e-DE" sz="1100" smtClean="0">
                  <a:solidFill>
                    <a:schemeClr val="tx1"/>
                  </a:solidFill>
                  <a:latin typeface="Arial Narrow" pitchFamily="34" charset="0"/>
                </a:rPr>
                <a:t>Viele Entwickler behaupten von sich freimütig, überhaupt kein Gespür für GUI-Design zu haben. Dabei ist es häufig nur ein kleiner Schritt von einer schlechten zu einer durchaus akzeptablen GUI. Dieser Vortrag zeigt am Beispiel Windows Forms einige häufig einsetzbare Gestaltungselemente, und klärt u.a. was zugekniffene Augen und das Wissen um Fluchtreflexe mit Usability zu tun haben.</a:t>
              </a:r>
            </a:p>
          </p:txBody>
        </p:sp>
        <p:sp>
          <p:nvSpPr>
            <p:cNvPr id="10" name="TextBox 9"/>
            <p:cNvSpPr txBox="1"/>
            <p:nvPr/>
          </p:nvSpPr>
          <p:spPr>
            <a:xfrm>
              <a:off x="500034" y="3000372"/>
              <a:ext cx="714380" cy="276999"/>
            </a:xfrm>
            <a:prstGeom prst="rect">
              <a:avLst/>
            </a:prstGeom>
            <a:noFill/>
          </p:spPr>
          <p:txBody>
            <a:bodyPr wrap="square" rtlCol="0">
              <a:spAutoFit/>
            </a:bodyPr>
            <a:lstStyle/>
            <a:p>
              <a:r>
                <a:rPr lang="de-DE" sz="1200" smtClean="0"/>
                <a:t>Text:</a:t>
              </a:r>
              <a:endParaRPr lang="de-DE" sz="1200"/>
            </a:p>
          </p:txBody>
        </p:sp>
        <p:sp>
          <p:nvSpPr>
            <p:cNvPr id="11" name="Rectangle 10"/>
            <p:cNvSpPr/>
            <p:nvPr/>
          </p:nvSpPr>
          <p:spPr>
            <a:xfrm>
              <a:off x="3929058" y="4429132"/>
              <a:ext cx="1000132" cy="285752"/>
            </a:xfrm>
            <a:prstGeom prst="rect">
              <a:avLst/>
            </a:prstGeom>
            <a:gradFill>
              <a:gsLst>
                <a:gs pos="0">
                  <a:schemeClr val="bg1"/>
                </a:gs>
                <a:gs pos="15000">
                  <a:srgbClr val="DEF1F2"/>
                </a:gs>
                <a:gs pos="85000">
                  <a:schemeClr val="accent1">
                    <a:shade val="100000"/>
                    <a:satMod val="115000"/>
                  </a:schemeClr>
                </a:gs>
                <a:gs pos="100000">
                  <a:srgbClr val="50B8C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smtClean="0">
                  <a:solidFill>
                    <a:schemeClr val="tx1"/>
                  </a:solidFill>
                </a:rPr>
                <a:t>Abbrechen</a:t>
              </a:r>
            </a:p>
          </p:txBody>
        </p:sp>
        <p:sp>
          <p:nvSpPr>
            <p:cNvPr id="12" name="Rectangle 11"/>
            <p:cNvSpPr/>
            <p:nvPr/>
          </p:nvSpPr>
          <p:spPr>
            <a:xfrm>
              <a:off x="2857488" y="4429132"/>
              <a:ext cx="1000132" cy="285752"/>
            </a:xfrm>
            <a:prstGeom prst="rect">
              <a:avLst/>
            </a:prstGeom>
            <a:gradFill>
              <a:gsLst>
                <a:gs pos="0">
                  <a:schemeClr val="bg1"/>
                </a:gs>
                <a:gs pos="15000">
                  <a:srgbClr val="DEF1F2"/>
                </a:gs>
                <a:gs pos="85000">
                  <a:schemeClr val="accent1">
                    <a:shade val="100000"/>
                    <a:satMod val="115000"/>
                  </a:schemeClr>
                </a:gs>
                <a:gs pos="100000">
                  <a:srgbClr val="50B8C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smtClean="0">
                  <a:solidFill>
                    <a:schemeClr val="tx1"/>
                  </a:solidFill>
                </a:rPr>
                <a:t>OK</a:t>
              </a:r>
            </a:p>
          </p:txBody>
        </p:sp>
        <p:sp>
          <p:nvSpPr>
            <p:cNvPr id="13" name="TextBox 12"/>
            <p:cNvSpPr txBox="1"/>
            <p:nvPr/>
          </p:nvSpPr>
          <p:spPr>
            <a:xfrm>
              <a:off x="500034" y="2643182"/>
              <a:ext cx="928694" cy="276999"/>
            </a:xfrm>
            <a:prstGeom prst="rect">
              <a:avLst/>
            </a:prstGeom>
            <a:noFill/>
          </p:spPr>
          <p:txBody>
            <a:bodyPr wrap="square" rtlCol="0">
              <a:spAutoFit/>
            </a:bodyPr>
            <a:lstStyle/>
            <a:p>
              <a:r>
                <a:rPr lang="de-DE" sz="1200" smtClean="0"/>
                <a:t>Untertitel:</a:t>
              </a:r>
              <a:endParaRPr lang="de-DE" sz="1200"/>
            </a:p>
          </p:txBody>
        </p:sp>
        <p:sp>
          <p:nvSpPr>
            <p:cNvPr id="14" name="Rectangle 13"/>
            <p:cNvSpPr/>
            <p:nvPr/>
          </p:nvSpPr>
          <p:spPr>
            <a:xfrm>
              <a:off x="1643042" y="2643182"/>
              <a:ext cx="3286148" cy="2857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100" smtClean="0">
                  <a:solidFill>
                    <a:schemeClr val="tx1"/>
                  </a:solidFill>
                  <a:latin typeface="Arial Narrow" pitchFamily="34" charset="0"/>
                </a:rPr>
                <a:t>Auf dem Web zu brauchbaren Winforms-GUIs</a:t>
              </a:r>
              <a:endParaRPr lang="de-DE" sz="1100">
                <a:solidFill>
                  <a:schemeClr val="tx1"/>
                </a:solidFill>
                <a:latin typeface="Arial Narrow" pitchFamily="34" charset="0"/>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GUI: Kommentieren</a:t>
            </a:r>
            <a:endParaRPr lang="de-DE"/>
          </a:p>
        </p:txBody>
      </p:sp>
      <p:sp>
        <p:nvSpPr>
          <p:cNvPr id="3" name="Content Placeholder 2"/>
          <p:cNvSpPr>
            <a:spLocks noGrp="1"/>
          </p:cNvSpPr>
          <p:nvPr>
            <p:ph idx="1"/>
          </p:nvPr>
        </p:nvSpPr>
        <p:spPr/>
        <p:txBody>
          <a:bodyPr/>
          <a:lstStyle/>
          <a:p>
            <a:endParaRPr lang="de-DE"/>
          </a:p>
        </p:txBody>
      </p:sp>
      <p:sp>
        <p:nvSpPr>
          <p:cNvPr id="5" name="Rectangle 4"/>
          <p:cNvSpPr/>
          <p:nvPr/>
        </p:nvSpPr>
        <p:spPr>
          <a:xfrm>
            <a:off x="500034" y="1785926"/>
            <a:ext cx="3214710" cy="32861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6" name="TextBox 5"/>
          <p:cNvSpPr txBox="1"/>
          <p:nvPr/>
        </p:nvSpPr>
        <p:spPr>
          <a:xfrm>
            <a:off x="500034" y="1857364"/>
            <a:ext cx="2714644" cy="369332"/>
          </a:xfrm>
          <a:prstGeom prst="rect">
            <a:avLst/>
          </a:prstGeom>
          <a:noFill/>
        </p:spPr>
        <p:txBody>
          <a:bodyPr wrap="square" rtlCol="0">
            <a:spAutoFit/>
          </a:bodyPr>
          <a:lstStyle/>
          <a:p>
            <a:r>
              <a:rPr lang="de-DE" b="1" smtClean="0"/>
              <a:t>Kommentieren</a:t>
            </a:r>
            <a:endParaRPr lang="de-DE" b="1"/>
          </a:p>
        </p:txBody>
      </p:sp>
      <p:sp>
        <p:nvSpPr>
          <p:cNvPr id="7" name="TextBox 6"/>
          <p:cNvSpPr txBox="1"/>
          <p:nvPr/>
        </p:nvSpPr>
        <p:spPr>
          <a:xfrm>
            <a:off x="500034" y="2786058"/>
            <a:ext cx="1714512" cy="276999"/>
          </a:xfrm>
          <a:prstGeom prst="rect">
            <a:avLst/>
          </a:prstGeom>
          <a:noFill/>
        </p:spPr>
        <p:txBody>
          <a:bodyPr wrap="square" rtlCol="0">
            <a:spAutoFit/>
          </a:bodyPr>
          <a:lstStyle/>
          <a:p>
            <a:r>
              <a:rPr lang="de-DE" sz="1200" smtClean="0"/>
              <a:t>Antwort auf:</a:t>
            </a:r>
            <a:endParaRPr lang="de-DE" sz="1200"/>
          </a:p>
        </p:txBody>
      </p:sp>
      <p:sp>
        <p:nvSpPr>
          <p:cNvPr id="8" name="TextBox 7"/>
          <p:cNvSpPr txBox="1"/>
          <p:nvPr/>
        </p:nvSpPr>
        <p:spPr>
          <a:xfrm>
            <a:off x="500034" y="3131106"/>
            <a:ext cx="714380" cy="276999"/>
          </a:xfrm>
          <a:prstGeom prst="rect">
            <a:avLst/>
          </a:prstGeom>
          <a:noFill/>
        </p:spPr>
        <p:txBody>
          <a:bodyPr wrap="square" rtlCol="0">
            <a:spAutoFit/>
          </a:bodyPr>
          <a:lstStyle/>
          <a:p>
            <a:r>
              <a:rPr lang="de-DE" sz="1200" smtClean="0"/>
              <a:t>Titel:</a:t>
            </a:r>
            <a:endParaRPr lang="de-DE" sz="1200"/>
          </a:p>
        </p:txBody>
      </p:sp>
      <p:sp>
        <p:nvSpPr>
          <p:cNvPr id="9" name="TextBox 8"/>
          <p:cNvSpPr txBox="1"/>
          <p:nvPr/>
        </p:nvSpPr>
        <p:spPr>
          <a:xfrm>
            <a:off x="500034" y="2428868"/>
            <a:ext cx="1285884" cy="276999"/>
          </a:xfrm>
          <a:prstGeom prst="rect">
            <a:avLst/>
          </a:prstGeom>
          <a:noFill/>
        </p:spPr>
        <p:txBody>
          <a:bodyPr wrap="square" rtlCol="0">
            <a:spAutoFit/>
          </a:bodyPr>
          <a:lstStyle/>
          <a:p>
            <a:r>
              <a:rPr lang="de-DE" sz="1200" smtClean="0"/>
              <a:t>Zu Artikel:</a:t>
            </a:r>
            <a:endParaRPr lang="de-DE" sz="1200"/>
          </a:p>
        </p:txBody>
      </p:sp>
      <p:sp>
        <p:nvSpPr>
          <p:cNvPr id="10" name="Rectangle 9"/>
          <p:cNvSpPr/>
          <p:nvPr/>
        </p:nvSpPr>
        <p:spPr>
          <a:xfrm>
            <a:off x="1500166" y="2428868"/>
            <a:ext cx="1000132"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1" name="Rectangle 10"/>
          <p:cNvSpPr/>
          <p:nvPr/>
        </p:nvSpPr>
        <p:spPr>
          <a:xfrm>
            <a:off x="1500166" y="2786058"/>
            <a:ext cx="1000132"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2" name="Rectangle 11"/>
          <p:cNvSpPr/>
          <p:nvPr/>
        </p:nvSpPr>
        <p:spPr>
          <a:xfrm>
            <a:off x="1500166" y="3143248"/>
            <a:ext cx="2071702" cy="2857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3" name="Rectangle 12"/>
          <p:cNvSpPr/>
          <p:nvPr/>
        </p:nvSpPr>
        <p:spPr>
          <a:xfrm>
            <a:off x="1500166" y="3500438"/>
            <a:ext cx="2071702" cy="10001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4" name="TextBox 13"/>
          <p:cNvSpPr txBox="1"/>
          <p:nvPr/>
        </p:nvSpPr>
        <p:spPr>
          <a:xfrm>
            <a:off x="500034" y="3429000"/>
            <a:ext cx="714380" cy="276999"/>
          </a:xfrm>
          <a:prstGeom prst="rect">
            <a:avLst/>
          </a:prstGeom>
          <a:noFill/>
        </p:spPr>
        <p:txBody>
          <a:bodyPr wrap="square" rtlCol="0">
            <a:spAutoFit/>
          </a:bodyPr>
          <a:lstStyle/>
          <a:p>
            <a:r>
              <a:rPr lang="de-DE" sz="1200" smtClean="0"/>
              <a:t>Text:</a:t>
            </a:r>
            <a:endParaRPr lang="de-DE" sz="1200"/>
          </a:p>
        </p:txBody>
      </p:sp>
      <p:sp>
        <p:nvSpPr>
          <p:cNvPr id="16" name="Rectangle 15"/>
          <p:cNvSpPr/>
          <p:nvPr/>
        </p:nvSpPr>
        <p:spPr>
          <a:xfrm>
            <a:off x="2571736" y="4643446"/>
            <a:ext cx="1000132" cy="285752"/>
          </a:xfrm>
          <a:prstGeom prst="rect">
            <a:avLst/>
          </a:prstGeom>
          <a:gradFill>
            <a:gsLst>
              <a:gs pos="0">
                <a:schemeClr val="bg1"/>
              </a:gs>
              <a:gs pos="15000">
                <a:srgbClr val="DEF1F2"/>
              </a:gs>
              <a:gs pos="85000">
                <a:schemeClr val="accent1">
                  <a:shade val="100000"/>
                  <a:satMod val="115000"/>
                </a:schemeClr>
              </a:gs>
              <a:gs pos="100000">
                <a:srgbClr val="50B8C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smtClean="0">
                <a:solidFill>
                  <a:schemeClr val="tx1"/>
                </a:solidFill>
              </a:rPr>
              <a:t>Abbrechen</a:t>
            </a:r>
          </a:p>
        </p:txBody>
      </p:sp>
      <p:sp>
        <p:nvSpPr>
          <p:cNvPr id="17" name="Rectangle 16"/>
          <p:cNvSpPr/>
          <p:nvPr/>
        </p:nvSpPr>
        <p:spPr>
          <a:xfrm>
            <a:off x="1500166" y="4643446"/>
            <a:ext cx="1000132" cy="285752"/>
          </a:xfrm>
          <a:prstGeom prst="rect">
            <a:avLst/>
          </a:prstGeom>
          <a:gradFill>
            <a:gsLst>
              <a:gs pos="0">
                <a:schemeClr val="bg1"/>
              </a:gs>
              <a:gs pos="15000">
                <a:srgbClr val="DEF1F2"/>
              </a:gs>
              <a:gs pos="85000">
                <a:schemeClr val="accent1">
                  <a:shade val="100000"/>
                  <a:satMod val="115000"/>
                </a:schemeClr>
              </a:gs>
              <a:gs pos="100000">
                <a:srgbClr val="50B8C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smtClean="0">
                <a:solidFill>
                  <a:schemeClr val="tx1"/>
                </a:solidFill>
              </a:rPr>
              <a:t>OK</a:t>
            </a:r>
          </a:p>
        </p:txBody>
      </p:sp>
      <p:sp>
        <p:nvSpPr>
          <p:cNvPr id="18" name="Rectangle 17"/>
          <p:cNvSpPr/>
          <p:nvPr/>
        </p:nvSpPr>
        <p:spPr>
          <a:xfrm>
            <a:off x="2571736" y="2428868"/>
            <a:ext cx="1000132" cy="285752"/>
          </a:xfrm>
          <a:prstGeom prst="rect">
            <a:avLst/>
          </a:prstGeom>
          <a:gradFill>
            <a:gsLst>
              <a:gs pos="0">
                <a:schemeClr val="bg1"/>
              </a:gs>
              <a:gs pos="15000">
                <a:srgbClr val="DEF1F2"/>
              </a:gs>
              <a:gs pos="85000">
                <a:schemeClr val="accent1">
                  <a:shade val="100000"/>
                  <a:satMod val="115000"/>
                </a:schemeClr>
              </a:gs>
              <a:gs pos="100000">
                <a:srgbClr val="50B8C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smtClean="0">
                <a:solidFill>
                  <a:schemeClr val="tx1"/>
                </a:solidFill>
              </a:rPr>
              <a:t>Wählen...</a:t>
            </a:r>
          </a:p>
        </p:txBody>
      </p:sp>
      <p:sp>
        <p:nvSpPr>
          <p:cNvPr id="19" name="Rectangle 18"/>
          <p:cNvSpPr/>
          <p:nvPr/>
        </p:nvSpPr>
        <p:spPr>
          <a:xfrm>
            <a:off x="2571736" y="2786058"/>
            <a:ext cx="1000132" cy="285752"/>
          </a:xfrm>
          <a:prstGeom prst="rect">
            <a:avLst/>
          </a:prstGeom>
          <a:gradFill>
            <a:gsLst>
              <a:gs pos="0">
                <a:schemeClr val="bg1"/>
              </a:gs>
              <a:gs pos="15000">
                <a:srgbClr val="DEF1F2"/>
              </a:gs>
              <a:gs pos="85000">
                <a:schemeClr val="accent1">
                  <a:shade val="100000"/>
                  <a:satMod val="115000"/>
                </a:schemeClr>
              </a:gs>
              <a:gs pos="100000">
                <a:srgbClr val="50B8C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smtClean="0">
                <a:solidFill>
                  <a:schemeClr val="tx1"/>
                </a:solidFill>
              </a:rPr>
              <a:t>Wählen...</a:t>
            </a:r>
          </a:p>
        </p:txBody>
      </p:sp>
      <p:sp>
        <p:nvSpPr>
          <p:cNvPr id="21" name="Rectangle 20"/>
          <p:cNvSpPr/>
          <p:nvPr/>
        </p:nvSpPr>
        <p:spPr>
          <a:xfrm>
            <a:off x="5357818" y="1357298"/>
            <a:ext cx="3571900" cy="2571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22" name="TextBox 21"/>
          <p:cNvSpPr txBox="1"/>
          <p:nvPr/>
        </p:nvSpPr>
        <p:spPr>
          <a:xfrm>
            <a:off x="5357818" y="1428736"/>
            <a:ext cx="2714644" cy="369332"/>
          </a:xfrm>
          <a:prstGeom prst="rect">
            <a:avLst/>
          </a:prstGeom>
          <a:noFill/>
        </p:spPr>
        <p:txBody>
          <a:bodyPr wrap="square" rtlCol="0">
            <a:spAutoFit/>
          </a:bodyPr>
          <a:lstStyle/>
          <a:p>
            <a:r>
              <a:rPr lang="de-DE" b="1" smtClean="0"/>
              <a:t>Artikel auswählen</a:t>
            </a:r>
            <a:endParaRPr lang="de-DE" b="1"/>
          </a:p>
        </p:txBody>
      </p:sp>
      <p:sp>
        <p:nvSpPr>
          <p:cNvPr id="29" name="Rectangle 28"/>
          <p:cNvSpPr/>
          <p:nvPr/>
        </p:nvSpPr>
        <p:spPr>
          <a:xfrm>
            <a:off x="5500694" y="1857364"/>
            <a:ext cx="3286148" cy="15001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31" name="Rectangle 30"/>
          <p:cNvSpPr/>
          <p:nvPr/>
        </p:nvSpPr>
        <p:spPr>
          <a:xfrm>
            <a:off x="7786710" y="3500438"/>
            <a:ext cx="1000132" cy="285752"/>
          </a:xfrm>
          <a:prstGeom prst="rect">
            <a:avLst/>
          </a:prstGeom>
          <a:gradFill>
            <a:gsLst>
              <a:gs pos="0">
                <a:schemeClr val="bg1"/>
              </a:gs>
              <a:gs pos="15000">
                <a:srgbClr val="DEF1F2"/>
              </a:gs>
              <a:gs pos="85000">
                <a:schemeClr val="accent1">
                  <a:shade val="100000"/>
                  <a:satMod val="115000"/>
                </a:schemeClr>
              </a:gs>
              <a:gs pos="100000">
                <a:srgbClr val="50B8C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smtClean="0">
                <a:solidFill>
                  <a:schemeClr val="tx1"/>
                </a:solidFill>
              </a:rPr>
              <a:t>Abbrechen</a:t>
            </a:r>
          </a:p>
        </p:txBody>
      </p:sp>
      <p:sp>
        <p:nvSpPr>
          <p:cNvPr id="32" name="Rectangle 31"/>
          <p:cNvSpPr/>
          <p:nvPr/>
        </p:nvSpPr>
        <p:spPr>
          <a:xfrm>
            <a:off x="6715140" y="3500438"/>
            <a:ext cx="1000132" cy="285752"/>
          </a:xfrm>
          <a:prstGeom prst="rect">
            <a:avLst/>
          </a:prstGeom>
          <a:gradFill>
            <a:gsLst>
              <a:gs pos="0">
                <a:schemeClr val="bg1"/>
              </a:gs>
              <a:gs pos="15000">
                <a:srgbClr val="DEF1F2"/>
              </a:gs>
              <a:gs pos="85000">
                <a:schemeClr val="accent1">
                  <a:shade val="100000"/>
                  <a:satMod val="115000"/>
                </a:schemeClr>
              </a:gs>
              <a:gs pos="100000">
                <a:srgbClr val="50B8C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smtClean="0">
                <a:solidFill>
                  <a:schemeClr val="tx1"/>
                </a:solidFill>
              </a:rPr>
              <a:t>OK</a:t>
            </a:r>
          </a:p>
        </p:txBody>
      </p:sp>
      <p:sp>
        <p:nvSpPr>
          <p:cNvPr id="35" name="Rectangle 34"/>
          <p:cNvSpPr/>
          <p:nvPr/>
        </p:nvSpPr>
        <p:spPr>
          <a:xfrm>
            <a:off x="5500694" y="1857364"/>
            <a:ext cx="3286148" cy="2047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smtClean="0">
                <a:solidFill>
                  <a:schemeClr val="tx1"/>
                </a:solidFill>
              </a:rPr>
              <a:t>Titel                          | Autor        |  Datum</a:t>
            </a:r>
            <a:endParaRPr lang="de-DE" sz="1200">
              <a:solidFill>
                <a:schemeClr val="tx1"/>
              </a:solidFill>
            </a:endParaRPr>
          </a:p>
        </p:txBody>
      </p:sp>
      <p:sp>
        <p:nvSpPr>
          <p:cNvPr id="36" name="Rectangle 35"/>
          <p:cNvSpPr/>
          <p:nvPr/>
        </p:nvSpPr>
        <p:spPr>
          <a:xfrm>
            <a:off x="5357818" y="4071942"/>
            <a:ext cx="3571900" cy="2571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37" name="TextBox 36"/>
          <p:cNvSpPr txBox="1"/>
          <p:nvPr/>
        </p:nvSpPr>
        <p:spPr>
          <a:xfrm>
            <a:off x="5357818" y="4131238"/>
            <a:ext cx="2714644" cy="369332"/>
          </a:xfrm>
          <a:prstGeom prst="rect">
            <a:avLst/>
          </a:prstGeom>
          <a:noFill/>
        </p:spPr>
        <p:txBody>
          <a:bodyPr wrap="square" rtlCol="0">
            <a:spAutoFit/>
          </a:bodyPr>
          <a:lstStyle/>
          <a:p>
            <a:r>
              <a:rPr lang="de-DE" b="1" smtClean="0"/>
              <a:t>Kommentar auswählen</a:t>
            </a:r>
            <a:endParaRPr lang="de-DE" b="1"/>
          </a:p>
        </p:txBody>
      </p:sp>
      <p:sp>
        <p:nvSpPr>
          <p:cNvPr id="38" name="Rectangle 37"/>
          <p:cNvSpPr/>
          <p:nvPr/>
        </p:nvSpPr>
        <p:spPr>
          <a:xfrm>
            <a:off x="7786710" y="6215082"/>
            <a:ext cx="1000132" cy="285752"/>
          </a:xfrm>
          <a:prstGeom prst="rect">
            <a:avLst/>
          </a:prstGeom>
          <a:gradFill>
            <a:gsLst>
              <a:gs pos="0">
                <a:schemeClr val="bg1"/>
              </a:gs>
              <a:gs pos="15000">
                <a:srgbClr val="DEF1F2"/>
              </a:gs>
              <a:gs pos="85000">
                <a:schemeClr val="accent1">
                  <a:shade val="100000"/>
                  <a:satMod val="115000"/>
                </a:schemeClr>
              </a:gs>
              <a:gs pos="100000">
                <a:srgbClr val="50B8C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smtClean="0">
                <a:solidFill>
                  <a:schemeClr val="tx1"/>
                </a:solidFill>
              </a:rPr>
              <a:t>Abbrechen</a:t>
            </a:r>
          </a:p>
        </p:txBody>
      </p:sp>
      <p:sp>
        <p:nvSpPr>
          <p:cNvPr id="39" name="Rectangle 38"/>
          <p:cNvSpPr/>
          <p:nvPr/>
        </p:nvSpPr>
        <p:spPr>
          <a:xfrm>
            <a:off x="6715140" y="6215082"/>
            <a:ext cx="1000132" cy="285752"/>
          </a:xfrm>
          <a:prstGeom prst="rect">
            <a:avLst/>
          </a:prstGeom>
          <a:gradFill>
            <a:gsLst>
              <a:gs pos="0">
                <a:schemeClr val="bg1"/>
              </a:gs>
              <a:gs pos="15000">
                <a:srgbClr val="DEF1F2"/>
              </a:gs>
              <a:gs pos="85000">
                <a:schemeClr val="accent1">
                  <a:shade val="100000"/>
                  <a:satMod val="115000"/>
                </a:schemeClr>
              </a:gs>
              <a:gs pos="100000">
                <a:srgbClr val="50B8C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smtClean="0">
                <a:solidFill>
                  <a:schemeClr val="tx1"/>
                </a:solidFill>
              </a:rPr>
              <a:t>OK</a:t>
            </a:r>
          </a:p>
        </p:txBody>
      </p:sp>
      <p:sp>
        <p:nvSpPr>
          <p:cNvPr id="40" name="Rectangle 39"/>
          <p:cNvSpPr/>
          <p:nvPr/>
        </p:nvSpPr>
        <p:spPr>
          <a:xfrm>
            <a:off x="5500694" y="4572008"/>
            <a:ext cx="3286148" cy="15001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41" name="Rectangle 40"/>
          <p:cNvSpPr/>
          <p:nvPr/>
        </p:nvSpPr>
        <p:spPr>
          <a:xfrm>
            <a:off x="5500694" y="4572008"/>
            <a:ext cx="3286148" cy="2047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smtClean="0">
                <a:solidFill>
                  <a:schemeClr val="tx1"/>
                </a:solidFill>
              </a:rPr>
              <a:t>Titel                          | Autor        |  Datum</a:t>
            </a:r>
            <a:endParaRPr lang="de-DE" sz="1200">
              <a:solidFill>
                <a:schemeClr val="tx1"/>
              </a:solidFill>
            </a:endParaRPr>
          </a:p>
        </p:txBody>
      </p:sp>
      <p:cxnSp>
        <p:nvCxnSpPr>
          <p:cNvPr id="43" name="Straight Connector 42"/>
          <p:cNvCxnSpPr/>
          <p:nvPr/>
        </p:nvCxnSpPr>
        <p:spPr>
          <a:xfrm>
            <a:off x="5643570" y="2214554"/>
            <a:ext cx="1285884"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643570" y="2357430"/>
            <a:ext cx="1285884"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643570" y="2498718"/>
            <a:ext cx="1285884"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643570" y="2784470"/>
            <a:ext cx="1285884"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643570" y="2927346"/>
            <a:ext cx="1285884"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643570" y="3070222"/>
            <a:ext cx="1285884"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643570" y="3213098"/>
            <a:ext cx="1285884"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072330" y="2214554"/>
            <a:ext cx="642942"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072330" y="2357430"/>
            <a:ext cx="642942"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7072330" y="2498718"/>
            <a:ext cx="642942"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7072330" y="2784470"/>
            <a:ext cx="642942"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7072330" y="2927346"/>
            <a:ext cx="642942"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072330" y="3070222"/>
            <a:ext cx="642942"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7072330" y="3213098"/>
            <a:ext cx="642942"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7929586" y="2214554"/>
            <a:ext cx="642942"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929586" y="2357430"/>
            <a:ext cx="642942"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929586" y="2498718"/>
            <a:ext cx="642942"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7929586" y="2784470"/>
            <a:ext cx="642942"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929586" y="2927346"/>
            <a:ext cx="642942"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929586" y="3070222"/>
            <a:ext cx="642942"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7929586" y="3213098"/>
            <a:ext cx="642942"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5643570" y="4929198"/>
            <a:ext cx="714380"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5857884" y="5072074"/>
            <a:ext cx="571504"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857884" y="5214950"/>
            <a:ext cx="571504"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5857884" y="5643578"/>
            <a:ext cx="857256"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5857884" y="5786454"/>
            <a:ext cx="642942"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6072198" y="5929330"/>
            <a:ext cx="857256"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7072330" y="4929198"/>
            <a:ext cx="642942"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7072330" y="5072074"/>
            <a:ext cx="642942"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7072330" y="5213362"/>
            <a:ext cx="642942"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7072330" y="5641990"/>
            <a:ext cx="642942"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7072330" y="5784866"/>
            <a:ext cx="642942"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7072330" y="5927742"/>
            <a:ext cx="642942"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7929586" y="4929198"/>
            <a:ext cx="642942"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7929586" y="5072074"/>
            <a:ext cx="642942"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7929586" y="5213362"/>
            <a:ext cx="642942"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7929586" y="5641990"/>
            <a:ext cx="642942"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7929586" y="5784866"/>
            <a:ext cx="642942"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7929586" y="5927742"/>
            <a:ext cx="642942"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a:off x="5572132" y="2571744"/>
            <a:ext cx="3143272" cy="1428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6" name="Straight Connector 45"/>
          <p:cNvCxnSpPr/>
          <p:nvPr/>
        </p:nvCxnSpPr>
        <p:spPr>
          <a:xfrm>
            <a:off x="5643570" y="2641594"/>
            <a:ext cx="1285884" cy="15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7072330" y="2641594"/>
            <a:ext cx="642942" cy="15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7929586" y="2641594"/>
            <a:ext cx="642942" cy="15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072198" y="5500702"/>
            <a:ext cx="500066" cy="15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7072330" y="5499114"/>
            <a:ext cx="642942" cy="15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7929586" y="5499114"/>
            <a:ext cx="642942" cy="15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21" name="Rectangle 120"/>
          <p:cNvSpPr/>
          <p:nvPr/>
        </p:nvSpPr>
        <p:spPr>
          <a:xfrm>
            <a:off x="5572132" y="5429264"/>
            <a:ext cx="3143272" cy="1428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2" name="Straight Connector 81"/>
          <p:cNvCxnSpPr/>
          <p:nvPr/>
        </p:nvCxnSpPr>
        <p:spPr>
          <a:xfrm>
            <a:off x="6072198" y="5357826"/>
            <a:ext cx="500066"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7072330" y="5356238"/>
            <a:ext cx="642942"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7929586" y="5356238"/>
            <a:ext cx="642942" cy="1588"/>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6072198" y="5510226"/>
            <a:ext cx="500066" cy="15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7072330" y="5508638"/>
            <a:ext cx="642942" cy="15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929586" y="5508638"/>
            <a:ext cx="642942" cy="15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a:stCxn id="18" idx="3"/>
            <a:endCxn id="22" idx="1"/>
          </p:cNvCxnSpPr>
          <p:nvPr/>
        </p:nvCxnSpPr>
        <p:spPr>
          <a:xfrm flipV="1">
            <a:off x="3571868" y="1613402"/>
            <a:ext cx="1785950" cy="958342"/>
          </a:xfrm>
          <a:prstGeom prst="straightConnector1">
            <a:avLst/>
          </a:prstGeom>
          <a:ln w="76200">
            <a:solidFill>
              <a:srgbClr val="00206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stCxn id="19" idx="3"/>
            <a:endCxn id="37" idx="1"/>
          </p:cNvCxnSpPr>
          <p:nvPr/>
        </p:nvCxnSpPr>
        <p:spPr>
          <a:xfrm>
            <a:off x="3571868" y="2928934"/>
            <a:ext cx="1785950" cy="1386970"/>
          </a:xfrm>
          <a:prstGeom prst="straightConnector1">
            <a:avLst/>
          </a:prstGeom>
          <a:ln w="76200">
            <a:solidFill>
              <a:srgbClr val="002060"/>
            </a:solidFill>
            <a:tailEnd type="triangle" w="med" len="med"/>
          </a:ln>
        </p:spPr>
        <p:style>
          <a:lnRef idx="1">
            <a:schemeClr val="accent1"/>
          </a:lnRef>
          <a:fillRef idx="0">
            <a:schemeClr val="accent1"/>
          </a:fillRef>
          <a:effectRef idx="0">
            <a:schemeClr val="accent1"/>
          </a:effectRef>
          <a:fontRef idx="minor">
            <a:schemeClr val="tx1"/>
          </a:fontRef>
        </p:style>
      </p:cxnSp>
      <p:sp>
        <p:nvSpPr>
          <p:cNvPr id="105" name="Rectangle 104"/>
          <p:cNvSpPr/>
          <p:nvPr/>
        </p:nvSpPr>
        <p:spPr>
          <a:xfrm>
            <a:off x="500034" y="2285992"/>
            <a:ext cx="3214710" cy="857256"/>
          </a:xfrm>
          <a:prstGeom prst="rect">
            <a:avLst/>
          </a:prstGeom>
          <a:solidFill>
            <a:srgbClr val="FFFFFF">
              <a:alpha val="4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 name="Rectangle 105"/>
          <p:cNvSpPr/>
          <p:nvPr/>
        </p:nvSpPr>
        <p:spPr>
          <a:xfrm>
            <a:off x="5143504" y="1214422"/>
            <a:ext cx="4000496" cy="5643578"/>
          </a:xfrm>
          <a:prstGeom prst="rect">
            <a:avLst/>
          </a:prstGeom>
          <a:solidFill>
            <a:srgbClr val="FFFFFF">
              <a:alpha val="4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0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GUI: Kommentieren</a:t>
            </a:r>
            <a:endParaRPr lang="de-DE"/>
          </a:p>
        </p:txBody>
      </p:sp>
      <p:sp>
        <p:nvSpPr>
          <p:cNvPr id="3" name="Content Placeholder 2"/>
          <p:cNvSpPr>
            <a:spLocks noGrp="1"/>
          </p:cNvSpPr>
          <p:nvPr>
            <p:ph idx="1"/>
          </p:nvPr>
        </p:nvSpPr>
        <p:spPr/>
        <p:txBody>
          <a:bodyPr/>
          <a:lstStyle/>
          <a:p>
            <a:endParaRPr lang="de-DE"/>
          </a:p>
        </p:txBody>
      </p:sp>
      <p:sp>
        <p:nvSpPr>
          <p:cNvPr id="5" name="Rectangle 4"/>
          <p:cNvSpPr/>
          <p:nvPr/>
        </p:nvSpPr>
        <p:spPr>
          <a:xfrm>
            <a:off x="500034" y="1785926"/>
            <a:ext cx="3214710" cy="2500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6" name="TextBox 5"/>
          <p:cNvSpPr txBox="1"/>
          <p:nvPr/>
        </p:nvSpPr>
        <p:spPr>
          <a:xfrm>
            <a:off x="500034" y="1857364"/>
            <a:ext cx="2714644" cy="369332"/>
          </a:xfrm>
          <a:prstGeom prst="rect">
            <a:avLst/>
          </a:prstGeom>
          <a:noFill/>
        </p:spPr>
        <p:txBody>
          <a:bodyPr wrap="square" rtlCol="0">
            <a:spAutoFit/>
          </a:bodyPr>
          <a:lstStyle/>
          <a:p>
            <a:r>
              <a:rPr lang="de-DE" b="1" smtClean="0"/>
              <a:t>Kommentieren</a:t>
            </a:r>
            <a:endParaRPr lang="de-DE" b="1"/>
          </a:p>
        </p:txBody>
      </p:sp>
      <p:sp>
        <p:nvSpPr>
          <p:cNvPr id="8" name="TextBox 7"/>
          <p:cNvSpPr txBox="1"/>
          <p:nvPr/>
        </p:nvSpPr>
        <p:spPr>
          <a:xfrm>
            <a:off x="500034" y="2345288"/>
            <a:ext cx="714380" cy="276999"/>
          </a:xfrm>
          <a:prstGeom prst="rect">
            <a:avLst/>
          </a:prstGeom>
          <a:noFill/>
        </p:spPr>
        <p:txBody>
          <a:bodyPr wrap="square" rtlCol="0">
            <a:spAutoFit/>
          </a:bodyPr>
          <a:lstStyle/>
          <a:p>
            <a:r>
              <a:rPr lang="de-DE" sz="1200" smtClean="0"/>
              <a:t>Titel:</a:t>
            </a:r>
            <a:endParaRPr lang="de-DE" sz="1200"/>
          </a:p>
        </p:txBody>
      </p:sp>
      <p:sp>
        <p:nvSpPr>
          <p:cNvPr id="12" name="Rectangle 11"/>
          <p:cNvSpPr/>
          <p:nvPr/>
        </p:nvSpPr>
        <p:spPr>
          <a:xfrm>
            <a:off x="1500166" y="2357430"/>
            <a:ext cx="2071702" cy="2857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smtClean="0">
                <a:solidFill>
                  <a:schemeClr val="tx1"/>
                </a:solidFill>
                <a:latin typeface="Arial Narrow" pitchFamily="34" charset="0"/>
              </a:rPr>
              <a:t>RE: Vortrag über GUI-Design</a:t>
            </a:r>
            <a:endParaRPr lang="de-DE" sz="1200">
              <a:solidFill>
                <a:schemeClr val="tx1"/>
              </a:solidFill>
              <a:latin typeface="Arial Narrow" pitchFamily="34" charset="0"/>
            </a:endParaRPr>
          </a:p>
        </p:txBody>
      </p:sp>
      <p:sp>
        <p:nvSpPr>
          <p:cNvPr id="13" name="Rectangle 12"/>
          <p:cNvSpPr/>
          <p:nvPr/>
        </p:nvSpPr>
        <p:spPr>
          <a:xfrm>
            <a:off x="1500166" y="2714620"/>
            <a:ext cx="2071702" cy="10001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4" name="TextBox 13"/>
          <p:cNvSpPr txBox="1"/>
          <p:nvPr/>
        </p:nvSpPr>
        <p:spPr>
          <a:xfrm>
            <a:off x="500034" y="2643182"/>
            <a:ext cx="714380" cy="276999"/>
          </a:xfrm>
          <a:prstGeom prst="rect">
            <a:avLst/>
          </a:prstGeom>
          <a:noFill/>
        </p:spPr>
        <p:txBody>
          <a:bodyPr wrap="square" rtlCol="0">
            <a:spAutoFit/>
          </a:bodyPr>
          <a:lstStyle/>
          <a:p>
            <a:r>
              <a:rPr lang="de-DE" sz="1200" smtClean="0"/>
              <a:t>Text:</a:t>
            </a:r>
            <a:endParaRPr lang="de-DE" sz="1200"/>
          </a:p>
        </p:txBody>
      </p:sp>
      <p:sp>
        <p:nvSpPr>
          <p:cNvPr id="16" name="Rectangle 15"/>
          <p:cNvSpPr/>
          <p:nvPr/>
        </p:nvSpPr>
        <p:spPr>
          <a:xfrm>
            <a:off x="2571736" y="3857628"/>
            <a:ext cx="1000132" cy="285752"/>
          </a:xfrm>
          <a:prstGeom prst="rect">
            <a:avLst/>
          </a:prstGeom>
          <a:gradFill>
            <a:gsLst>
              <a:gs pos="0">
                <a:schemeClr val="bg1"/>
              </a:gs>
              <a:gs pos="15000">
                <a:srgbClr val="DEF1F2"/>
              </a:gs>
              <a:gs pos="85000">
                <a:schemeClr val="accent1">
                  <a:shade val="100000"/>
                  <a:satMod val="115000"/>
                </a:schemeClr>
              </a:gs>
              <a:gs pos="100000">
                <a:srgbClr val="50B8C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smtClean="0">
                <a:solidFill>
                  <a:schemeClr val="tx1"/>
                </a:solidFill>
              </a:rPr>
              <a:t>Abbrechen</a:t>
            </a:r>
          </a:p>
        </p:txBody>
      </p:sp>
      <p:sp>
        <p:nvSpPr>
          <p:cNvPr id="17" name="Rectangle 16"/>
          <p:cNvSpPr/>
          <p:nvPr/>
        </p:nvSpPr>
        <p:spPr>
          <a:xfrm>
            <a:off x="1500166" y="3857628"/>
            <a:ext cx="1000132" cy="285752"/>
          </a:xfrm>
          <a:prstGeom prst="rect">
            <a:avLst/>
          </a:prstGeom>
          <a:gradFill>
            <a:gsLst>
              <a:gs pos="0">
                <a:schemeClr val="bg1"/>
              </a:gs>
              <a:gs pos="15000">
                <a:srgbClr val="DEF1F2"/>
              </a:gs>
              <a:gs pos="85000">
                <a:schemeClr val="accent1">
                  <a:shade val="100000"/>
                  <a:satMod val="115000"/>
                </a:schemeClr>
              </a:gs>
              <a:gs pos="100000">
                <a:srgbClr val="50B8C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smtClean="0">
                <a:solidFill>
                  <a:schemeClr val="tx1"/>
                </a:solidFill>
              </a:rPr>
              <a:t>OK</a:t>
            </a:r>
          </a:p>
        </p:txBody>
      </p:sp>
      <p:sp>
        <p:nvSpPr>
          <p:cNvPr id="96" name="TextBox 95"/>
          <p:cNvSpPr txBox="1"/>
          <p:nvPr/>
        </p:nvSpPr>
        <p:spPr>
          <a:xfrm>
            <a:off x="3929058" y="1857364"/>
            <a:ext cx="4857784" cy="3046988"/>
          </a:xfrm>
          <a:prstGeom prst="rect">
            <a:avLst/>
          </a:prstGeom>
          <a:noFill/>
        </p:spPr>
        <p:txBody>
          <a:bodyPr wrap="square" rtlCol="0">
            <a:spAutoFit/>
          </a:bodyPr>
          <a:lstStyle/>
          <a:p>
            <a:pPr marL="265113" indent="-265113">
              <a:buFont typeface="Arial" pitchFamily="34" charset="0"/>
              <a:buChar char="•"/>
            </a:pPr>
            <a:r>
              <a:rPr lang="de-DE" sz="2400" dirty="0" smtClean="0"/>
              <a:t>Verknüpfung mit dem Artikel und/oder vorhergehendem Kommentar ergibt sich automatisch aus dem Kontext</a:t>
            </a:r>
            <a:br>
              <a:rPr lang="de-DE" sz="2400" dirty="0" smtClean="0"/>
            </a:br>
            <a:endParaRPr lang="de-DE" sz="2400" dirty="0" smtClean="0"/>
          </a:p>
          <a:p>
            <a:pPr marL="265113" indent="-265113">
              <a:buFont typeface="Arial" pitchFamily="34" charset="0"/>
              <a:buChar char="•"/>
            </a:pPr>
            <a:r>
              <a:rPr lang="de-DE" sz="2400" dirty="0" smtClean="0"/>
              <a:t>Und: Der Titel des Kommentars kann evtl. automatisch erzeugt werden.</a:t>
            </a:r>
            <a:endParaRPr lang="de-DE"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Wesentliche Fragen</a:t>
            </a:r>
            <a:endParaRPr lang="de-DE" dirty="0"/>
          </a:p>
        </p:txBody>
      </p:sp>
      <p:sp>
        <p:nvSpPr>
          <p:cNvPr id="3" name="Content Placeholder 2"/>
          <p:cNvSpPr>
            <a:spLocks noGrp="1"/>
          </p:cNvSpPr>
          <p:nvPr>
            <p:ph idx="1"/>
          </p:nvPr>
        </p:nvSpPr>
        <p:spPr/>
        <p:txBody>
          <a:bodyPr/>
          <a:lstStyle/>
          <a:p>
            <a:r>
              <a:rPr lang="de-DE" dirty="0" smtClean="0"/>
              <a:t>Was will der Anwender mit Hilfe der Anwendung tatsächlich erreichen?</a:t>
            </a:r>
          </a:p>
          <a:p>
            <a:r>
              <a:rPr lang="de-DE" dirty="0" smtClean="0"/>
              <a:t>Wer ist "der Anwender"?</a:t>
            </a:r>
          </a:p>
          <a:p>
            <a:pPr lvl="1"/>
            <a:r>
              <a:rPr lang="de-DE" dirty="0" smtClean="0"/>
              <a:t>Rollen</a:t>
            </a:r>
          </a:p>
          <a:p>
            <a:pPr lvl="2"/>
            <a:r>
              <a:rPr lang="de-DE" dirty="0" smtClean="0"/>
              <a:t>Autoren, Leser, Administratoren, ...</a:t>
            </a:r>
          </a:p>
          <a:p>
            <a:pPr lvl="1"/>
            <a:r>
              <a:rPr lang="de-DE" dirty="0" smtClean="0"/>
              <a:t>Zielgruppen</a:t>
            </a:r>
          </a:p>
          <a:p>
            <a:pPr lvl="2"/>
            <a:r>
              <a:rPr lang="de-DE" dirty="0" smtClean="0"/>
              <a:t>Anfänger, Power-User, Gurus,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Wesentliche Fragen (Forts.)</a:t>
            </a:r>
            <a:endParaRPr lang="de-DE" dirty="0"/>
          </a:p>
        </p:txBody>
      </p:sp>
      <p:sp>
        <p:nvSpPr>
          <p:cNvPr id="3" name="Content Placeholder 2"/>
          <p:cNvSpPr>
            <a:spLocks noGrp="1"/>
          </p:cNvSpPr>
          <p:nvPr>
            <p:ph idx="1"/>
          </p:nvPr>
        </p:nvSpPr>
        <p:spPr/>
        <p:txBody>
          <a:bodyPr/>
          <a:lstStyle/>
          <a:p>
            <a:r>
              <a:rPr lang="de-DE" dirty="0" smtClean="0"/>
              <a:t>Wie häufig braucht wer was?</a:t>
            </a:r>
          </a:p>
          <a:p>
            <a:r>
              <a:rPr lang="de-DE" dirty="0" smtClean="0"/>
              <a:t>Diese Frage ist aus zwei Gründen wichtig</a:t>
            </a:r>
          </a:p>
          <a:p>
            <a:pPr marL="898525" lvl="1" indent="-441325">
              <a:buFont typeface="+mj-lt"/>
              <a:buAutoNum type="arabicPeriod"/>
              <a:tabLst>
                <a:tab pos="1258888" algn="l"/>
              </a:tabLst>
            </a:pPr>
            <a:r>
              <a:rPr lang="de-DE" dirty="0" smtClean="0"/>
              <a:t>Zeit und Budget erfordern Kompromisse</a:t>
            </a:r>
            <a:br>
              <a:rPr lang="de-DE" dirty="0" smtClean="0"/>
            </a:br>
            <a:r>
              <a:rPr lang="de-DE" dirty="0" smtClean="0">
                <a:sym typeface="Symbol"/>
              </a:rPr>
              <a:t>	Mit welchem Kompromiss können die</a:t>
            </a:r>
            <a:br>
              <a:rPr lang="de-DE" dirty="0" smtClean="0">
                <a:sym typeface="Symbol"/>
              </a:rPr>
            </a:br>
            <a:r>
              <a:rPr lang="de-DE" dirty="0" smtClean="0">
                <a:sym typeface="Symbol"/>
              </a:rPr>
              <a:t>	meisten Anwender leben?</a:t>
            </a:r>
          </a:p>
          <a:p>
            <a:pPr marL="898525" lvl="1" indent="-441325">
              <a:buFont typeface="+mj-lt"/>
              <a:buAutoNum type="arabicPeriod"/>
              <a:tabLst>
                <a:tab pos="1258888" algn="l"/>
              </a:tabLst>
            </a:pPr>
            <a:r>
              <a:rPr lang="de-DE" dirty="0" smtClean="0">
                <a:sym typeface="Symbol"/>
              </a:rPr>
              <a:t>Power-User vs. Gelegenheitsanwender</a:t>
            </a:r>
          </a:p>
          <a:p>
            <a:pPr lvl="2">
              <a:tabLst>
                <a:tab pos="1258888" algn="l"/>
              </a:tabLst>
            </a:pPr>
            <a:r>
              <a:rPr lang="de-DE" dirty="0" smtClean="0">
                <a:sym typeface="Symbol"/>
              </a:rPr>
              <a:t>Dabei aber nicht vergessen: Auch Power-User sind manchmal Gelegenheitsanwender!</a:t>
            </a:r>
            <a:endParaRPr lang="de-DE" dirty="0" smtClean="0"/>
          </a:p>
          <a:p>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Technik beherrschen</a:t>
            </a:r>
            <a:endParaRPr lang="de-DE"/>
          </a:p>
        </p:txBody>
      </p:sp>
      <p:sp>
        <p:nvSpPr>
          <p:cNvPr id="3" name="Text Placeholder 2"/>
          <p:cNvSpPr>
            <a:spLocks noGrp="1"/>
          </p:cNvSpPr>
          <p:nvPr>
            <p:ph type="body" idx="1"/>
          </p:nvPr>
        </p:nvSpPr>
        <p:spPr/>
        <p:txBody>
          <a:bodyPr/>
          <a:lstStyle/>
          <a:p>
            <a:r>
              <a:rPr lang="de-DE" smtClean="0"/>
              <a:t>Schritt 2</a:t>
            </a:r>
            <a:endParaRPr lang="de-DE"/>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Technik beherrschen</a:t>
            </a:r>
            <a:endParaRPr lang="de-DE"/>
          </a:p>
        </p:txBody>
      </p:sp>
      <p:sp>
        <p:nvSpPr>
          <p:cNvPr id="3" name="Content Placeholder 2"/>
          <p:cNvSpPr>
            <a:spLocks noGrp="1"/>
          </p:cNvSpPr>
          <p:nvPr>
            <p:ph idx="1"/>
          </p:nvPr>
        </p:nvSpPr>
        <p:spPr/>
        <p:txBody>
          <a:bodyPr/>
          <a:lstStyle/>
          <a:p>
            <a:r>
              <a:rPr lang="de-DE" smtClean="0"/>
              <a:t>Eine gewisse Qualität der GUI kostet Zeit</a:t>
            </a:r>
          </a:p>
          <a:p>
            <a:pPr lvl="1"/>
            <a:r>
              <a:rPr lang="de-DE" smtClean="0"/>
              <a:t>Mit den richtigen Techniken lässt sich aber viel Zeit sparen</a:t>
            </a:r>
          </a:p>
          <a:p>
            <a:r>
              <a:rPr lang="de-DE" smtClean="0"/>
              <a:t>Beobachtung</a:t>
            </a:r>
          </a:p>
          <a:p>
            <a:pPr lvl="1"/>
            <a:r>
              <a:rPr lang="de-DE" smtClean="0"/>
              <a:t>Viele WinForms-Entwickler sind quasi auf dem Stand von .NET 1.x stehen geblieben</a:t>
            </a:r>
          </a:p>
          <a:p>
            <a:pPr lvl="1"/>
            <a:r>
              <a:rPr lang="de-DE" smtClean="0"/>
              <a:t>Das betrifft vor allem den Bereich Layout</a:t>
            </a:r>
            <a:endParaRPr lang="de-DE"/>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Layout in .NET 1.x</a:t>
            </a:r>
            <a:endParaRPr lang="de-DE"/>
          </a:p>
        </p:txBody>
      </p:sp>
      <p:sp>
        <p:nvSpPr>
          <p:cNvPr id="3" name="Content Placeholder 2"/>
          <p:cNvSpPr>
            <a:spLocks noGrp="1"/>
          </p:cNvSpPr>
          <p:nvPr>
            <p:ph idx="1"/>
          </p:nvPr>
        </p:nvSpPr>
        <p:spPr/>
        <p:txBody>
          <a:bodyPr/>
          <a:lstStyle/>
          <a:p>
            <a:r>
              <a:rPr lang="de-DE" smtClean="0"/>
              <a:t>Freie Positionierung</a:t>
            </a:r>
          </a:p>
          <a:p>
            <a:pPr lvl="1"/>
            <a:r>
              <a:rPr lang="de-DE" smtClean="0"/>
              <a:t>plus Anchoring</a:t>
            </a:r>
          </a:p>
          <a:p>
            <a:pPr lvl="1"/>
            <a:r>
              <a:rPr lang="de-DE" smtClean="0"/>
              <a:t>Typischer Einstieg für alle</a:t>
            </a:r>
            <a:br>
              <a:rPr lang="de-DE" smtClean="0"/>
            </a:br>
            <a:r>
              <a:rPr lang="de-DE" smtClean="0"/>
              <a:t>Entwickler wg. Forms-Designer</a:t>
            </a:r>
          </a:p>
          <a:p>
            <a:r>
              <a:rPr lang="de-DE" smtClean="0"/>
              <a:t>Docking</a:t>
            </a:r>
          </a:p>
          <a:p>
            <a:pPr lvl="1"/>
            <a:r>
              <a:rPr lang="de-DE" smtClean="0"/>
              <a:t>Mehrfache Schachtelung</a:t>
            </a:r>
            <a:br>
              <a:rPr lang="de-DE" smtClean="0"/>
            </a:br>
            <a:r>
              <a:rPr lang="de-DE" smtClean="0"/>
              <a:t>schwer zu handhaben</a:t>
            </a:r>
          </a:p>
          <a:p>
            <a:pPr lvl="1"/>
            <a:r>
              <a:rPr lang="de-DE" smtClean="0"/>
              <a:t>Problem: Änderungen</a:t>
            </a:r>
            <a:endParaRPr lang="de-DE"/>
          </a:p>
        </p:txBody>
      </p:sp>
      <p:grpSp>
        <p:nvGrpSpPr>
          <p:cNvPr id="25" name="Group 24"/>
          <p:cNvGrpSpPr/>
          <p:nvPr/>
        </p:nvGrpSpPr>
        <p:grpSpPr>
          <a:xfrm>
            <a:off x="5857884" y="1633526"/>
            <a:ext cx="2786082" cy="1428760"/>
            <a:chOff x="5857884" y="1571612"/>
            <a:chExt cx="2786082" cy="1428760"/>
          </a:xfrm>
        </p:grpSpPr>
        <p:sp>
          <p:nvSpPr>
            <p:cNvPr id="5" name="Rectangle 4"/>
            <p:cNvSpPr/>
            <p:nvPr/>
          </p:nvSpPr>
          <p:spPr>
            <a:xfrm>
              <a:off x="5857884" y="1571612"/>
              <a:ext cx="2786082" cy="142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tangle 5"/>
            <p:cNvSpPr/>
            <p:nvPr/>
          </p:nvSpPr>
          <p:spPr>
            <a:xfrm>
              <a:off x="7786710" y="2642388"/>
              <a:ext cx="714380" cy="214314"/>
            </a:xfrm>
            <a:prstGeom prst="rect">
              <a:avLst/>
            </a:prstGeom>
            <a:gradFill>
              <a:gsLst>
                <a:gs pos="0">
                  <a:schemeClr val="bg1"/>
                </a:gs>
                <a:gs pos="15000">
                  <a:srgbClr val="DEF1F2"/>
                </a:gs>
                <a:gs pos="85000">
                  <a:schemeClr val="accent1">
                    <a:shade val="100000"/>
                    <a:satMod val="115000"/>
                  </a:schemeClr>
                </a:gs>
                <a:gs pos="100000">
                  <a:srgbClr val="50B8C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smtClean="0">
                  <a:solidFill>
                    <a:schemeClr val="tx1"/>
                  </a:solidFill>
                </a:rPr>
                <a:t>Schließen</a:t>
              </a:r>
            </a:p>
          </p:txBody>
        </p:sp>
        <p:sp>
          <p:nvSpPr>
            <p:cNvPr id="8" name="TextBox 7"/>
            <p:cNvSpPr txBox="1"/>
            <p:nvPr/>
          </p:nvSpPr>
          <p:spPr>
            <a:xfrm>
              <a:off x="6000760" y="1714488"/>
              <a:ext cx="1238929" cy="338554"/>
            </a:xfrm>
            <a:prstGeom prst="rect">
              <a:avLst/>
            </a:prstGeom>
            <a:noFill/>
            <a:ln w="12700">
              <a:solidFill>
                <a:schemeClr val="bg2">
                  <a:lumMod val="75000"/>
                </a:schemeClr>
              </a:solidFill>
              <a:prstDash val="sysDot"/>
            </a:ln>
          </p:spPr>
          <p:txBody>
            <a:bodyPr wrap="none" rtlCol="0">
              <a:spAutoFit/>
            </a:bodyPr>
            <a:lstStyle/>
            <a:p>
              <a:r>
                <a:rPr lang="de-DE" sz="1600" smtClean="0"/>
                <a:t>Hello World</a:t>
              </a:r>
              <a:endParaRPr lang="de-DE" sz="1600"/>
            </a:p>
          </p:txBody>
        </p:sp>
        <p:cxnSp>
          <p:nvCxnSpPr>
            <p:cNvPr id="10" name="Straight Connector 9"/>
            <p:cNvCxnSpPr>
              <a:stCxn id="6" idx="3"/>
            </p:cNvCxnSpPr>
            <p:nvPr/>
          </p:nvCxnSpPr>
          <p:spPr>
            <a:xfrm flipV="1">
              <a:off x="8501090" y="2713826"/>
              <a:ext cx="142876" cy="357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501090" y="2785264"/>
              <a:ext cx="142876" cy="158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6" idx="2"/>
            </p:cNvCxnSpPr>
            <p:nvPr/>
          </p:nvCxnSpPr>
          <p:spPr>
            <a:xfrm rot="5400000">
              <a:off x="8072462" y="2928140"/>
              <a:ext cx="142876" cy="158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857884" y="1857364"/>
              <a:ext cx="142876" cy="158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6573058" y="1642256"/>
              <a:ext cx="142876" cy="158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6000760" y="2143116"/>
              <a:ext cx="2500330" cy="28575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0" name="Straight Connector 19"/>
            <p:cNvCxnSpPr/>
            <p:nvPr/>
          </p:nvCxnSpPr>
          <p:spPr>
            <a:xfrm>
              <a:off x="5857884" y="2285992"/>
              <a:ext cx="142876" cy="158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501090" y="2285992"/>
              <a:ext cx="142876" cy="158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5857884" y="3990980"/>
            <a:ext cx="2786082" cy="1438284"/>
            <a:chOff x="5857884" y="3929066"/>
            <a:chExt cx="2786082" cy="1438284"/>
          </a:xfrm>
        </p:grpSpPr>
        <p:sp>
          <p:nvSpPr>
            <p:cNvPr id="22" name="Rectangle 21"/>
            <p:cNvSpPr/>
            <p:nvPr/>
          </p:nvSpPr>
          <p:spPr>
            <a:xfrm>
              <a:off x="5857884" y="3929066"/>
              <a:ext cx="2786082" cy="142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smtClean="0">
                <a:solidFill>
                  <a:schemeClr val="tx1"/>
                </a:solidFill>
              </a:endParaRPr>
            </a:p>
            <a:p>
              <a:pPr algn="ctr"/>
              <a:r>
                <a:rPr lang="de-DE" sz="1400" smtClean="0">
                  <a:solidFill>
                    <a:schemeClr val="tx1"/>
                  </a:solidFill>
                </a:rPr>
                <a:t>Dock = Fill</a:t>
              </a:r>
              <a:endParaRPr lang="de-DE" sz="1400">
                <a:solidFill>
                  <a:schemeClr val="tx1"/>
                </a:solidFill>
              </a:endParaRPr>
            </a:p>
          </p:txBody>
        </p:sp>
        <p:sp>
          <p:nvSpPr>
            <p:cNvPr id="23" name="Rectangle 22"/>
            <p:cNvSpPr/>
            <p:nvPr/>
          </p:nvSpPr>
          <p:spPr>
            <a:xfrm>
              <a:off x="5857884" y="4357694"/>
              <a:ext cx="633418" cy="1009656"/>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DE" sz="1400" smtClean="0">
                  <a:solidFill>
                    <a:srgbClr val="000000"/>
                  </a:solidFill>
                </a:rPr>
                <a:t>Dock = Left</a:t>
              </a:r>
              <a:endParaRPr lang="de-DE" sz="1400">
                <a:solidFill>
                  <a:srgbClr val="000000"/>
                </a:solidFill>
              </a:endParaRPr>
            </a:p>
          </p:txBody>
        </p:sp>
        <p:sp>
          <p:nvSpPr>
            <p:cNvPr id="24" name="Rectangle 23"/>
            <p:cNvSpPr/>
            <p:nvPr/>
          </p:nvSpPr>
          <p:spPr>
            <a:xfrm>
              <a:off x="5857884" y="3929066"/>
              <a:ext cx="2786082" cy="428628"/>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smtClean="0">
                  <a:solidFill>
                    <a:schemeClr val="tx1"/>
                  </a:solidFill>
                </a:rPr>
                <a:t>Dock = Top</a:t>
              </a:r>
              <a:endParaRPr lang="de-DE" sz="140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Layout ab .NET 2.0</a:t>
            </a:r>
            <a:endParaRPr lang="de-DE" dirty="0"/>
          </a:p>
        </p:txBody>
      </p:sp>
      <p:sp>
        <p:nvSpPr>
          <p:cNvPr id="3" name="Content Placeholder 2"/>
          <p:cNvSpPr>
            <a:spLocks noGrp="1"/>
          </p:cNvSpPr>
          <p:nvPr>
            <p:ph idx="1"/>
          </p:nvPr>
        </p:nvSpPr>
        <p:spPr/>
        <p:txBody>
          <a:bodyPr/>
          <a:lstStyle/>
          <a:p>
            <a:r>
              <a:rPr lang="de-DE" smtClean="0"/>
              <a:t>Hilfslinien im Winforms Designer helfen bei freier Positionierung</a:t>
            </a:r>
            <a:endParaRPr lang="de-DE" dirty="0" smtClean="0"/>
          </a:p>
          <a:p>
            <a:pPr lvl="1"/>
            <a:r>
              <a:rPr lang="de-DE" smtClean="0"/>
              <a:t>Praktische Sache für</a:t>
            </a:r>
            <a:br>
              <a:rPr lang="de-DE" smtClean="0"/>
            </a:br>
            <a:r>
              <a:rPr lang="de-DE" smtClean="0"/>
              <a:t>kleinere Programme</a:t>
            </a:r>
          </a:p>
          <a:p>
            <a:pPr lvl="1"/>
            <a:endParaRPr lang="de-DE" smtClean="0"/>
          </a:p>
          <a:p>
            <a:pPr lvl="1"/>
            <a:endParaRPr lang="de-DE" smtClean="0"/>
          </a:p>
          <a:p>
            <a:pPr lvl="1"/>
            <a:endParaRPr lang="de-DE" smtClean="0"/>
          </a:p>
          <a:p>
            <a:pPr lvl="1"/>
            <a:r>
              <a:rPr lang="de-DE" smtClean="0"/>
              <a:t>In </a:t>
            </a:r>
            <a:r>
              <a:rPr lang="de-DE" dirty="0" smtClean="0"/>
              <a:t>der </a:t>
            </a:r>
            <a:r>
              <a:rPr lang="de-DE" smtClean="0"/>
              <a:t>Praxis Probleme bei komplexen </a:t>
            </a:r>
            <a:r>
              <a:rPr lang="de-DE" dirty="0" smtClean="0"/>
              <a:t>Dialogen</a:t>
            </a:r>
            <a:r>
              <a:rPr lang="de-DE" smtClean="0"/>
              <a:t>, die nachträglich geändert werden</a:t>
            </a:r>
            <a:endParaRPr lang="de-DE" dirty="0"/>
          </a:p>
        </p:txBody>
      </p:sp>
      <p:pic>
        <p:nvPicPr>
          <p:cNvPr id="4" name="Picture 3" descr="Image3.png"/>
          <p:cNvPicPr>
            <a:picLocks noChangeAspect="1"/>
          </p:cNvPicPr>
          <p:nvPr/>
        </p:nvPicPr>
        <p:blipFill>
          <a:blip r:embed="rId2"/>
          <a:srcRect r="16667" b="12171"/>
          <a:stretch>
            <a:fillRect/>
          </a:stretch>
        </p:blipFill>
        <p:spPr>
          <a:xfrm>
            <a:off x="5357817" y="2357430"/>
            <a:ext cx="3306889" cy="29289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Inhalt</a:t>
            </a:r>
            <a:endParaRPr lang="de-DE"/>
          </a:p>
        </p:txBody>
      </p:sp>
      <p:sp>
        <p:nvSpPr>
          <p:cNvPr id="3" name="Content Placeholder 2"/>
          <p:cNvSpPr>
            <a:spLocks noGrp="1"/>
          </p:cNvSpPr>
          <p:nvPr>
            <p:ph idx="1"/>
          </p:nvPr>
        </p:nvSpPr>
        <p:spPr/>
        <p:txBody>
          <a:bodyPr/>
          <a:lstStyle/>
          <a:p>
            <a:r>
              <a:rPr lang="de-DE" dirty="0" smtClean="0"/>
              <a:t>Ein paar Gedanken vorab</a:t>
            </a:r>
          </a:p>
          <a:p>
            <a:r>
              <a:rPr lang="de-DE" dirty="0" smtClean="0"/>
              <a:t>Was jeder tun kann</a:t>
            </a:r>
          </a:p>
          <a:p>
            <a:pPr lvl="1"/>
            <a:r>
              <a:rPr lang="de-DE" dirty="0" smtClean="0"/>
              <a:t>Schritt 1: Wissen was man tut</a:t>
            </a:r>
          </a:p>
          <a:p>
            <a:pPr lvl="1"/>
            <a:r>
              <a:rPr lang="de-DE" dirty="0" smtClean="0"/>
              <a:t>Schritt 2: Technik beherrschen</a:t>
            </a:r>
          </a:p>
          <a:p>
            <a:pPr lvl="1"/>
            <a:r>
              <a:rPr lang="de-DE" dirty="0" smtClean="0"/>
              <a:t>Schritt 3: Psychologie beachten</a:t>
            </a:r>
          </a:p>
          <a:p>
            <a:pPr lvl="1"/>
            <a:r>
              <a:rPr lang="de-DE" dirty="0" smtClean="0"/>
              <a:t>Schritt 4: GUI (behutsam) polieren</a:t>
            </a:r>
          </a:p>
          <a:p>
            <a:r>
              <a:rPr lang="de-DE" dirty="0" smtClean="0"/>
              <a:t>Inspirationsquellen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Layout ab .NET 2.0</a:t>
            </a:r>
            <a:endParaRPr lang="de-DE" dirty="0"/>
          </a:p>
        </p:txBody>
      </p:sp>
      <p:sp>
        <p:nvSpPr>
          <p:cNvPr id="3" name="Content Placeholder 2"/>
          <p:cNvSpPr>
            <a:spLocks noGrp="1"/>
          </p:cNvSpPr>
          <p:nvPr>
            <p:ph idx="1"/>
          </p:nvPr>
        </p:nvSpPr>
        <p:spPr/>
        <p:txBody>
          <a:bodyPr/>
          <a:lstStyle/>
          <a:p>
            <a:r>
              <a:rPr lang="de-DE" dirty="0" smtClean="0"/>
              <a:t>Empfehlung</a:t>
            </a:r>
            <a:r>
              <a:rPr lang="de-DE" smtClean="0"/>
              <a:t>: Keine freie Positionierung</a:t>
            </a:r>
          </a:p>
          <a:p>
            <a:pPr lvl="1"/>
            <a:r>
              <a:rPr lang="de-DE" smtClean="0"/>
              <a:t>Auf lange Sicht schlechte Wahl bzgl. Änderungen/Erweiterungen (Texte, Layout)</a:t>
            </a:r>
          </a:p>
          <a:p>
            <a:pPr lvl="1"/>
            <a:r>
              <a:rPr lang="de-DE" smtClean="0"/>
              <a:t>Schnell kleinere Unsauberheiten</a:t>
            </a:r>
          </a:p>
          <a:p>
            <a:r>
              <a:rPr lang="de-DE" smtClean="0"/>
              <a:t>Besser:</a:t>
            </a:r>
          </a:p>
          <a:p>
            <a:pPr lvl="1">
              <a:tabLst>
                <a:tab pos="3946525" algn="l"/>
              </a:tabLst>
            </a:pPr>
            <a:r>
              <a:rPr lang="de-DE" smtClean="0"/>
              <a:t>Docking	</a:t>
            </a:r>
            <a:r>
              <a:rPr lang="de-DE" sz="2400" smtClean="0"/>
              <a:t>z.B. für's grobe Layout</a:t>
            </a:r>
          </a:p>
          <a:p>
            <a:pPr lvl="1">
              <a:tabLst>
                <a:tab pos="3946525" algn="l"/>
              </a:tabLst>
            </a:pPr>
            <a:r>
              <a:rPr lang="de-DE" smtClean="0"/>
              <a:t>TableLayoutPanel	</a:t>
            </a:r>
            <a:r>
              <a:rPr lang="de-DE" sz="2400" smtClean="0"/>
              <a:t>z.B. für Formulare </a:t>
            </a:r>
          </a:p>
          <a:p>
            <a:pPr lvl="1">
              <a:tabLst>
                <a:tab pos="3946525" algn="l"/>
              </a:tabLst>
            </a:pPr>
            <a:r>
              <a:rPr lang="de-DE" smtClean="0"/>
              <a:t>FlowLayoutPanel	</a:t>
            </a:r>
            <a:r>
              <a:rPr lang="de-DE" sz="2400" smtClean="0"/>
              <a:t>z.B. Buttons am unteren Rand</a:t>
            </a:r>
            <a:endParaRPr lang="de-DE" sz="32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Docking</a:t>
            </a:r>
            <a:endParaRPr lang="de-DE"/>
          </a:p>
        </p:txBody>
      </p:sp>
      <p:sp>
        <p:nvSpPr>
          <p:cNvPr id="3" name="Content Placeholder 2"/>
          <p:cNvSpPr>
            <a:spLocks noGrp="1"/>
          </p:cNvSpPr>
          <p:nvPr>
            <p:ph idx="1"/>
          </p:nvPr>
        </p:nvSpPr>
        <p:spPr/>
        <p:txBody>
          <a:bodyPr/>
          <a:lstStyle/>
          <a:p>
            <a:r>
              <a:rPr lang="de-DE" dirty="0" smtClean="0"/>
              <a:t>"Schlechter Ruf" bei Entwicklern</a:t>
            </a:r>
          </a:p>
          <a:p>
            <a:pPr lvl="1"/>
            <a:r>
              <a:rPr lang="de-DE" dirty="0" smtClean="0"/>
              <a:t>Erstaunlich viele verstehen nicht das Grundprinzip bei mehreren Controls</a:t>
            </a:r>
          </a:p>
          <a:p>
            <a:pPr lvl="1"/>
            <a:endParaRPr lang="de-DE" dirty="0" smtClean="0"/>
          </a:p>
          <a:p>
            <a:pPr lvl="1"/>
            <a:endParaRPr lang="de-DE" dirty="0" smtClean="0"/>
          </a:p>
          <a:p>
            <a:pPr lvl="1"/>
            <a:endParaRPr lang="de-DE" dirty="0" smtClean="0"/>
          </a:p>
          <a:p>
            <a:r>
              <a:rPr lang="de-DE" dirty="0" smtClean="0"/>
              <a:t>Seit Visual Studio 2005: Änderung der </a:t>
            </a:r>
            <a:r>
              <a:rPr lang="de-DE" dirty="0" err="1" smtClean="0"/>
              <a:t>Control</a:t>
            </a:r>
            <a:r>
              <a:rPr lang="de-DE" dirty="0" smtClean="0"/>
              <a:t>-Reihenfolge in </a:t>
            </a:r>
            <a:r>
              <a:rPr lang="de-DE" b="1" dirty="0" err="1" smtClean="0"/>
              <a:t>Document</a:t>
            </a:r>
            <a:r>
              <a:rPr lang="de-DE" b="1" dirty="0" smtClean="0"/>
              <a:t> Outline</a:t>
            </a:r>
          </a:p>
          <a:p>
            <a:endParaRPr lang="de-DE" dirty="0"/>
          </a:p>
        </p:txBody>
      </p:sp>
      <p:sp>
        <p:nvSpPr>
          <p:cNvPr id="6" name="Rectangle 5"/>
          <p:cNvSpPr/>
          <p:nvPr/>
        </p:nvSpPr>
        <p:spPr>
          <a:xfrm>
            <a:off x="928662" y="3357562"/>
            <a:ext cx="1285884" cy="12858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tangle 6"/>
          <p:cNvSpPr/>
          <p:nvPr/>
        </p:nvSpPr>
        <p:spPr>
          <a:xfrm>
            <a:off x="928662" y="3357562"/>
            <a:ext cx="1285884" cy="347666"/>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8" name="Group 27"/>
          <p:cNvGrpSpPr/>
          <p:nvPr/>
        </p:nvGrpSpPr>
        <p:grpSpPr>
          <a:xfrm>
            <a:off x="2285984" y="3357562"/>
            <a:ext cx="1500198" cy="1285884"/>
            <a:chOff x="3857620" y="3357562"/>
            <a:chExt cx="1500198" cy="1285884"/>
          </a:xfrm>
        </p:grpSpPr>
        <p:sp>
          <p:nvSpPr>
            <p:cNvPr id="9" name="Rectangle 8"/>
            <p:cNvSpPr/>
            <p:nvPr/>
          </p:nvSpPr>
          <p:spPr>
            <a:xfrm>
              <a:off x="4071934" y="3714752"/>
              <a:ext cx="1285884" cy="9286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tangle 9"/>
            <p:cNvSpPr/>
            <p:nvPr/>
          </p:nvSpPr>
          <p:spPr>
            <a:xfrm>
              <a:off x="4071934" y="3357562"/>
              <a:ext cx="1285884" cy="12858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ight Arrow 20"/>
            <p:cNvSpPr/>
            <p:nvPr/>
          </p:nvSpPr>
          <p:spPr>
            <a:xfrm>
              <a:off x="3857620" y="3929066"/>
              <a:ext cx="142876" cy="214314"/>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9" name="Group 28"/>
          <p:cNvGrpSpPr/>
          <p:nvPr/>
        </p:nvGrpSpPr>
        <p:grpSpPr>
          <a:xfrm>
            <a:off x="3857620" y="3357562"/>
            <a:ext cx="1500198" cy="1285884"/>
            <a:chOff x="5429256" y="3357562"/>
            <a:chExt cx="1500198" cy="1285884"/>
          </a:xfrm>
        </p:grpSpPr>
        <p:sp>
          <p:nvSpPr>
            <p:cNvPr id="12" name="Rectangle 11"/>
            <p:cNvSpPr/>
            <p:nvPr/>
          </p:nvSpPr>
          <p:spPr>
            <a:xfrm>
              <a:off x="6072198" y="3714752"/>
              <a:ext cx="857256" cy="9286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tangle 12"/>
            <p:cNvSpPr/>
            <p:nvPr/>
          </p:nvSpPr>
          <p:spPr>
            <a:xfrm>
              <a:off x="5643570" y="3357562"/>
              <a:ext cx="1285884" cy="12858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tangle 13"/>
            <p:cNvSpPr/>
            <p:nvPr/>
          </p:nvSpPr>
          <p:spPr>
            <a:xfrm>
              <a:off x="5643570" y="3357562"/>
              <a:ext cx="1285884" cy="3571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ight Arrow 21"/>
            <p:cNvSpPr/>
            <p:nvPr/>
          </p:nvSpPr>
          <p:spPr>
            <a:xfrm>
              <a:off x="5429256" y="3929066"/>
              <a:ext cx="142876" cy="214314"/>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7" name="Group 26"/>
          <p:cNvGrpSpPr/>
          <p:nvPr/>
        </p:nvGrpSpPr>
        <p:grpSpPr>
          <a:xfrm>
            <a:off x="5429256" y="3357562"/>
            <a:ext cx="1500198" cy="1285884"/>
            <a:chOff x="7000892" y="3357562"/>
            <a:chExt cx="1500198" cy="1285884"/>
          </a:xfrm>
        </p:grpSpPr>
        <p:sp>
          <p:nvSpPr>
            <p:cNvPr id="15" name="Rectangle 14"/>
            <p:cNvSpPr/>
            <p:nvPr/>
          </p:nvSpPr>
          <p:spPr>
            <a:xfrm>
              <a:off x="7643834" y="3714752"/>
              <a:ext cx="857256" cy="5715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tangle 15"/>
            <p:cNvSpPr/>
            <p:nvPr/>
          </p:nvSpPr>
          <p:spPr>
            <a:xfrm>
              <a:off x="7215206" y="3357562"/>
              <a:ext cx="1285884" cy="12858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tangle 16"/>
            <p:cNvSpPr/>
            <p:nvPr/>
          </p:nvSpPr>
          <p:spPr>
            <a:xfrm>
              <a:off x="7215206" y="3357562"/>
              <a:ext cx="1285884" cy="3571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tangle 18"/>
            <p:cNvSpPr/>
            <p:nvPr/>
          </p:nvSpPr>
          <p:spPr>
            <a:xfrm flipV="1">
              <a:off x="7643834" y="4286256"/>
              <a:ext cx="857256" cy="3571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ight Arrow 22"/>
            <p:cNvSpPr/>
            <p:nvPr/>
          </p:nvSpPr>
          <p:spPr>
            <a:xfrm>
              <a:off x="7000892" y="3929066"/>
              <a:ext cx="142876" cy="214314"/>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1" name="Rectangle 10"/>
          <p:cNvSpPr/>
          <p:nvPr/>
        </p:nvSpPr>
        <p:spPr>
          <a:xfrm>
            <a:off x="2500298" y="3714752"/>
            <a:ext cx="419104" cy="928694"/>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tangle 17"/>
          <p:cNvSpPr/>
          <p:nvPr/>
        </p:nvSpPr>
        <p:spPr>
          <a:xfrm flipV="1">
            <a:off x="4500562" y="4286256"/>
            <a:ext cx="857256" cy="35719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P spid="11" grpId="0" animBg="1"/>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Docking</a:t>
            </a:r>
            <a:endParaRPr lang="de-DE"/>
          </a:p>
        </p:txBody>
      </p:sp>
      <p:sp>
        <p:nvSpPr>
          <p:cNvPr id="3" name="Content Placeholder 2"/>
          <p:cNvSpPr>
            <a:spLocks noGrp="1"/>
          </p:cNvSpPr>
          <p:nvPr>
            <p:ph idx="1"/>
          </p:nvPr>
        </p:nvSpPr>
        <p:spPr/>
        <p:txBody>
          <a:bodyPr/>
          <a:lstStyle/>
          <a:p>
            <a:pPr marL="0" indent="0">
              <a:buNone/>
            </a:pPr>
            <a:r>
              <a:rPr lang="de-DE" smtClean="0"/>
              <a:t>Document</a:t>
            </a:r>
            <a:br>
              <a:rPr lang="de-DE" smtClean="0"/>
            </a:br>
            <a:r>
              <a:rPr lang="de-DE" smtClean="0"/>
              <a:t>Outline</a:t>
            </a:r>
            <a:endParaRPr lang="de-DE"/>
          </a:p>
        </p:txBody>
      </p:sp>
      <p:pic>
        <p:nvPicPr>
          <p:cNvPr id="5" name="Content Placeholder 12" descr="DocumentExplorer1.png"/>
          <p:cNvPicPr>
            <a:picLocks noChangeAspect="1"/>
          </p:cNvPicPr>
          <p:nvPr/>
        </p:nvPicPr>
        <p:blipFill>
          <a:blip r:embed="rId2"/>
          <a:stretch>
            <a:fillRect/>
          </a:stretch>
        </p:blipFill>
        <p:spPr bwMode="auto">
          <a:xfrm>
            <a:off x="2889744" y="1142984"/>
            <a:ext cx="4896966" cy="2724771"/>
          </a:xfrm>
          <a:prstGeom prst="rect">
            <a:avLst/>
          </a:prstGeom>
          <a:noFill/>
          <a:ln w="9525">
            <a:noFill/>
            <a:miter lim="800000"/>
            <a:headEnd/>
            <a:tailEnd/>
          </a:ln>
          <a:effectLst/>
        </p:spPr>
      </p:pic>
      <p:pic>
        <p:nvPicPr>
          <p:cNvPr id="6" name="Picture 5" descr="DocumentExplorer2.png"/>
          <p:cNvPicPr>
            <a:picLocks noChangeAspect="1"/>
          </p:cNvPicPr>
          <p:nvPr/>
        </p:nvPicPr>
        <p:blipFill>
          <a:blip r:embed="rId3"/>
          <a:stretch>
            <a:fillRect/>
          </a:stretch>
        </p:blipFill>
        <p:spPr>
          <a:xfrm>
            <a:off x="2889744" y="4000504"/>
            <a:ext cx="4896966" cy="2724771"/>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Docking: Verhalten inkonsistent</a:t>
            </a:r>
            <a:endParaRPr lang="de-DE" dirty="0"/>
          </a:p>
        </p:txBody>
      </p:sp>
      <p:sp>
        <p:nvSpPr>
          <p:cNvPr id="3" name="Content Placeholder 2"/>
          <p:cNvSpPr>
            <a:spLocks noGrp="1"/>
          </p:cNvSpPr>
          <p:nvPr>
            <p:ph idx="1"/>
          </p:nvPr>
        </p:nvSpPr>
        <p:spPr/>
        <p:txBody>
          <a:bodyPr/>
          <a:lstStyle/>
          <a:p>
            <a:r>
              <a:rPr lang="de-DE" dirty="0" err="1" smtClean="0"/>
              <a:t>Padding</a:t>
            </a:r>
            <a:r>
              <a:rPr lang="de-DE" dirty="0" smtClean="0"/>
              <a:t> im Container wird berücksichtigt...</a:t>
            </a:r>
          </a:p>
          <a:p>
            <a:pPr lvl="1"/>
            <a:endParaRPr lang="de-DE" dirty="0" smtClean="0"/>
          </a:p>
          <a:p>
            <a:pPr lvl="1"/>
            <a:endParaRPr lang="de-DE" dirty="0" smtClean="0"/>
          </a:p>
          <a:p>
            <a:pPr lvl="1"/>
            <a:endParaRPr lang="de-DE" dirty="0" smtClean="0"/>
          </a:p>
          <a:p>
            <a:r>
              <a:rPr lang="de-DE" dirty="0" smtClean="0"/>
              <a:t>...Margin des Controls nicht</a:t>
            </a:r>
          </a:p>
        </p:txBody>
      </p:sp>
      <p:grpSp>
        <p:nvGrpSpPr>
          <p:cNvPr id="11" name="Group 10"/>
          <p:cNvGrpSpPr/>
          <p:nvPr/>
        </p:nvGrpSpPr>
        <p:grpSpPr>
          <a:xfrm>
            <a:off x="1357290" y="2428868"/>
            <a:ext cx="2786082" cy="1285884"/>
            <a:chOff x="1357290" y="2857496"/>
            <a:chExt cx="2786082" cy="1285884"/>
          </a:xfrm>
        </p:grpSpPr>
        <p:sp>
          <p:nvSpPr>
            <p:cNvPr id="5" name="Rectangle 4"/>
            <p:cNvSpPr/>
            <p:nvPr/>
          </p:nvSpPr>
          <p:spPr>
            <a:xfrm>
              <a:off x="1357290" y="2857496"/>
              <a:ext cx="2786082" cy="12858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tangle 5"/>
            <p:cNvSpPr/>
            <p:nvPr/>
          </p:nvSpPr>
          <p:spPr>
            <a:xfrm>
              <a:off x="1428728" y="2928934"/>
              <a:ext cx="2643206" cy="1143008"/>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tangle 6"/>
            <p:cNvSpPr/>
            <p:nvPr/>
          </p:nvSpPr>
          <p:spPr>
            <a:xfrm>
              <a:off x="1428728" y="2928934"/>
              <a:ext cx="2643206" cy="357190"/>
            </a:xfrm>
            <a:prstGeom prst="rect">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2" name="Group 11"/>
          <p:cNvGrpSpPr/>
          <p:nvPr/>
        </p:nvGrpSpPr>
        <p:grpSpPr>
          <a:xfrm>
            <a:off x="1285852" y="4929198"/>
            <a:ext cx="2928958" cy="1285884"/>
            <a:chOff x="1285852" y="4786322"/>
            <a:chExt cx="2928958" cy="1285884"/>
          </a:xfrm>
        </p:grpSpPr>
        <p:sp>
          <p:nvSpPr>
            <p:cNvPr id="8" name="Rectangle 7"/>
            <p:cNvSpPr/>
            <p:nvPr/>
          </p:nvSpPr>
          <p:spPr>
            <a:xfrm>
              <a:off x="1357290" y="4857760"/>
              <a:ext cx="2786082" cy="121444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tangle 8"/>
            <p:cNvSpPr/>
            <p:nvPr/>
          </p:nvSpPr>
          <p:spPr>
            <a:xfrm>
              <a:off x="1285852" y="4786322"/>
              <a:ext cx="2928958" cy="500066"/>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tangle 9"/>
            <p:cNvSpPr/>
            <p:nvPr/>
          </p:nvSpPr>
          <p:spPr>
            <a:xfrm>
              <a:off x="1357290" y="4857760"/>
              <a:ext cx="2786082" cy="357190"/>
            </a:xfrm>
            <a:prstGeom prst="rect">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Docking: Warum überhaupt?</a:t>
            </a:r>
            <a:endParaRPr lang="de-DE" dirty="0"/>
          </a:p>
        </p:txBody>
      </p:sp>
      <p:sp>
        <p:nvSpPr>
          <p:cNvPr id="3" name="Content Placeholder 2"/>
          <p:cNvSpPr>
            <a:spLocks noGrp="1"/>
          </p:cNvSpPr>
          <p:nvPr>
            <p:ph idx="1"/>
          </p:nvPr>
        </p:nvSpPr>
        <p:spPr/>
        <p:txBody>
          <a:bodyPr/>
          <a:lstStyle/>
          <a:p>
            <a:r>
              <a:rPr lang="de-DE" dirty="0" smtClean="0"/>
              <a:t>Geht das nicht auch mit </a:t>
            </a:r>
            <a:r>
              <a:rPr lang="de-DE" dirty="0" err="1" smtClean="0"/>
              <a:t>Anchoring</a:t>
            </a:r>
            <a:r>
              <a:rPr lang="de-DE" dirty="0" smtClean="0"/>
              <a:t>?</a:t>
            </a:r>
          </a:p>
          <a:p>
            <a:r>
              <a:rPr lang="de-DE" dirty="0" smtClean="0"/>
              <a:t>Im Prinzip schon, aber...</a:t>
            </a:r>
          </a:p>
          <a:p>
            <a:pPr lvl="1"/>
            <a:r>
              <a:rPr lang="de-DE" b="1" dirty="0" smtClean="0"/>
              <a:t>Docking</a:t>
            </a:r>
            <a:r>
              <a:rPr lang="de-DE" dirty="0" smtClean="0"/>
              <a:t> im Designer für bestimmte Fälle weniger "fummelig"</a:t>
            </a:r>
          </a:p>
          <a:p>
            <a:pPr lvl="1"/>
            <a:r>
              <a:rPr lang="de-DE" b="1" dirty="0" err="1" smtClean="0"/>
              <a:t>Anchoring</a:t>
            </a:r>
            <a:r>
              <a:rPr lang="de-DE" dirty="0" smtClean="0"/>
              <a:t> funktioniert nicht 100%ig korrekt bei Vererbung von Forms bzw. </a:t>
            </a:r>
            <a:r>
              <a:rPr lang="de-DE" dirty="0" err="1" smtClean="0"/>
              <a:t>UserControls</a:t>
            </a:r>
            <a:r>
              <a:rPr lang="de-DE" dirty="0" smtClean="0"/>
              <a: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TableLayoutPanel</a:t>
            </a:r>
            <a:endParaRPr lang="de-DE" dirty="0"/>
          </a:p>
        </p:txBody>
      </p:sp>
      <p:sp>
        <p:nvSpPr>
          <p:cNvPr id="3" name="Content Placeholder 2"/>
          <p:cNvSpPr>
            <a:spLocks noGrp="1"/>
          </p:cNvSpPr>
          <p:nvPr>
            <p:ph idx="1"/>
          </p:nvPr>
        </p:nvSpPr>
        <p:spPr/>
        <p:txBody>
          <a:bodyPr/>
          <a:lstStyle/>
          <a:p>
            <a:endParaRPr lang="de-DE" dirty="0"/>
          </a:p>
        </p:txBody>
      </p:sp>
      <p:pic>
        <p:nvPicPr>
          <p:cNvPr id="1026" name="Picture 2"/>
          <p:cNvPicPr>
            <a:picLocks noChangeAspect="1" noChangeArrowheads="1"/>
          </p:cNvPicPr>
          <p:nvPr/>
        </p:nvPicPr>
        <p:blipFill>
          <a:blip r:embed="rId2"/>
          <a:srcRect/>
          <a:stretch>
            <a:fillRect/>
          </a:stretch>
        </p:blipFill>
        <p:spPr bwMode="auto">
          <a:xfrm>
            <a:off x="1800239" y="1785926"/>
            <a:ext cx="4772025" cy="2724150"/>
          </a:xfrm>
          <a:prstGeom prst="rect">
            <a:avLst/>
          </a:prstGeom>
          <a:noFill/>
          <a:ln w="9525">
            <a:noFill/>
            <a:miter lim="800000"/>
            <a:headEnd/>
            <a:tailEnd/>
          </a:ln>
          <a:effectLst/>
        </p:spPr>
      </p:pic>
      <p:sp>
        <p:nvSpPr>
          <p:cNvPr id="40" name="Rounded Rectangular Callout 39"/>
          <p:cNvSpPr/>
          <p:nvPr/>
        </p:nvSpPr>
        <p:spPr bwMode="auto">
          <a:xfrm>
            <a:off x="1500166" y="5715016"/>
            <a:ext cx="928694" cy="857256"/>
          </a:xfrm>
          <a:prstGeom prst="wedgeRoundRectCallout">
            <a:avLst>
              <a:gd name="adj1" fmla="val 38094"/>
              <a:gd name="adj2" fmla="val -217498"/>
              <a:gd name="adj3" fmla="val 16667"/>
            </a:avLst>
          </a:prstGeom>
          <a:gradFill flip="none" rotWithShape="1">
            <a:gsLst>
              <a:gs pos="0">
                <a:schemeClr val="accent3">
                  <a:lumMod val="85000"/>
                </a:schemeClr>
              </a:gs>
              <a:gs pos="50000">
                <a:schemeClr val="accent3"/>
              </a:gs>
              <a:gs pos="100000">
                <a:schemeClr val="accent3"/>
              </a:gs>
            </a:gsLst>
            <a:lin ang="13500000" scaled="1"/>
            <a:tileRect/>
          </a:gradFill>
          <a:ln w="19050" cap="flat" cmpd="sng" algn="ctr">
            <a:solidFill>
              <a:schemeClr val="accent3">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Narrow" pitchFamily="34" charset="0"/>
              </a:rPr>
              <a:t>Column:</a:t>
            </a:r>
          </a:p>
          <a:p>
            <a:pPr algn="ctr"/>
            <a:r>
              <a:rPr lang="de-DE" sz="1800" dirty="0" smtClean="0">
                <a:latin typeface="Arial Narrow" pitchFamily="34" charset="0"/>
              </a:rPr>
              <a:t>AutoSize</a:t>
            </a:r>
            <a:endParaRPr kumimoji="0" lang="de-DE" sz="1800" b="0" i="0" u="none" strike="noStrike" cap="none" normalizeH="0" baseline="0" dirty="0" smtClean="0">
              <a:ln>
                <a:noFill/>
              </a:ln>
              <a:solidFill>
                <a:schemeClr val="tx1"/>
              </a:solidFill>
              <a:effectLst/>
              <a:latin typeface="Arial Narrow" pitchFamily="34" charset="0"/>
            </a:endParaRPr>
          </a:p>
        </p:txBody>
      </p:sp>
      <p:sp>
        <p:nvSpPr>
          <p:cNvPr id="41" name="Rounded Rectangular Callout 40"/>
          <p:cNvSpPr/>
          <p:nvPr/>
        </p:nvSpPr>
        <p:spPr bwMode="auto">
          <a:xfrm>
            <a:off x="3071802" y="5715016"/>
            <a:ext cx="1143008" cy="857256"/>
          </a:xfrm>
          <a:prstGeom prst="wedgeRoundRectCallout">
            <a:avLst>
              <a:gd name="adj1" fmla="val 38094"/>
              <a:gd name="adj2" fmla="val -217498"/>
              <a:gd name="adj3" fmla="val 16667"/>
            </a:avLst>
          </a:prstGeom>
          <a:gradFill flip="none" rotWithShape="1">
            <a:gsLst>
              <a:gs pos="0">
                <a:schemeClr val="accent3">
                  <a:lumMod val="85000"/>
                </a:schemeClr>
              </a:gs>
              <a:gs pos="50000">
                <a:schemeClr val="accent3"/>
              </a:gs>
              <a:gs pos="100000">
                <a:schemeClr val="accent3"/>
              </a:gs>
            </a:gsLst>
            <a:lin ang="13500000" scaled="1"/>
            <a:tileRect/>
          </a:gradFill>
          <a:ln w="19050" cap="flat" cmpd="sng" algn="ctr">
            <a:solidFill>
              <a:schemeClr val="accent3">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Narrow" pitchFamily="34" charset="0"/>
              </a:rPr>
              <a:t>Column:</a:t>
            </a:r>
          </a:p>
          <a:p>
            <a:pPr algn="ctr"/>
            <a:r>
              <a:rPr lang="de-DE" sz="1800" dirty="0" smtClean="0">
                <a:latin typeface="Arial Narrow" pitchFamily="34" charset="0"/>
              </a:rPr>
              <a:t>Percentage</a:t>
            </a:r>
            <a:endParaRPr kumimoji="0" lang="de-DE" sz="1800" b="0" i="0" u="none" strike="noStrike" cap="none" normalizeH="0" baseline="0" dirty="0" smtClean="0">
              <a:ln>
                <a:noFill/>
              </a:ln>
              <a:solidFill>
                <a:schemeClr val="tx1"/>
              </a:solidFill>
              <a:effectLst/>
              <a:latin typeface="Arial Narrow" pitchFamily="34" charset="0"/>
            </a:endParaRPr>
          </a:p>
        </p:txBody>
      </p:sp>
      <p:sp>
        <p:nvSpPr>
          <p:cNvPr id="43" name="Rounded Rectangular Callout 42"/>
          <p:cNvSpPr/>
          <p:nvPr/>
        </p:nvSpPr>
        <p:spPr bwMode="auto">
          <a:xfrm>
            <a:off x="5000628" y="5715016"/>
            <a:ext cx="928694" cy="857256"/>
          </a:xfrm>
          <a:prstGeom prst="wedgeRoundRectCallout">
            <a:avLst>
              <a:gd name="adj1" fmla="val 38094"/>
              <a:gd name="adj2" fmla="val -217498"/>
              <a:gd name="adj3" fmla="val 16667"/>
            </a:avLst>
          </a:prstGeom>
          <a:gradFill flip="none" rotWithShape="1">
            <a:gsLst>
              <a:gs pos="0">
                <a:schemeClr val="accent3">
                  <a:lumMod val="85000"/>
                </a:schemeClr>
              </a:gs>
              <a:gs pos="50000">
                <a:schemeClr val="accent3"/>
              </a:gs>
              <a:gs pos="100000">
                <a:schemeClr val="accent3"/>
              </a:gs>
            </a:gsLst>
            <a:lin ang="13500000" scaled="1"/>
            <a:tileRect/>
          </a:gradFill>
          <a:ln w="19050" cap="flat" cmpd="sng" algn="ctr">
            <a:solidFill>
              <a:schemeClr val="accent3">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Narrow" pitchFamily="34" charset="0"/>
              </a:rPr>
              <a:t>Column:</a:t>
            </a:r>
          </a:p>
          <a:p>
            <a:pPr algn="ctr"/>
            <a:r>
              <a:rPr lang="de-DE" sz="1800" dirty="0" smtClean="0">
                <a:latin typeface="Arial Narrow" pitchFamily="34" charset="0"/>
              </a:rPr>
              <a:t>AutoSize</a:t>
            </a:r>
            <a:endParaRPr kumimoji="0" lang="de-DE" sz="1800" b="0" i="0" u="none" strike="noStrike" cap="none" normalizeH="0" baseline="0" dirty="0" smtClean="0">
              <a:ln>
                <a:noFill/>
              </a:ln>
              <a:solidFill>
                <a:schemeClr val="tx1"/>
              </a:solidFill>
              <a:effectLst/>
              <a:latin typeface="Arial Narrow" pitchFamily="34" charset="0"/>
            </a:endParaRPr>
          </a:p>
        </p:txBody>
      </p:sp>
      <p:sp>
        <p:nvSpPr>
          <p:cNvPr id="44" name="Rounded Rectangular Callout 43"/>
          <p:cNvSpPr/>
          <p:nvPr/>
        </p:nvSpPr>
        <p:spPr bwMode="auto">
          <a:xfrm>
            <a:off x="8072462" y="1643050"/>
            <a:ext cx="928694" cy="857256"/>
          </a:xfrm>
          <a:prstGeom prst="wedgeRoundRectCallout">
            <a:avLst>
              <a:gd name="adj1" fmla="val -224468"/>
              <a:gd name="adj2" fmla="val -3055"/>
              <a:gd name="adj3" fmla="val 16667"/>
            </a:avLst>
          </a:prstGeom>
          <a:gradFill flip="none" rotWithShape="1">
            <a:gsLst>
              <a:gs pos="0">
                <a:schemeClr val="accent3">
                  <a:lumMod val="85000"/>
                </a:schemeClr>
              </a:gs>
              <a:gs pos="50000">
                <a:schemeClr val="accent3"/>
              </a:gs>
              <a:gs pos="100000">
                <a:schemeClr val="accent3"/>
              </a:gs>
            </a:gsLst>
            <a:lin ang="13500000" scaled="1"/>
            <a:tileRect/>
          </a:gradFill>
          <a:ln w="19050" cap="flat" cmpd="sng" algn="ctr">
            <a:solidFill>
              <a:schemeClr val="accent3">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Narrow" pitchFamily="34" charset="0"/>
              </a:rPr>
              <a:t>Row:</a:t>
            </a:r>
          </a:p>
          <a:p>
            <a:pPr algn="ctr"/>
            <a:r>
              <a:rPr lang="de-DE" sz="1800" dirty="0" smtClean="0">
                <a:latin typeface="Arial Narrow" pitchFamily="34" charset="0"/>
              </a:rPr>
              <a:t>AutoSize</a:t>
            </a:r>
            <a:endParaRPr kumimoji="0" lang="de-DE" sz="1800" b="0" i="0" u="none" strike="noStrike" cap="none" normalizeH="0" baseline="0" dirty="0" smtClean="0">
              <a:ln>
                <a:noFill/>
              </a:ln>
              <a:solidFill>
                <a:schemeClr val="tx1"/>
              </a:solidFill>
              <a:effectLst/>
              <a:latin typeface="Arial Narrow" pitchFamily="34" charset="0"/>
            </a:endParaRPr>
          </a:p>
        </p:txBody>
      </p:sp>
      <p:sp>
        <p:nvSpPr>
          <p:cNvPr id="45" name="Rounded Rectangular Callout 44"/>
          <p:cNvSpPr/>
          <p:nvPr/>
        </p:nvSpPr>
        <p:spPr bwMode="auto">
          <a:xfrm>
            <a:off x="214282" y="1857364"/>
            <a:ext cx="928694" cy="857256"/>
          </a:xfrm>
          <a:prstGeom prst="wedgeRoundRectCallout">
            <a:avLst>
              <a:gd name="adj1" fmla="val 127324"/>
              <a:gd name="adj2" fmla="val -28610"/>
              <a:gd name="adj3" fmla="val 16667"/>
            </a:avLst>
          </a:prstGeom>
          <a:gradFill flip="none" rotWithShape="1">
            <a:gsLst>
              <a:gs pos="0">
                <a:schemeClr val="accent3">
                  <a:lumMod val="85000"/>
                </a:schemeClr>
              </a:gs>
              <a:gs pos="50000">
                <a:schemeClr val="accent3"/>
              </a:gs>
              <a:gs pos="100000">
                <a:schemeClr val="accent3"/>
              </a:gs>
            </a:gsLst>
            <a:lin ang="13500000" scaled="1"/>
            <a:tileRect/>
          </a:gradFill>
          <a:ln w="19050" cap="flat" cmpd="sng" algn="ctr">
            <a:solidFill>
              <a:schemeClr val="accent3">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Narrow" pitchFamily="34" charset="0"/>
              </a:rPr>
              <a:t>Anchor:</a:t>
            </a:r>
          </a:p>
          <a:p>
            <a:r>
              <a:rPr lang="de-DE" sz="1800" dirty="0" smtClean="0">
                <a:latin typeface="Arial Narrow" pitchFamily="34" charset="0"/>
              </a:rPr>
              <a:t>Left+Right</a:t>
            </a:r>
            <a:endParaRPr kumimoji="0" lang="de-DE" sz="1800" b="0" i="0" u="none" strike="noStrike" cap="none" normalizeH="0" baseline="0" dirty="0" smtClean="0">
              <a:ln>
                <a:noFill/>
              </a:ln>
              <a:solidFill>
                <a:schemeClr val="tx1"/>
              </a:solidFill>
              <a:effectLst/>
              <a:latin typeface="Arial Narrow" pitchFamily="34" charset="0"/>
            </a:endParaRPr>
          </a:p>
        </p:txBody>
      </p:sp>
      <p:sp>
        <p:nvSpPr>
          <p:cNvPr id="46" name="Rounded Rectangular Callout 45"/>
          <p:cNvSpPr/>
          <p:nvPr/>
        </p:nvSpPr>
        <p:spPr bwMode="auto">
          <a:xfrm>
            <a:off x="71406" y="1857364"/>
            <a:ext cx="1143008" cy="857256"/>
          </a:xfrm>
          <a:prstGeom prst="wedgeRoundRectCallout">
            <a:avLst>
              <a:gd name="adj1" fmla="val 107350"/>
              <a:gd name="adj2" fmla="val 8641"/>
              <a:gd name="adj3" fmla="val 16667"/>
            </a:avLst>
          </a:prstGeom>
          <a:gradFill flip="none" rotWithShape="1">
            <a:gsLst>
              <a:gs pos="0">
                <a:schemeClr val="accent3">
                  <a:lumMod val="85000"/>
                </a:schemeClr>
              </a:gs>
              <a:gs pos="50000">
                <a:schemeClr val="accent3"/>
              </a:gs>
              <a:gs pos="100000">
                <a:schemeClr val="accent3"/>
              </a:gs>
            </a:gsLst>
            <a:lin ang="13500000" scaled="1"/>
            <a:tileRect/>
          </a:gradFill>
          <a:ln w="19050" cap="flat" cmpd="sng" algn="ctr">
            <a:solidFill>
              <a:schemeClr val="accent3">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Narrow" pitchFamily="34" charset="0"/>
              </a:rPr>
              <a:t>Anchor:</a:t>
            </a:r>
          </a:p>
          <a:p>
            <a:pPr algn="ctr"/>
            <a:r>
              <a:rPr lang="de-DE" sz="1800" smtClean="0">
                <a:latin typeface="Arial Narrow" pitchFamily="34" charset="0"/>
              </a:rPr>
              <a:t>Left + Right</a:t>
            </a:r>
            <a:endParaRPr kumimoji="0" lang="de-DE" sz="1800" b="0" i="0" u="none" strike="noStrike" cap="none" normalizeH="0" baseline="0" dirty="0" smtClean="0">
              <a:ln>
                <a:noFill/>
              </a:ln>
              <a:solidFill>
                <a:schemeClr val="tx1"/>
              </a:solidFill>
              <a:effectLst/>
              <a:latin typeface="Arial Narrow" pitchFamily="34" charset="0"/>
            </a:endParaRPr>
          </a:p>
        </p:txBody>
      </p:sp>
      <p:sp>
        <p:nvSpPr>
          <p:cNvPr id="47" name="Rounded Rectangular Callout 46"/>
          <p:cNvSpPr/>
          <p:nvPr/>
        </p:nvSpPr>
        <p:spPr bwMode="auto">
          <a:xfrm>
            <a:off x="71406" y="2857496"/>
            <a:ext cx="1143008" cy="857256"/>
          </a:xfrm>
          <a:prstGeom prst="wedgeRoundRectCallout">
            <a:avLst>
              <a:gd name="adj1" fmla="val 130401"/>
              <a:gd name="adj2" fmla="val -68610"/>
              <a:gd name="adj3" fmla="val 16667"/>
            </a:avLst>
          </a:prstGeom>
          <a:gradFill flip="none" rotWithShape="1">
            <a:gsLst>
              <a:gs pos="0">
                <a:schemeClr val="accent3">
                  <a:lumMod val="85000"/>
                </a:schemeClr>
              </a:gs>
              <a:gs pos="50000">
                <a:schemeClr val="accent3"/>
              </a:gs>
              <a:gs pos="100000">
                <a:schemeClr val="accent3"/>
              </a:gs>
            </a:gsLst>
            <a:lin ang="13500000" scaled="1"/>
            <a:tileRect/>
          </a:gradFill>
          <a:ln w="19050" cap="flat" cmpd="sng" algn="ctr">
            <a:solidFill>
              <a:schemeClr val="accent3">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Narrow" pitchFamily="34" charset="0"/>
              </a:rPr>
              <a:t>Anchor:</a:t>
            </a:r>
          </a:p>
          <a:p>
            <a:pPr algn="ctr"/>
            <a:r>
              <a:rPr lang="de-DE" sz="1800" dirty="0" smtClean="0">
                <a:latin typeface="Arial Narrow" pitchFamily="34" charset="0"/>
              </a:rPr>
              <a:t>Top + Left</a:t>
            </a:r>
            <a:endParaRPr kumimoji="0" lang="de-DE" sz="1800" b="0" i="0" u="none" strike="noStrike" cap="none" normalizeH="0" baseline="0" dirty="0" smtClean="0">
              <a:ln>
                <a:noFill/>
              </a:ln>
              <a:solidFill>
                <a:schemeClr val="tx1"/>
              </a:solidFill>
              <a:effectLst/>
              <a:latin typeface="Arial Narrow" pitchFamily="34" charset="0"/>
            </a:endParaRPr>
          </a:p>
        </p:txBody>
      </p:sp>
      <p:sp>
        <p:nvSpPr>
          <p:cNvPr id="48" name="TextBox 47"/>
          <p:cNvSpPr txBox="1"/>
          <p:nvPr/>
        </p:nvSpPr>
        <p:spPr>
          <a:xfrm>
            <a:off x="6243847" y="5072074"/>
            <a:ext cx="2659702" cy="923330"/>
          </a:xfrm>
          <a:prstGeom prst="rect">
            <a:avLst/>
          </a:prstGeom>
          <a:noFill/>
        </p:spPr>
        <p:txBody>
          <a:bodyPr wrap="none" rtlCol="0">
            <a:spAutoFit/>
          </a:bodyPr>
          <a:lstStyle/>
          <a:p>
            <a:pPr algn="l"/>
            <a:r>
              <a:rPr lang="de-DE" dirty="0" smtClean="0">
                <a:latin typeface="+mn-lt"/>
              </a:rPr>
              <a:t>Keine Layout-Probleme,</a:t>
            </a:r>
          </a:p>
          <a:p>
            <a:pPr algn="l"/>
            <a:r>
              <a:rPr lang="de-DE" dirty="0" smtClean="0">
                <a:latin typeface="+mn-lt"/>
              </a:rPr>
              <a:t>wenn sich </a:t>
            </a:r>
            <a:r>
              <a:rPr lang="de-DE" smtClean="0">
                <a:latin typeface="+mn-lt"/>
              </a:rPr>
              <a:t>Texte oder</a:t>
            </a:r>
            <a:br>
              <a:rPr lang="de-DE" smtClean="0">
                <a:latin typeface="+mn-lt"/>
              </a:rPr>
            </a:br>
            <a:r>
              <a:rPr lang="de-DE" smtClean="0">
                <a:latin typeface="+mn-lt"/>
              </a:rPr>
              <a:t>Schriftarten ändern</a:t>
            </a:r>
            <a:r>
              <a:rPr lang="de-DE" dirty="0" smtClean="0">
                <a:latin typeface="+mn-lt"/>
              </a:rPr>
              <a:t>!</a:t>
            </a:r>
          </a:p>
        </p:txBody>
      </p:sp>
      <p:sp>
        <p:nvSpPr>
          <p:cNvPr id="13" name="Rounded Rectangular Callout 12"/>
          <p:cNvSpPr/>
          <p:nvPr/>
        </p:nvSpPr>
        <p:spPr bwMode="auto">
          <a:xfrm>
            <a:off x="7286644" y="3000372"/>
            <a:ext cx="1714512" cy="857256"/>
          </a:xfrm>
          <a:prstGeom prst="wedgeRoundRectCallout">
            <a:avLst>
              <a:gd name="adj1" fmla="val -198940"/>
              <a:gd name="adj2" fmla="val -70891"/>
              <a:gd name="adj3" fmla="val 16667"/>
            </a:avLst>
          </a:prstGeom>
          <a:gradFill flip="none" rotWithShape="1">
            <a:gsLst>
              <a:gs pos="0">
                <a:schemeClr val="accent3">
                  <a:lumMod val="85000"/>
                </a:schemeClr>
              </a:gs>
              <a:gs pos="50000">
                <a:schemeClr val="accent3"/>
              </a:gs>
              <a:gs pos="100000">
                <a:schemeClr val="accent3"/>
              </a:gs>
            </a:gsLst>
            <a:lin ang="13500000" scaled="1"/>
            <a:tileRect/>
          </a:gradFill>
          <a:ln w="19050" cap="flat" cmpd="sng" algn="ctr">
            <a:solidFill>
              <a:schemeClr val="accent3">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Narrow" pitchFamily="34" charset="0"/>
              </a:rPr>
              <a:t>Anchor:</a:t>
            </a:r>
          </a:p>
          <a:p>
            <a:pPr algn="ctr"/>
            <a:r>
              <a:rPr lang="de-DE" sz="1800" smtClean="0">
                <a:latin typeface="Arial Narrow" pitchFamily="34" charset="0"/>
              </a:rPr>
              <a:t>Top + Left +</a:t>
            </a:r>
            <a:br>
              <a:rPr lang="de-DE" sz="1800" smtClean="0">
                <a:latin typeface="Arial Narrow" pitchFamily="34" charset="0"/>
              </a:rPr>
            </a:br>
            <a:r>
              <a:rPr lang="de-DE" sz="1800" smtClean="0">
                <a:latin typeface="Arial Narrow" pitchFamily="34" charset="0"/>
              </a:rPr>
              <a:t>Right + Bottom</a:t>
            </a:r>
            <a:endParaRPr kumimoji="0" lang="de-DE" sz="1800" b="0" i="0" u="none" strike="noStrike" cap="none" normalizeH="0" baseline="0" dirty="0" smtClean="0">
              <a:ln>
                <a:noFill/>
              </a:ln>
              <a:solidFill>
                <a:schemeClr val="tx1"/>
              </a:solidFill>
              <a:effectLst/>
              <a:latin typeface="Arial Narrow"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TableLayout: Anchoring</a:t>
            </a:r>
            <a:endParaRPr lang="de-DE"/>
          </a:p>
        </p:txBody>
      </p:sp>
      <p:sp>
        <p:nvSpPr>
          <p:cNvPr id="3" name="Content Placeholder 2"/>
          <p:cNvSpPr>
            <a:spLocks noGrp="1"/>
          </p:cNvSpPr>
          <p:nvPr>
            <p:ph idx="1"/>
          </p:nvPr>
        </p:nvSpPr>
        <p:spPr/>
        <p:txBody>
          <a:bodyPr/>
          <a:lstStyle/>
          <a:p>
            <a:r>
              <a:rPr lang="de-DE" dirty="0" smtClean="0"/>
              <a:t>Vertikal zentriert:</a:t>
            </a:r>
          </a:p>
          <a:p>
            <a:pPr lvl="1"/>
            <a:r>
              <a:rPr lang="de-DE" dirty="0" err="1" smtClean="0"/>
              <a:t>Left</a:t>
            </a:r>
            <a:r>
              <a:rPr lang="de-DE" dirty="0" smtClean="0"/>
              <a:t>/</a:t>
            </a:r>
            <a:r>
              <a:rPr lang="de-DE" dirty="0" err="1" smtClean="0"/>
              <a:t>Right</a:t>
            </a:r>
            <a:endParaRPr lang="de-DE" sz="1600" dirty="0" smtClean="0"/>
          </a:p>
          <a:p>
            <a:r>
              <a:rPr lang="de-DE" dirty="0" smtClean="0"/>
              <a:t>Horizontal zentriert:</a:t>
            </a:r>
          </a:p>
          <a:p>
            <a:pPr lvl="1"/>
            <a:r>
              <a:rPr lang="de-DE" dirty="0" smtClean="0"/>
              <a:t>Top/</a:t>
            </a:r>
            <a:r>
              <a:rPr lang="de-DE" dirty="0" err="1" smtClean="0"/>
              <a:t>Bottom</a:t>
            </a:r>
            <a:endParaRPr lang="de-DE" sz="900" dirty="0" smtClean="0"/>
          </a:p>
          <a:p>
            <a:r>
              <a:rPr lang="de-DE" dirty="0" smtClean="0"/>
              <a:t>Zelle ausfüllen</a:t>
            </a:r>
          </a:p>
          <a:p>
            <a:pPr lvl="1"/>
            <a:r>
              <a:rPr lang="de-DE" dirty="0" smtClean="0"/>
              <a:t>Top/</a:t>
            </a:r>
            <a:r>
              <a:rPr lang="de-DE" dirty="0" err="1" smtClean="0"/>
              <a:t>Bottom</a:t>
            </a:r>
            <a:r>
              <a:rPr lang="de-DE" dirty="0" smtClean="0"/>
              <a:t>/</a:t>
            </a:r>
            <a:r>
              <a:rPr lang="de-DE" dirty="0" err="1" smtClean="0"/>
              <a:t>Left</a:t>
            </a:r>
            <a:r>
              <a:rPr lang="de-DE" dirty="0" smtClean="0"/>
              <a:t>/</a:t>
            </a:r>
            <a:r>
              <a:rPr lang="de-DE" dirty="0" err="1" smtClean="0"/>
              <a:t>Right</a:t>
            </a:r>
            <a:endParaRPr lang="de-DE" dirty="0" smtClean="0"/>
          </a:p>
          <a:p>
            <a:pPr lvl="1"/>
            <a:r>
              <a:rPr lang="de-DE" dirty="0" smtClean="0"/>
              <a:t>Statt Dock = </a:t>
            </a:r>
            <a:r>
              <a:rPr lang="de-DE" dirty="0" err="1" smtClean="0"/>
              <a:t>Fill</a:t>
            </a:r>
            <a:r>
              <a:rPr lang="de-DE" dirty="0" smtClean="0"/>
              <a:t>!</a:t>
            </a:r>
          </a:p>
          <a:p>
            <a:endParaRPr lang="de-DE" dirty="0"/>
          </a:p>
        </p:txBody>
      </p:sp>
      <p:grpSp>
        <p:nvGrpSpPr>
          <p:cNvPr id="19" name="Group 18"/>
          <p:cNvGrpSpPr/>
          <p:nvPr/>
        </p:nvGrpSpPr>
        <p:grpSpPr>
          <a:xfrm>
            <a:off x="5500695" y="1928008"/>
            <a:ext cx="2143140" cy="928694"/>
            <a:chOff x="5500695" y="1714488"/>
            <a:chExt cx="2143140" cy="928694"/>
          </a:xfrm>
        </p:grpSpPr>
        <p:sp>
          <p:nvSpPr>
            <p:cNvPr id="5" name="Rectangle 4"/>
            <p:cNvSpPr/>
            <p:nvPr/>
          </p:nvSpPr>
          <p:spPr bwMode="auto">
            <a:xfrm>
              <a:off x="5643571" y="1928802"/>
              <a:ext cx="1857388" cy="500066"/>
            </a:xfrm>
            <a:prstGeom prst="rect">
              <a:avLst/>
            </a:prstGeom>
            <a:gradFill flip="none" rotWithShape="1">
              <a:gsLst>
                <a:gs pos="0">
                  <a:schemeClr val="accent3">
                    <a:lumMod val="85000"/>
                  </a:schemeClr>
                </a:gs>
                <a:gs pos="50000">
                  <a:schemeClr val="accent3"/>
                </a:gs>
                <a:gs pos="100000">
                  <a:schemeClr val="accent3"/>
                </a:gs>
              </a:gsLst>
              <a:lin ang="13500000" scaled="1"/>
              <a:tileRect/>
            </a:gradFill>
            <a:ln w="19050" cap="flat" cmpd="sng" algn="ctr">
              <a:solidFill>
                <a:schemeClr val="accent3">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Narrow" pitchFamily="34" charset="0"/>
              </a:endParaRPr>
            </a:p>
          </p:txBody>
        </p:sp>
        <p:sp>
          <p:nvSpPr>
            <p:cNvPr id="6" name="Rectangle 5"/>
            <p:cNvSpPr/>
            <p:nvPr/>
          </p:nvSpPr>
          <p:spPr bwMode="auto">
            <a:xfrm>
              <a:off x="5500695" y="1714488"/>
              <a:ext cx="2143140" cy="928694"/>
            </a:xfrm>
            <a:prstGeom prst="rect">
              <a:avLst/>
            </a:prstGeom>
            <a:noFill/>
            <a:ln w="19050" cap="flat" cmpd="sng" algn="ctr">
              <a:solidFill>
                <a:schemeClr val="accent3">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Narrow" pitchFamily="34" charset="0"/>
              </a:endParaRPr>
            </a:p>
          </p:txBody>
        </p:sp>
        <p:cxnSp>
          <p:nvCxnSpPr>
            <p:cNvPr id="7" name="Straight Connector 6"/>
            <p:cNvCxnSpPr>
              <a:stCxn id="6" idx="1"/>
              <a:endCxn id="5" idx="1"/>
            </p:cNvCxnSpPr>
            <p:nvPr/>
          </p:nvCxnSpPr>
          <p:spPr bwMode="auto">
            <a:xfrm rot="10800000" flipH="1">
              <a:off x="5500695" y="2178835"/>
              <a:ext cx="142876" cy="1588"/>
            </a:xfrm>
            <a:prstGeom prst="line">
              <a:avLst/>
            </a:prstGeom>
            <a:solidFill>
              <a:srgbClr val="F8F8D4"/>
            </a:solidFill>
            <a:ln w="19050" cap="flat" cmpd="sng" algn="ctr">
              <a:solidFill>
                <a:srgbClr val="990033"/>
              </a:solidFill>
              <a:prstDash val="solid"/>
              <a:round/>
              <a:headEnd type="none" w="med" len="med"/>
              <a:tailEnd type="none" w="med" len="med"/>
            </a:ln>
            <a:effectLst/>
          </p:spPr>
        </p:cxnSp>
        <p:cxnSp>
          <p:nvCxnSpPr>
            <p:cNvPr id="8" name="Straight Connector 7"/>
            <p:cNvCxnSpPr>
              <a:stCxn id="5" idx="3"/>
              <a:endCxn id="6" idx="3"/>
            </p:cNvCxnSpPr>
            <p:nvPr/>
          </p:nvCxnSpPr>
          <p:spPr bwMode="auto">
            <a:xfrm>
              <a:off x="7500959" y="2178835"/>
              <a:ext cx="142876" cy="1588"/>
            </a:xfrm>
            <a:prstGeom prst="line">
              <a:avLst/>
            </a:prstGeom>
            <a:solidFill>
              <a:srgbClr val="F8F8D4"/>
            </a:solidFill>
            <a:ln w="19050" cap="flat" cmpd="sng" algn="ctr">
              <a:solidFill>
                <a:srgbClr val="990033"/>
              </a:solidFill>
              <a:prstDash val="solid"/>
              <a:round/>
              <a:headEnd type="none" w="med" len="med"/>
              <a:tailEnd type="none" w="med" len="med"/>
            </a:ln>
            <a:effectLst/>
          </p:spPr>
        </p:cxnSp>
      </p:grpSp>
      <p:grpSp>
        <p:nvGrpSpPr>
          <p:cNvPr id="20" name="Group 19"/>
          <p:cNvGrpSpPr/>
          <p:nvPr/>
        </p:nvGrpSpPr>
        <p:grpSpPr>
          <a:xfrm>
            <a:off x="5500695" y="3284536"/>
            <a:ext cx="2143140" cy="929488"/>
            <a:chOff x="5500695" y="3071016"/>
            <a:chExt cx="2143140" cy="929488"/>
          </a:xfrm>
        </p:grpSpPr>
        <p:sp>
          <p:nvSpPr>
            <p:cNvPr id="13" name="Rectangle 12"/>
            <p:cNvSpPr/>
            <p:nvPr/>
          </p:nvSpPr>
          <p:spPr bwMode="auto">
            <a:xfrm>
              <a:off x="6072199" y="3213892"/>
              <a:ext cx="1000132" cy="642942"/>
            </a:xfrm>
            <a:prstGeom prst="rect">
              <a:avLst/>
            </a:prstGeom>
            <a:gradFill flip="none" rotWithShape="1">
              <a:gsLst>
                <a:gs pos="0">
                  <a:schemeClr val="accent3">
                    <a:lumMod val="85000"/>
                  </a:schemeClr>
                </a:gs>
                <a:gs pos="50000">
                  <a:schemeClr val="accent3"/>
                </a:gs>
                <a:gs pos="100000">
                  <a:schemeClr val="accent3"/>
                </a:gs>
              </a:gsLst>
              <a:lin ang="13500000" scaled="1"/>
              <a:tileRect/>
            </a:gradFill>
            <a:ln w="19050" cap="flat" cmpd="sng" algn="ctr">
              <a:solidFill>
                <a:schemeClr val="accent3">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Narrow" pitchFamily="34" charset="0"/>
              </a:endParaRPr>
            </a:p>
          </p:txBody>
        </p:sp>
        <p:sp>
          <p:nvSpPr>
            <p:cNvPr id="14" name="Rectangle 13"/>
            <p:cNvSpPr/>
            <p:nvPr/>
          </p:nvSpPr>
          <p:spPr bwMode="auto">
            <a:xfrm>
              <a:off x="5500695" y="3071016"/>
              <a:ext cx="2143140" cy="928694"/>
            </a:xfrm>
            <a:prstGeom prst="rect">
              <a:avLst/>
            </a:prstGeom>
            <a:noFill/>
            <a:ln w="19050" cap="flat" cmpd="sng" algn="ctr">
              <a:solidFill>
                <a:schemeClr val="accent3">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Narrow" pitchFamily="34" charset="0"/>
              </a:endParaRPr>
            </a:p>
          </p:txBody>
        </p:sp>
        <p:cxnSp>
          <p:nvCxnSpPr>
            <p:cNvPr id="15" name="Straight Connector 14"/>
            <p:cNvCxnSpPr>
              <a:stCxn id="14" idx="0"/>
              <a:endCxn id="13" idx="0"/>
            </p:cNvCxnSpPr>
            <p:nvPr/>
          </p:nvCxnSpPr>
          <p:spPr bwMode="auto">
            <a:xfrm rot="16200000" flipH="1">
              <a:off x="6500827" y="3142454"/>
              <a:ext cx="142876" cy="1588"/>
            </a:xfrm>
            <a:prstGeom prst="line">
              <a:avLst/>
            </a:prstGeom>
            <a:solidFill>
              <a:srgbClr val="F8F8D4"/>
            </a:solidFill>
            <a:ln w="19050" cap="flat" cmpd="sng" algn="ctr">
              <a:solidFill>
                <a:srgbClr val="990033"/>
              </a:solidFill>
              <a:prstDash val="solid"/>
              <a:round/>
              <a:headEnd type="none" w="med" len="med"/>
              <a:tailEnd type="none" w="med" len="med"/>
            </a:ln>
            <a:effectLst/>
          </p:spPr>
        </p:cxnSp>
        <p:cxnSp>
          <p:nvCxnSpPr>
            <p:cNvPr id="16" name="Straight Connector 15"/>
            <p:cNvCxnSpPr>
              <a:stCxn id="13" idx="2"/>
              <a:endCxn id="14" idx="2"/>
            </p:cNvCxnSpPr>
            <p:nvPr/>
          </p:nvCxnSpPr>
          <p:spPr bwMode="auto">
            <a:xfrm rot="5400000">
              <a:off x="6500827" y="3928272"/>
              <a:ext cx="142876" cy="1588"/>
            </a:xfrm>
            <a:prstGeom prst="line">
              <a:avLst/>
            </a:prstGeom>
            <a:solidFill>
              <a:srgbClr val="F8F8D4"/>
            </a:solidFill>
            <a:ln w="19050" cap="flat" cmpd="sng" algn="ctr">
              <a:solidFill>
                <a:srgbClr val="990033"/>
              </a:solidFill>
              <a:prstDash val="solid"/>
              <a:round/>
              <a:headEnd type="none" w="med" len="med"/>
              <a:tailEnd type="none" w="med" len="med"/>
            </a:ln>
            <a:effectLst/>
          </p:spPr>
        </p:cxnSp>
      </p:grpSp>
      <p:grpSp>
        <p:nvGrpSpPr>
          <p:cNvPr id="21" name="Group 20"/>
          <p:cNvGrpSpPr/>
          <p:nvPr/>
        </p:nvGrpSpPr>
        <p:grpSpPr>
          <a:xfrm>
            <a:off x="5500695" y="4642652"/>
            <a:ext cx="2143140" cy="929488"/>
            <a:chOff x="5500695" y="4429132"/>
            <a:chExt cx="2143140" cy="929488"/>
          </a:xfrm>
        </p:grpSpPr>
        <p:sp>
          <p:nvSpPr>
            <p:cNvPr id="9" name="Rectangle 8"/>
            <p:cNvSpPr/>
            <p:nvPr/>
          </p:nvSpPr>
          <p:spPr bwMode="auto">
            <a:xfrm>
              <a:off x="5643571" y="4572008"/>
              <a:ext cx="1857388" cy="642942"/>
            </a:xfrm>
            <a:prstGeom prst="rect">
              <a:avLst/>
            </a:prstGeom>
            <a:gradFill flip="none" rotWithShape="1">
              <a:gsLst>
                <a:gs pos="0">
                  <a:schemeClr val="accent3">
                    <a:lumMod val="85000"/>
                  </a:schemeClr>
                </a:gs>
                <a:gs pos="50000">
                  <a:schemeClr val="accent3"/>
                </a:gs>
                <a:gs pos="100000">
                  <a:schemeClr val="accent3"/>
                </a:gs>
              </a:gsLst>
              <a:lin ang="13500000" scaled="1"/>
              <a:tileRect/>
            </a:gradFill>
            <a:ln w="19050" cap="flat" cmpd="sng" algn="ctr">
              <a:solidFill>
                <a:schemeClr val="accent3">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Narrow" pitchFamily="34" charset="0"/>
              </a:endParaRPr>
            </a:p>
          </p:txBody>
        </p:sp>
        <p:sp>
          <p:nvSpPr>
            <p:cNvPr id="10" name="Rectangle 9"/>
            <p:cNvSpPr/>
            <p:nvPr/>
          </p:nvSpPr>
          <p:spPr bwMode="auto">
            <a:xfrm>
              <a:off x="5500695" y="4429132"/>
              <a:ext cx="2143140" cy="928694"/>
            </a:xfrm>
            <a:prstGeom prst="rect">
              <a:avLst/>
            </a:prstGeom>
            <a:noFill/>
            <a:ln w="19050" cap="flat" cmpd="sng" algn="ctr">
              <a:solidFill>
                <a:schemeClr val="accent3">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Narrow" pitchFamily="34" charset="0"/>
              </a:endParaRPr>
            </a:p>
          </p:txBody>
        </p:sp>
        <p:cxnSp>
          <p:nvCxnSpPr>
            <p:cNvPr id="11" name="Straight Connector 10"/>
            <p:cNvCxnSpPr>
              <a:stCxn id="10" idx="0"/>
              <a:endCxn id="9" idx="0"/>
            </p:cNvCxnSpPr>
            <p:nvPr/>
          </p:nvCxnSpPr>
          <p:spPr bwMode="auto">
            <a:xfrm rot="16200000" flipH="1">
              <a:off x="6500827" y="4500570"/>
              <a:ext cx="142876" cy="1588"/>
            </a:xfrm>
            <a:prstGeom prst="line">
              <a:avLst/>
            </a:prstGeom>
            <a:solidFill>
              <a:srgbClr val="F8F8D4"/>
            </a:solidFill>
            <a:ln w="19050" cap="flat" cmpd="sng" algn="ctr">
              <a:solidFill>
                <a:srgbClr val="990033"/>
              </a:solidFill>
              <a:prstDash val="solid"/>
              <a:round/>
              <a:headEnd type="none" w="med" len="med"/>
              <a:tailEnd type="none" w="med" len="med"/>
            </a:ln>
            <a:effectLst/>
          </p:spPr>
        </p:cxnSp>
        <p:cxnSp>
          <p:nvCxnSpPr>
            <p:cNvPr id="12" name="Straight Connector 11"/>
            <p:cNvCxnSpPr>
              <a:stCxn id="9" idx="2"/>
              <a:endCxn id="10" idx="2"/>
            </p:cNvCxnSpPr>
            <p:nvPr/>
          </p:nvCxnSpPr>
          <p:spPr bwMode="auto">
            <a:xfrm rot="5400000">
              <a:off x="6500827" y="5286388"/>
              <a:ext cx="142876" cy="1588"/>
            </a:xfrm>
            <a:prstGeom prst="line">
              <a:avLst/>
            </a:prstGeom>
            <a:solidFill>
              <a:srgbClr val="F8F8D4"/>
            </a:solidFill>
            <a:ln w="19050" cap="flat" cmpd="sng" algn="ctr">
              <a:solidFill>
                <a:srgbClr val="990033"/>
              </a:solidFill>
              <a:prstDash val="solid"/>
              <a:round/>
              <a:headEnd type="none" w="med" len="med"/>
              <a:tailEnd type="none" w="med" len="med"/>
            </a:ln>
            <a:effectLst/>
          </p:spPr>
        </p:cxnSp>
        <p:cxnSp>
          <p:nvCxnSpPr>
            <p:cNvPr id="17" name="Straight Connector 16"/>
            <p:cNvCxnSpPr>
              <a:stCxn id="9" idx="3"/>
              <a:endCxn id="10" idx="3"/>
            </p:cNvCxnSpPr>
            <p:nvPr/>
          </p:nvCxnSpPr>
          <p:spPr bwMode="auto">
            <a:xfrm>
              <a:off x="7500959" y="4893479"/>
              <a:ext cx="142876" cy="1588"/>
            </a:xfrm>
            <a:prstGeom prst="line">
              <a:avLst/>
            </a:prstGeom>
            <a:solidFill>
              <a:srgbClr val="F8F8D4"/>
            </a:solidFill>
            <a:ln w="19050" cap="flat" cmpd="sng" algn="ctr">
              <a:solidFill>
                <a:srgbClr val="990033"/>
              </a:solidFill>
              <a:prstDash val="solid"/>
              <a:round/>
              <a:headEnd type="none" w="med" len="med"/>
              <a:tailEnd type="none" w="med" len="med"/>
            </a:ln>
            <a:effectLst/>
          </p:spPr>
        </p:cxnSp>
        <p:cxnSp>
          <p:nvCxnSpPr>
            <p:cNvPr id="18" name="Straight Connector 17"/>
            <p:cNvCxnSpPr>
              <a:stCxn id="10" idx="1"/>
              <a:endCxn id="9" idx="1"/>
            </p:cNvCxnSpPr>
            <p:nvPr/>
          </p:nvCxnSpPr>
          <p:spPr bwMode="auto">
            <a:xfrm rot="10800000" flipH="1">
              <a:off x="5500695" y="4893479"/>
              <a:ext cx="142876" cy="1588"/>
            </a:xfrm>
            <a:prstGeom prst="line">
              <a:avLst/>
            </a:prstGeom>
            <a:solidFill>
              <a:srgbClr val="F8F8D4"/>
            </a:solidFill>
            <a:ln w="19050" cap="flat" cmpd="sng" algn="ctr">
              <a:solidFill>
                <a:srgbClr val="990033"/>
              </a:solidFill>
              <a:prstDash val="solid"/>
              <a:round/>
              <a:headEnd type="none" w="med" len="med"/>
              <a:tailEnd type="none" w="med" len="med"/>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TableLayout: Margin + Padding</a:t>
            </a:r>
            <a:endParaRPr lang="de-DE"/>
          </a:p>
        </p:txBody>
      </p:sp>
      <p:sp>
        <p:nvSpPr>
          <p:cNvPr id="3" name="Content Placeholder 2"/>
          <p:cNvSpPr>
            <a:spLocks noGrp="1"/>
          </p:cNvSpPr>
          <p:nvPr>
            <p:ph idx="1"/>
          </p:nvPr>
        </p:nvSpPr>
        <p:spPr/>
        <p:txBody>
          <a:bodyPr/>
          <a:lstStyle/>
          <a:p>
            <a:r>
              <a:rPr lang="de-DE" dirty="0" smtClean="0"/>
              <a:t>"Feintuning"</a:t>
            </a:r>
            <a:endParaRPr lang="de-DE" dirty="0"/>
          </a:p>
        </p:txBody>
      </p:sp>
      <p:grpSp>
        <p:nvGrpSpPr>
          <p:cNvPr id="25" name="Group 24"/>
          <p:cNvGrpSpPr/>
          <p:nvPr/>
        </p:nvGrpSpPr>
        <p:grpSpPr>
          <a:xfrm>
            <a:off x="942485" y="2395831"/>
            <a:ext cx="7344291" cy="3247747"/>
            <a:chOff x="942485" y="2071678"/>
            <a:chExt cx="7344291" cy="3247747"/>
          </a:xfrm>
        </p:grpSpPr>
        <p:sp>
          <p:nvSpPr>
            <p:cNvPr id="5" name="Rectangle 4"/>
            <p:cNvSpPr/>
            <p:nvPr/>
          </p:nvSpPr>
          <p:spPr bwMode="auto">
            <a:xfrm>
              <a:off x="1085361" y="2214554"/>
              <a:ext cx="4286280" cy="2071702"/>
            </a:xfrm>
            <a:prstGeom prst="rect">
              <a:avLst/>
            </a:prstGeom>
            <a:noFill/>
            <a:ln w="19050" cap="flat" cmpd="sng" algn="ctr">
              <a:solidFill>
                <a:schemeClr val="accent3">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Narrow" pitchFamily="34" charset="0"/>
              </a:endParaRPr>
            </a:p>
          </p:txBody>
        </p:sp>
        <p:cxnSp>
          <p:nvCxnSpPr>
            <p:cNvPr id="6" name="Straight Connector 5"/>
            <p:cNvCxnSpPr/>
            <p:nvPr/>
          </p:nvCxnSpPr>
          <p:spPr bwMode="auto">
            <a:xfrm rot="5400000">
              <a:off x="-521200" y="3679033"/>
              <a:ext cx="3213916" cy="794"/>
            </a:xfrm>
            <a:prstGeom prst="line">
              <a:avLst/>
            </a:prstGeom>
            <a:solidFill>
              <a:srgbClr val="F8F8D4"/>
            </a:solidFill>
            <a:ln w="19050" cap="flat" cmpd="sng" algn="ctr">
              <a:solidFill>
                <a:srgbClr val="990033"/>
              </a:solidFill>
              <a:prstDash val="sysDash"/>
              <a:round/>
              <a:headEnd type="none" w="med" len="med"/>
              <a:tailEnd type="none" w="med" len="med"/>
            </a:ln>
            <a:effectLst/>
          </p:spPr>
        </p:cxnSp>
        <p:cxnSp>
          <p:nvCxnSpPr>
            <p:cNvPr id="7" name="Straight Connector 6"/>
            <p:cNvCxnSpPr/>
            <p:nvPr/>
          </p:nvCxnSpPr>
          <p:spPr bwMode="auto">
            <a:xfrm rot="5400000">
              <a:off x="-199729" y="3499644"/>
              <a:ext cx="2857520" cy="1588"/>
            </a:xfrm>
            <a:prstGeom prst="line">
              <a:avLst/>
            </a:prstGeom>
            <a:solidFill>
              <a:srgbClr val="F8F8D4"/>
            </a:solidFill>
            <a:ln w="19050" cap="flat" cmpd="sng" algn="ctr">
              <a:solidFill>
                <a:schemeClr val="bg1">
                  <a:lumMod val="50000"/>
                </a:schemeClr>
              </a:solidFill>
              <a:prstDash val="sysDash"/>
              <a:round/>
              <a:headEnd type="none" w="med" len="med"/>
              <a:tailEnd type="none" w="med" len="med"/>
            </a:ln>
            <a:effectLst/>
          </p:spPr>
        </p:cxnSp>
        <p:cxnSp>
          <p:nvCxnSpPr>
            <p:cNvPr id="8" name="Straight Connector 7"/>
            <p:cNvCxnSpPr/>
            <p:nvPr/>
          </p:nvCxnSpPr>
          <p:spPr bwMode="auto">
            <a:xfrm rot="5400000">
              <a:off x="3657923" y="3500438"/>
              <a:ext cx="2856726" cy="794"/>
            </a:xfrm>
            <a:prstGeom prst="line">
              <a:avLst/>
            </a:prstGeom>
            <a:solidFill>
              <a:srgbClr val="F8F8D4"/>
            </a:solidFill>
            <a:ln w="19050" cap="flat" cmpd="sng" algn="ctr">
              <a:solidFill>
                <a:schemeClr val="bg1">
                  <a:lumMod val="50000"/>
                </a:schemeClr>
              </a:solidFill>
              <a:prstDash val="sysDash"/>
              <a:round/>
              <a:headEnd type="none" w="med" len="med"/>
              <a:tailEnd type="none" w="med" len="med"/>
            </a:ln>
            <a:effectLst/>
          </p:spPr>
        </p:cxnSp>
        <p:cxnSp>
          <p:nvCxnSpPr>
            <p:cNvPr id="9" name="Straight Connector 8"/>
            <p:cNvCxnSpPr/>
            <p:nvPr/>
          </p:nvCxnSpPr>
          <p:spPr bwMode="auto">
            <a:xfrm rot="5400000">
              <a:off x="4157989" y="3285330"/>
              <a:ext cx="2428892" cy="1588"/>
            </a:xfrm>
            <a:prstGeom prst="line">
              <a:avLst/>
            </a:prstGeom>
            <a:solidFill>
              <a:srgbClr val="F8F8D4"/>
            </a:solidFill>
            <a:ln w="19050" cap="flat" cmpd="sng" algn="ctr">
              <a:solidFill>
                <a:srgbClr val="990033"/>
              </a:solidFill>
              <a:prstDash val="sysDash"/>
              <a:round/>
              <a:headEnd type="none" w="med" len="med"/>
              <a:tailEnd type="none" w="med" len="med"/>
            </a:ln>
            <a:effectLst/>
          </p:spPr>
        </p:cxnSp>
        <p:cxnSp>
          <p:nvCxnSpPr>
            <p:cNvPr id="10" name="Straight Connector 9"/>
            <p:cNvCxnSpPr/>
            <p:nvPr/>
          </p:nvCxnSpPr>
          <p:spPr bwMode="auto">
            <a:xfrm>
              <a:off x="942485" y="4286256"/>
              <a:ext cx="5286412" cy="1588"/>
            </a:xfrm>
            <a:prstGeom prst="line">
              <a:avLst/>
            </a:prstGeom>
            <a:solidFill>
              <a:srgbClr val="F8F8D4"/>
            </a:solidFill>
            <a:ln w="19050" cap="flat" cmpd="sng" algn="ctr">
              <a:solidFill>
                <a:srgbClr val="990033"/>
              </a:solidFill>
              <a:prstDash val="sysDash"/>
              <a:round/>
              <a:headEnd type="none" w="med" len="med"/>
              <a:tailEnd type="none" w="med" len="med"/>
            </a:ln>
            <a:effectLst/>
          </p:spPr>
        </p:cxnSp>
        <p:cxnSp>
          <p:nvCxnSpPr>
            <p:cNvPr id="11" name="Straight Connector 10"/>
            <p:cNvCxnSpPr/>
            <p:nvPr/>
          </p:nvCxnSpPr>
          <p:spPr bwMode="auto">
            <a:xfrm>
              <a:off x="942485" y="4071942"/>
              <a:ext cx="5286412" cy="1588"/>
            </a:xfrm>
            <a:prstGeom prst="line">
              <a:avLst/>
            </a:prstGeom>
            <a:solidFill>
              <a:srgbClr val="F8F8D4"/>
            </a:solidFill>
            <a:ln w="19050" cap="flat" cmpd="sng" algn="ctr">
              <a:solidFill>
                <a:schemeClr val="bg1">
                  <a:lumMod val="50000"/>
                </a:schemeClr>
              </a:solidFill>
              <a:prstDash val="sysDash"/>
              <a:round/>
              <a:headEnd type="none" w="med" len="med"/>
              <a:tailEnd type="none" w="med" len="med"/>
            </a:ln>
            <a:effectLst/>
          </p:spPr>
        </p:cxnSp>
        <p:cxnSp>
          <p:nvCxnSpPr>
            <p:cNvPr id="12" name="Straight Connector 11"/>
            <p:cNvCxnSpPr/>
            <p:nvPr/>
          </p:nvCxnSpPr>
          <p:spPr bwMode="auto">
            <a:xfrm>
              <a:off x="942485" y="2214554"/>
              <a:ext cx="5286412" cy="1588"/>
            </a:xfrm>
            <a:prstGeom prst="line">
              <a:avLst/>
            </a:prstGeom>
            <a:solidFill>
              <a:srgbClr val="F8F8D4"/>
            </a:solidFill>
            <a:ln w="19050" cap="flat" cmpd="sng" algn="ctr">
              <a:solidFill>
                <a:srgbClr val="990033"/>
              </a:solidFill>
              <a:prstDash val="sysDash"/>
              <a:round/>
              <a:headEnd type="none" w="med" len="med"/>
              <a:tailEnd type="none" w="med" len="med"/>
            </a:ln>
            <a:effectLst/>
          </p:spPr>
        </p:cxnSp>
        <p:cxnSp>
          <p:nvCxnSpPr>
            <p:cNvPr id="13" name="Straight Connector 12"/>
            <p:cNvCxnSpPr/>
            <p:nvPr/>
          </p:nvCxnSpPr>
          <p:spPr bwMode="auto">
            <a:xfrm>
              <a:off x="942485" y="2357430"/>
              <a:ext cx="5286412" cy="1588"/>
            </a:xfrm>
            <a:prstGeom prst="line">
              <a:avLst/>
            </a:prstGeom>
            <a:solidFill>
              <a:srgbClr val="F8F8D4"/>
            </a:solidFill>
            <a:ln w="19050" cap="flat" cmpd="sng" algn="ctr">
              <a:solidFill>
                <a:schemeClr val="bg1">
                  <a:lumMod val="50000"/>
                </a:schemeClr>
              </a:solidFill>
              <a:prstDash val="sysDash"/>
              <a:round/>
              <a:headEnd type="none" w="med" len="med"/>
              <a:tailEnd type="none" w="med" len="med"/>
            </a:ln>
            <a:effectLst/>
          </p:spPr>
        </p:cxnSp>
        <p:sp>
          <p:nvSpPr>
            <p:cNvPr id="14" name="TextBox 13"/>
            <p:cNvSpPr txBox="1"/>
            <p:nvPr/>
          </p:nvSpPr>
          <p:spPr>
            <a:xfrm>
              <a:off x="6300335" y="2071678"/>
              <a:ext cx="1593000" cy="830997"/>
            </a:xfrm>
            <a:prstGeom prst="rect">
              <a:avLst/>
            </a:prstGeom>
            <a:noFill/>
          </p:spPr>
          <p:txBody>
            <a:bodyPr wrap="none" rtlCol="0">
              <a:spAutoFit/>
            </a:bodyPr>
            <a:lstStyle/>
            <a:p>
              <a:pPr algn="l"/>
              <a:r>
                <a:rPr lang="de-DE" dirty="0" smtClean="0">
                  <a:solidFill>
                    <a:schemeClr val="accent6"/>
                  </a:solidFill>
                  <a:latin typeface="+mn-lt"/>
                </a:rPr>
                <a:t>Margin.Top</a:t>
              </a:r>
            </a:p>
            <a:p>
              <a:pPr algn="l"/>
              <a:r>
                <a:rPr lang="de-DE" dirty="0" smtClean="0">
                  <a:solidFill>
                    <a:schemeClr val="accent5">
                      <a:lumMod val="50000"/>
                    </a:schemeClr>
                  </a:solidFill>
                  <a:latin typeface="+mn-lt"/>
                </a:rPr>
                <a:t>Padding.Top</a:t>
              </a:r>
              <a:endParaRPr lang="de-DE" dirty="0">
                <a:solidFill>
                  <a:schemeClr val="accent5">
                    <a:lumMod val="50000"/>
                  </a:schemeClr>
                </a:solidFill>
                <a:latin typeface="+mn-lt"/>
              </a:endParaRPr>
            </a:p>
          </p:txBody>
        </p:sp>
        <p:sp>
          <p:nvSpPr>
            <p:cNvPr id="15" name="TextBox 14"/>
            <p:cNvSpPr txBox="1"/>
            <p:nvPr/>
          </p:nvSpPr>
          <p:spPr>
            <a:xfrm>
              <a:off x="6300335" y="3571876"/>
              <a:ext cx="1986441" cy="830997"/>
            </a:xfrm>
            <a:prstGeom prst="rect">
              <a:avLst/>
            </a:prstGeom>
            <a:noFill/>
          </p:spPr>
          <p:txBody>
            <a:bodyPr wrap="none" rtlCol="0">
              <a:spAutoFit/>
            </a:bodyPr>
            <a:lstStyle/>
            <a:p>
              <a:pPr algn="l"/>
              <a:r>
                <a:rPr lang="de-DE" dirty="0" smtClean="0">
                  <a:solidFill>
                    <a:schemeClr val="accent5">
                      <a:lumMod val="50000"/>
                    </a:schemeClr>
                  </a:solidFill>
                  <a:latin typeface="+mn-lt"/>
                </a:rPr>
                <a:t>Padding.Bottom</a:t>
              </a:r>
            </a:p>
            <a:p>
              <a:pPr algn="l"/>
              <a:r>
                <a:rPr lang="de-DE" dirty="0" smtClean="0">
                  <a:solidFill>
                    <a:schemeClr val="accent6"/>
                  </a:solidFill>
                  <a:latin typeface="+mn-lt"/>
                </a:rPr>
                <a:t>Margin.Bottom</a:t>
              </a:r>
            </a:p>
          </p:txBody>
        </p:sp>
        <p:sp>
          <p:nvSpPr>
            <p:cNvPr id="16" name="TextBox 15"/>
            <p:cNvSpPr txBox="1"/>
            <p:nvPr/>
          </p:nvSpPr>
          <p:spPr>
            <a:xfrm>
              <a:off x="5038171" y="4396095"/>
              <a:ext cx="1619354" cy="461665"/>
            </a:xfrm>
            <a:prstGeom prst="rect">
              <a:avLst/>
            </a:prstGeom>
            <a:noFill/>
          </p:spPr>
          <p:txBody>
            <a:bodyPr wrap="none" rtlCol="0">
              <a:spAutoFit/>
            </a:bodyPr>
            <a:lstStyle/>
            <a:p>
              <a:r>
                <a:rPr lang="de-DE" dirty="0" smtClean="0">
                  <a:solidFill>
                    <a:schemeClr val="accent6"/>
                  </a:solidFill>
                  <a:latin typeface="+mn-lt"/>
                </a:rPr>
                <a:t>Margin.Right</a:t>
              </a:r>
              <a:endParaRPr lang="de-DE" dirty="0">
                <a:solidFill>
                  <a:schemeClr val="accent6"/>
                </a:solidFill>
                <a:latin typeface="+mn-lt"/>
              </a:endParaRPr>
            </a:p>
          </p:txBody>
        </p:sp>
        <p:sp>
          <p:nvSpPr>
            <p:cNvPr id="17" name="Rectangle 16"/>
            <p:cNvSpPr/>
            <p:nvPr/>
          </p:nvSpPr>
          <p:spPr bwMode="auto">
            <a:xfrm>
              <a:off x="1228237" y="2357430"/>
              <a:ext cx="3857652" cy="1714512"/>
            </a:xfrm>
            <a:prstGeom prst="rect">
              <a:avLst/>
            </a:prstGeom>
            <a:gradFill flip="none" rotWithShape="1">
              <a:gsLst>
                <a:gs pos="0">
                  <a:schemeClr val="accent3">
                    <a:lumMod val="85000"/>
                  </a:schemeClr>
                </a:gs>
                <a:gs pos="50000">
                  <a:schemeClr val="accent3"/>
                </a:gs>
                <a:gs pos="100000">
                  <a:schemeClr val="accent3"/>
                </a:gs>
              </a:gsLst>
              <a:lin ang="13500000" scaled="1"/>
              <a:tileRect/>
            </a:gra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400" b="1" i="0" u="none" strike="noStrike" cap="none" normalizeH="0" baseline="0" dirty="0" smtClean="0">
                  <a:ln>
                    <a:noFill/>
                  </a:ln>
                  <a:solidFill>
                    <a:schemeClr val="tx1"/>
                  </a:solidFill>
                  <a:effectLst/>
                  <a:latin typeface="Arial Narrow" pitchFamily="34" charset="0"/>
                </a:rPr>
                <a:t>Control</a:t>
              </a:r>
            </a:p>
          </p:txBody>
        </p:sp>
        <p:cxnSp>
          <p:nvCxnSpPr>
            <p:cNvPr id="18" name="Straight Connector 17"/>
            <p:cNvCxnSpPr/>
            <p:nvPr/>
          </p:nvCxnSpPr>
          <p:spPr bwMode="auto">
            <a:xfrm>
              <a:off x="942485" y="2643182"/>
              <a:ext cx="5286412" cy="1588"/>
            </a:xfrm>
            <a:prstGeom prst="line">
              <a:avLst/>
            </a:prstGeom>
            <a:solidFill>
              <a:srgbClr val="F8F8D4"/>
            </a:solidFill>
            <a:ln w="19050" cap="flat" cmpd="sng" algn="ctr">
              <a:solidFill>
                <a:schemeClr val="accent5">
                  <a:lumMod val="50000"/>
                </a:schemeClr>
              </a:solidFill>
              <a:prstDash val="sysDash"/>
              <a:round/>
              <a:headEnd type="none" w="med" len="med"/>
              <a:tailEnd type="none" w="med" len="med"/>
            </a:ln>
            <a:effectLst/>
          </p:spPr>
        </p:cxnSp>
        <p:cxnSp>
          <p:nvCxnSpPr>
            <p:cNvPr id="19" name="Straight Connector 18"/>
            <p:cNvCxnSpPr/>
            <p:nvPr/>
          </p:nvCxnSpPr>
          <p:spPr bwMode="auto">
            <a:xfrm>
              <a:off x="942485" y="3786190"/>
              <a:ext cx="5286412" cy="1588"/>
            </a:xfrm>
            <a:prstGeom prst="line">
              <a:avLst/>
            </a:prstGeom>
            <a:solidFill>
              <a:srgbClr val="F8F8D4"/>
            </a:solidFill>
            <a:ln w="19050" cap="flat" cmpd="sng" algn="ctr">
              <a:solidFill>
                <a:schemeClr val="accent5">
                  <a:lumMod val="50000"/>
                </a:schemeClr>
              </a:solidFill>
              <a:prstDash val="sysDash"/>
              <a:round/>
              <a:headEnd type="none" w="med" len="med"/>
              <a:tailEnd type="none" w="med" len="med"/>
            </a:ln>
            <a:effectLst/>
          </p:spPr>
        </p:cxnSp>
        <p:cxnSp>
          <p:nvCxnSpPr>
            <p:cNvPr id="20" name="Straight Connector 19"/>
            <p:cNvCxnSpPr/>
            <p:nvPr/>
          </p:nvCxnSpPr>
          <p:spPr bwMode="auto">
            <a:xfrm rot="5400000">
              <a:off x="228105" y="3286124"/>
              <a:ext cx="2428892" cy="1588"/>
            </a:xfrm>
            <a:prstGeom prst="line">
              <a:avLst/>
            </a:prstGeom>
            <a:solidFill>
              <a:srgbClr val="F8F8D4"/>
            </a:solidFill>
            <a:ln w="19050" cap="flat" cmpd="sng" algn="ctr">
              <a:solidFill>
                <a:schemeClr val="accent5">
                  <a:lumMod val="50000"/>
                </a:schemeClr>
              </a:solidFill>
              <a:prstDash val="sysDash"/>
              <a:round/>
              <a:headEnd type="none" w="med" len="med"/>
              <a:tailEnd type="none" w="med" len="med"/>
            </a:ln>
            <a:effectLst/>
          </p:spPr>
        </p:cxnSp>
        <p:cxnSp>
          <p:nvCxnSpPr>
            <p:cNvPr id="21" name="Straight Connector 20"/>
            <p:cNvCxnSpPr/>
            <p:nvPr/>
          </p:nvCxnSpPr>
          <p:spPr bwMode="auto">
            <a:xfrm rot="5400000">
              <a:off x="3122138" y="3678239"/>
              <a:ext cx="3214710" cy="1588"/>
            </a:xfrm>
            <a:prstGeom prst="line">
              <a:avLst/>
            </a:prstGeom>
            <a:solidFill>
              <a:srgbClr val="F8F8D4"/>
            </a:solidFill>
            <a:ln w="19050" cap="flat" cmpd="sng" algn="ctr">
              <a:solidFill>
                <a:schemeClr val="accent5">
                  <a:lumMod val="50000"/>
                </a:schemeClr>
              </a:solidFill>
              <a:prstDash val="sysDash"/>
              <a:round/>
              <a:headEnd type="none" w="med" len="med"/>
              <a:tailEnd type="none" w="med" len="med"/>
            </a:ln>
            <a:effectLst/>
          </p:spPr>
        </p:cxnSp>
        <p:sp>
          <p:nvSpPr>
            <p:cNvPr id="22" name="TextBox 21"/>
            <p:cNvSpPr txBox="1"/>
            <p:nvPr/>
          </p:nvSpPr>
          <p:spPr>
            <a:xfrm>
              <a:off x="4728699" y="4857760"/>
              <a:ext cx="1776447" cy="461665"/>
            </a:xfrm>
            <a:prstGeom prst="rect">
              <a:avLst/>
            </a:prstGeom>
            <a:noFill/>
          </p:spPr>
          <p:txBody>
            <a:bodyPr wrap="none" rtlCol="0">
              <a:spAutoFit/>
            </a:bodyPr>
            <a:lstStyle/>
            <a:p>
              <a:r>
                <a:rPr lang="de-DE" dirty="0" smtClean="0">
                  <a:solidFill>
                    <a:schemeClr val="accent5">
                      <a:lumMod val="50000"/>
                    </a:schemeClr>
                  </a:solidFill>
                  <a:latin typeface="+mn-lt"/>
                </a:rPr>
                <a:t>Padding.Right</a:t>
              </a:r>
              <a:endParaRPr lang="de-DE" dirty="0">
                <a:solidFill>
                  <a:schemeClr val="accent5">
                    <a:lumMod val="50000"/>
                  </a:schemeClr>
                </a:solidFill>
                <a:latin typeface="+mn-lt"/>
              </a:endParaRPr>
            </a:p>
          </p:txBody>
        </p:sp>
        <p:sp>
          <p:nvSpPr>
            <p:cNvPr id="23" name="TextBox 22"/>
            <p:cNvSpPr txBox="1"/>
            <p:nvPr/>
          </p:nvSpPr>
          <p:spPr>
            <a:xfrm>
              <a:off x="1237740" y="4396095"/>
              <a:ext cx="1608134" cy="461665"/>
            </a:xfrm>
            <a:prstGeom prst="rect">
              <a:avLst/>
            </a:prstGeom>
            <a:noFill/>
          </p:spPr>
          <p:txBody>
            <a:bodyPr wrap="none" rtlCol="0">
              <a:spAutoFit/>
            </a:bodyPr>
            <a:lstStyle/>
            <a:p>
              <a:r>
                <a:rPr lang="de-DE" dirty="0" smtClean="0">
                  <a:solidFill>
                    <a:schemeClr val="accent5">
                      <a:lumMod val="50000"/>
                    </a:schemeClr>
                  </a:solidFill>
                  <a:latin typeface="+mn-lt"/>
                </a:rPr>
                <a:t>Padding.Left</a:t>
              </a:r>
              <a:endParaRPr lang="de-DE" dirty="0">
                <a:solidFill>
                  <a:schemeClr val="accent5">
                    <a:lumMod val="50000"/>
                  </a:schemeClr>
                </a:solidFill>
                <a:latin typeface="+mn-lt"/>
              </a:endParaRPr>
            </a:p>
          </p:txBody>
        </p:sp>
        <p:sp>
          <p:nvSpPr>
            <p:cNvPr id="24" name="TextBox 23"/>
            <p:cNvSpPr txBox="1"/>
            <p:nvPr/>
          </p:nvSpPr>
          <p:spPr>
            <a:xfrm>
              <a:off x="1037643" y="4857760"/>
              <a:ext cx="1451038" cy="461665"/>
            </a:xfrm>
            <a:prstGeom prst="rect">
              <a:avLst/>
            </a:prstGeom>
            <a:noFill/>
          </p:spPr>
          <p:txBody>
            <a:bodyPr wrap="none" rtlCol="0">
              <a:spAutoFit/>
            </a:bodyPr>
            <a:lstStyle/>
            <a:p>
              <a:r>
                <a:rPr lang="de-DE" dirty="0" smtClean="0">
                  <a:solidFill>
                    <a:schemeClr val="accent6"/>
                  </a:solidFill>
                  <a:latin typeface="+mn-lt"/>
                </a:rPr>
                <a:t>Margin.Left</a:t>
              </a:r>
              <a:endParaRPr lang="de-DE" dirty="0">
                <a:solidFill>
                  <a:schemeClr val="accent6"/>
                </a:solidFill>
                <a:latin typeface="+mn-lt"/>
              </a:endParaRP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FlowLayoutPanel</a:t>
            </a:r>
            <a:endParaRPr lang="de-DE"/>
          </a:p>
        </p:txBody>
      </p:sp>
      <p:sp>
        <p:nvSpPr>
          <p:cNvPr id="3" name="Content Placeholder 2"/>
          <p:cNvSpPr>
            <a:spLocks noGrp="1"/>
          </p:cNvSpPr>
          <p:nvPr>
            <p:ph idx="1"/>
          </p:nvPr>
        </p:nvSpPr>
        <p:spPr/>
        <p:txBody>
          <a:bodyPr/>
          <a:lstStyle/>
          <a:p>
            <a:r>
              <a:rPr lang="de-DE" dirty="0" smtClean="0"/>
              <a:t>Controls "fließen" in den Container</a:t>
            </a:r>
          </a:p>
          <a:p>
            <a:pPr lvl="1"/>
            <a:r>
              <a:rPr lang="de-DE" dirty="0" smtClean="0"/>
              <a:t>Gesteuert durch </a:t>
            </a:r>
            <a:r>
              <a:rPr lang="de-DE" b="1" dirty="0" err="1" smtClean="0"/>
              <a:t>FlowDirection</a:t>
            </a:r>
            <a:r>
              <a:rPr lang="de-DE" sz="2000" dirty="0" smtClean="0"/>
              <a:t> ( </a:t>
            </a:r>
            <a:r>
              <a:rPr lang="de-DE" sz="2000" b="1" dirty="0" smtClean="0">
                <a:sym typeface="Symbol"/>
              </a:rPr>
              <a:t>   </a:t>
            </a:r>
            <a:r>
              <a:rPr lang="de-DE" sz="2000" dirty="0" smtClean="0"/>
              <a:t> )</a:t>
            </a:r>
            <a:r>
              <a:rPr lang="de-DE" dirty="0" smtClean="0"/>
              <a:t> und </a:t>
            </a:r>
            <a:r>
              <a:rPr lang="de-DE" b="1" dirty="0" err="1" smtClean="0"/>
              <a:t>WrapContents</a:t>
            </a:r>
            <a:endParaRPr lang="de-DE" dirty="0" smtClean="0"/>
          </a:p>
          <a:p>
            <a:pPr lvl="1"/>
            <a:endParaRPr lang="de-DE" dirty="0" smtClean="0"/>
          </a:p>
          <a:p>
            <a:pPr lvl="1"/>
            <a:endParaRPr lang="de-DE" dirty="0" smtClean="0"/>
          </a:p>
          <a:p>
            <a:pPr lvl="1"/>
            <a:r>
              <a:rPr lang="de-DE" b="1" dirty="0" smtClean="0"/>
              <a:t>Margin</a:t>
            </a:r>
            <a:r>
              <a:rPr lang="de-DE" dirty="0" smtClean="0"/>
              <a:t> arbeitet wie im </a:t>
            </a:r>
            <a:r>
              <a:rPr lang="de-DE" dirty="0" err="1" smtClean="0"/>
              <a:t>TableLayoutPanel</a:t>
            </a:r>
            <a:endParaRPr lang="de-DE" dirty="0" smtClean="0"/>
          </a:p>
          <a:p>
            <a:pPr lvl="1"/>
            <a:r>
              <a:rPr lang="de-DE" b="1" dirty="0" err="1" smtClean="0"/>
              <a:t>Anchoring</a:t>
            </a:r>
            <a:r>
              <a:rPr lang="de-DE" dirty="0" smtClean="0"/>
              <a:t> beeinflusst Ausrichtung</a:t>
            </a:r>
          </a:p>
        </p:txBody>
      </p:sp>
      <p:grpSp>
        <p:nvGrpSpPr>
          <p:cNvPr id="26" name="Group 25"/>
          <p:cNvGrpSpPr/>
          <p:nvPr/>
        </p:nvGrpSpPr>
        <p:grpSpPr>
          <a:xfrm>
            <a:off x="1285852" y="3357562"/>
            <a:ext cx="7500990" cy="857256"/>
            <a:chOff x="1285852" y="3214686"/>
            <a:chExt cx="7500990" cy="857256"/>
          </a:xfrm>
        </p:grpSpPr>
        <p:grpSp>
          <p:nvGrpSpPr>
            <p:cNvPr id="24" name="Group 23"/>
            <p:cNvGrpSpPr/>
            <p:nvPr/>
          </p:nvGrpSpPr>
          <p:grpSpPr>
            <a:xfrm>
              <a:off x="5715008" y="3214686"/>
              <a:ext cx="3071834" cy="857256"/>
              <a:chOff x="1285852" y="3214686"/>
              <a:chExt cx="3071834" cy="857256"/>
            </a:xfrm>
          </p:grpSpPr>
          <p:sp>
            <p:nvSpPr>
              <p:cNvPr id="5" name="Rectangle 4"/>
              <p:cNvSpPr/>
              <p:nvPr/>
            </p:nvSpPr>
            <p:spPr>
              <a:xfrm>
                <a:off x="1285852" y="3214686"/>
                <a:ext cx="3071834" cy="857256"/>
              </a:xfrm>
              <a:prstGeom prst="rect">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tangle 5"/>
              <p:cNvSpPr/>
              <p:nvPr/>
            </p:nvSpPr>
            <p:spPr>
              <a:xfrm>
                <a:off x="1357290" y="3357562"/>
                <a:ext cx="714380" cy="214314"/>
              </a:xfrm>
              <a:prstGeom prst="rect">
                <a:avLst/>
              </a:prstGeom>
              <a:gradFill flip="none" rotWithShape="1">
                <a:gsLst>
                  <a:gs pos="0">
                    <a:schemeClr val="accent3">
                      <a:lumMod val="85000"/>
                    </a:schemeClr>
                  </a:gs>
                  <a:gs pos="50000">
                    <a:schemeClr val="accent3"/>
                  </a:gs>
                  <a:gs pos="100000">
                    <a:schemeClr val="accent3"/>
                  </a:gs>
                </a:gsLst>
                <a:lin ang="13500000" scaled="1"/>
                <a:tileRect/>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r>
                  <a:rPr lang="de-DE" sz="800" smtClean="0">
                    <a:solidFill>
                      <a:schemeClr val="tx1"/>
                    </a:solidFill>
                    <a:latin typeface="+mn-lt"/>
                  </a:rPr>
                  <a:t>Control1</a:t>
                </a:r>
              </a:p>
            </p:txBody>
          </p:sp>
          <p:sp>
            <p:nvSpPr>
              <p:cNvPr id="7" name="Rectangle 6"/>
              <p:cNvSpPr/>
              <p:nvPr/>
            </p:nvSpPr>
            <p:spPr>
              <a:xfrm>
                <a:off x="2214546" y="3357562"/>
                <a:ext cx="714380" cy="214314"/>
              </a:xfrm>
              <a:prstGeom prst="rect">
                <a:avLst/>
              </a:prstGeom>
              <a:gradFill flip="none" rotWithShape="1">
                <a:gsLst>
                  <a:gs pos="0">
                    <a:schemeClr val="accent3">
                      <a:lumMod val="85000"/>
                    </a:schemeClr>
                  </a:gs>
                  <a:gs pos="50000">
                    <a:schemeClr val="accent3"/>
                  </a:gs>
                  <a:gs pos="100000">
                    <a:schemeClr val="accent3"/>
                  </a:gs>
                </a:gsLst>
                <a:lin ang="13500000" scaled="1"/>
                <a:tileRect/>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r>
                  <a:rPr lang="de-DE" sz="800" smtClean="0"/>
                  <a:t>Control2</a:t>
                </a:r>
              </a:p>
            </p:txBody>
          </p:sp>
          <p:sp>
            <p:nvSpPr>
              <p:cNvPr id="8" name="Rectangle 7"/>
              <p:cNvSpPr/>
              <p:nvPr/>
            </p:nvSpPr>
            <p:spPr>
              <a:xfrm>
                <a:off x="3071802" y="3357562"/>
                <a:ext cx="714380" cy="214314"/>
              </a:xfrm>
              <a:prstGeom prst="rect">
                <a:avLst/>
              </a:prstGeom>
              <a:gradFill flip="none" rotWithShape="1">
                <a:gsLst>
                  <a:gs pos="0">
                    <a:schemeClr val="accent3">
                      <a:lumMod val="85000"/>
                    </a:schemeClr>
                  </a:gs>
                  <a:gs pos="50000">
                    <a:schemeClr val="accent3"/>
                  </a:gs>
                  <a:gs pos="100000">
                    <a:schemeClr val="accent3"/>
                  </a:gs>
                </a:gsLst>
                <a:lin ang="13500000" scaled="1"/>
                <a:tileRect/>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r>
                  <a:rPr lang="de-DE" sz="800" smtClean="0"/>
                  <a:t>Control3</a:t>
                </a:r>
              </a:p>
            </p:txBody>
          </p:sp>
          <p:sp>
            <p:nvSpPr>
              <p:cNvPr id="9" name="Rectangle 8"/>
              <p:cNvSpPr/>
              <p:nvPr/>
            </p:nvSpPr>
            <p:spPr>
              <a:xfrm>
                <a:off x="1357290" y="3714752"/>
                <a:ext cx="714380" cy="214314"/>
              </a:xfrm>
              <a:prstGeom prst="rect">
                <a:avLst/>
              </a:prstGeom>
              <a:gradFill flip="none" rotWithShape="1">
                <a:gsLst>
                  <a:gs pos="0">
                    <a:schemeClr val="accent3">
                      <a:lumMod val="85000"/>
                    </a:schemeClr>
                  </a:gs>
                  <a:gs pos="50000">
                    <a:schemeClr val="accent3"/>
                  </a:gs>
                  <a:gs pos="100000">
                    <a:schemeClr val="accent3"/>
                  </a:gs>
                </a:gsLst>
                <a:lin ang="13500000" scaled="1"/>
                <a:tileRect/>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r>
                  <a:rPr lang="de-DE" sz="800" smtClean="0">
                    <a:solidFill>
                      <a:schemeClr val="tx1"/>
                    </a:solidFill>
                    <a:latin typeface="Arial" charset="0"/>
                  </a:rPr>
                  <a:t>Control4</a:t>
                </a:r>
              </a:p>
            </p:txBody>
          </p:sp>
        </p:grpSp>
        <p:grpSp>
          <p:nvGrpSpPr>
            <p:cNvPr id="25" name="Group 24"/>
            <p:cNvGrpSpPr/>
            <p:nvPr/>
          </p:nvGrpSpPr>
          <p:grpSpPr>
            <a:xfrm>
              <a:off x="1285852" y="3214686"/>
              <a:ext cx="3571900" cy="642942"/>
              <a:chOff x="5000628" y="3214686"/>
              <a:chExt cx="3571900" cy="642942"/>
            </a:xfrm>
          </p:grpSpPr>
          <p:sp>
            <p:nvSpPr>
              <p:cNvPr id="10" name="Rectangle 9"/>
              <p:cNvSpPr/>
              <p:nvPr/>
            </p:nvSpPr>
            <p:spPr>
              <a:xfrm>
                <a:off x="5000628" y="3214686"/>
                <a:ext cx="3571900" cy="642942"/>
              </a:xfrm>
              <a:prstGeom prst="rect">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tangle 10"/>
              <p:cNvSpPr/>
              <p:nvPr/>
            </p:nvSpPr>
            <p:spPr>
              <a:xfrm>
                <a:off x="5072066" y="3357562"/>
                <a:ext cx="714380" cy="214314"/>
              </a:xfrm>
              <a:prstGeom prst="rect">
                <a:avLst/>
              </a:prstGeom>
              <a:gradFill flip="none" rotWithShape="1">
                <a:gsLst>
                  <a:gs pos="0">
                    <a:schemeClr val="accent3">
                      <a:lumMod val="85000"/>
                    </a:schemeClr>
                  </a:gs>
                  <a:gs pos="50000">
                    <a:schemeClr val="accent3"/>
                  </a:gs>
                  <a:gs pos="100000">
                    <a:schemeClr val="accent3"/>
                  </a:gs>
                </a:gsLst>
                <a:lin ang="13500000" scaled="1"/>
                <a:tileRect/>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r>
                  <a:rPr lang="de-DE" sz="800" smtClean="0">
                    <a:solidFill>
                      <a:schemeClr val="tx1"/>
                    </a:solidFill>
                    <a:latin typeface="Arial" charset="0"/>
                  </a:rPr>
                  <a:t>Control1</a:t>
                </a:r>
              </a:p>
            </p:txBody>
          </p:sp>
          <p:sp>
            <p:nvSpPr>
              <p:cNvPr id="12" name="Rectangle 11"/>
              <p:cNvSpPr/>
              <p:nvPr/>
            </p:nvSpPr>
            <p:spPr>
              <a:xfrm>
                <a:off x="5929322" y="3357562"/>
                <a:ext cx="714380" cy="214314"/>
              </a:xfrm>
              <a:prstGeom prst="rect">
                <a:avLst/>
              </a:prstGeom>
              <a:gradFill flip="none" rotWithShape="1">
                <a:gsLst>
                  <a:gs pos="0">
                    <a:schemeClr val="accent3">
                      <a:lumMod val="85000"/>
                    </a:schemeClr>
                  </a:gs>
                  <a:gs pos="50000">
                    <a:schemeClr val="accent3"/>
                  </a:gs>
                  <a:gs pos="100000">
                    <a:schemeClr val="accent3"/>
                  </a:gs>
                </a:gsLst>
                <a:lin ang="13500000" scaled="1"/>
                <a:tileRect/>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r>
                  <a:rPr lang="de-DE" sz="800" smtClean="0">
                    <a:solidFill>
                      <a:schemeClr val="tx1"/>
                    </a:solidFill>
                    <a:latin typeface="Arial" charset="0"/>
                  </a:rPr>
                  <a:t>Control2</a:t>
                </a:r>
              </a:p>
            </p:txBody>
          </p:sp>
          <p:sp>
            <p:nvSpPr>
              <p:cNvPr id="13" name="Rectangle 12"/>
              <p:cNvSpPr/>
              <p:nvPr/>
            </p:nvSpPr>
            <p:spPr>
              <a:xfrm>
                <a:off x="6786578" y="3357562"/>
                <a:ext cx="714380" cy="214314"/>
              </a:xfrm>
              <a:prstGeom prst="rect">
                <a:avLst/>
              </a:prstGeom>
              <a:gradFill flip="none" rotWithShape="1">
                <a:gsLst>
                  <a:gs pos="0">
                    <a:schemeClr val="accent3">
                      <a:lumMod val="85000"/>
                    </a:schemeClr>
                  </a:gs>
                  <a:gs pos="50000">
                    <a:schemeClr val="accent3"/>
                  </a:gs>
                  <a:gs pos="100000">
                    <a:schemeClr val="accent3"/>
                  </a:gs>
                </a:gsLst>
                <a:lin ang="13500000" scaled="1"/>
                <a:tileRect/>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r>
                  <a:rPr lang="de-DE" sz="800" smtClean="0">
                    <a:solidFill>
                      <a:schemeClr val="tx1"/>
                    </a:solidFill>
                    <a:latin typeface="Arial" charset="0"/>
                  </a:rPr>
                  <a:t>Control3</a:t>
                </a:r>
              </a:p>
            </p:txBody>
          </p:sp>
          <p:sp>
            <p:nvSpPr>
              <p:cNvPr id="14" name="Rectangle 13"/>
              <p:cNvSpPr/>
              <p:nvPr/>
            </p:nvSpPr>
            <p:spPr>
              <a:xfrm>
                <a:off x="7643834" y="3357562"/>
                <a:ext cx="714380" cy="214314"/>
              </a:xfrm>
              <a:prstGeom prst="rect">
                <a:avLst/>
              </a:prstGeom>
              <a:gradFill flip="none" rotWithShape="1">
                <a:gsLst>
                  <a:gs pos="0">
                    <a:schemeClr val="accent3">
                      <a:lumMod val="85000"/>
                    </a:schemeClr>
                  </a:gs>
                  <a:gs pos="50000">
                    <a:schemeClr val="accent3"/>
                  </a:gs>
                  <a:gs pos="100000">
                    <a:schemeClr val="accent3"/>
                  </a:gs>
                </a:gsLst>
                <a:lin ang="13500000" scaled="1"/>
                <a:tileRect/>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r>
                  <a:rPr lang="de-DE" sz="800" smtClean="0">
                    <a:solidFill>
                      <a:schemeClr val="tx1"/>
                    </a:solidFill>
                    <a:latin typeface="Arial" charset="0"/>
                  </a:rPr>
                  <a:t>Control4</a:t>
                </a:r>
              </a:p>
            </p:txBody>
          </p:sp>
        </p:grpSp>
        <p:sp>
          <p:nvSpPr>
            <p:cNvPr id="15" name="Right Arrow 14"/>
            <p:cNvSpPr/>
            <p:nvPr/>
          </p:nvSpPr>
          <p:spPr>
            <a:xfrm>
              <a:off x="5072066" y="3357562"/>
              <a:ext cx="357190" cy="214314"/>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1" name="Group 30"/>
          <p:cNvGrpSpPr/>
          <p:nvPr/>
        </p:nvGrpSpPr>
        <p:grpSpPr>
          <a:xfrm>
            <a:off x="1285852" y="5357826"/>
            <a:ext cx="4357718" cy="928694"/>
            <a:chOff x="1285852" y="5214950"/>
            <a:chExt cx="4357718" cy="928694"/>
          </a:xfrm>
        </p:grpSpPr>
        <p:sp>
          <p:nvSpPr>
            <p:cNvPr id="16" name="Rectangle 15"/>
            <p:cNvSpPr/>
            <p:nvPr/>
          </p:nvSpPr>
          <p:spPr>
            <a:xfrm>
              <a:off x="1285852" y="5214950"/>
              <a:ext cx="4357718" cy="928694"/>
            </a:xfrm>
            <a:prstGeom prst="rect">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tangle 16"/>
            <p:cNvSpPr/>
            <p:nvPr/>
          </p:nvSpPr>
          <p:spPr>
            <a:xfrm>
              <a:off x="1428728" y="5357826"/>
              <a:ext cx="714380" cy="285752"/>
            </a:xfrm>
            <a:prstGeom prst="rect">
              <a:avLst/>
            </a:prstGeom>
            <a:gradFill flip="none" rotWithShape="1">
              <a:gsLst>
                <a:gs pos="0">
                  <a:schemeClr val="accent3">
                    <a:lumMod val="85000"/>
                  </a:schemeClr>
                </a:gs>
                <a:gs pos="50000">
                  <a:schemeClr val="accent3"/>
                </a:gs>
                <a:gs pos="100000">
                  <a:schemeClr val="accent3"/>
                </a:gs>
              </a:gsLst>
              <a:lin ang="13500000" scaled="1"/>
              <a:tileRect/>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r>
                <a:rPr lang="de-DE" sz="800" smtClean="0">
                  <a:solidFill>
                    <a:schemeClr val="tx1"/>
                  </a:solidFill>
                  <a:latin typeface="Arial" charset="0"/>
                </a:rPr>
                <a:t>Control1</a:t>
              </a:r>
            </a:p>
          </p:txBody>
        </p:sp>
        <p:sp>
          <p:nvSpPr>
            <p:cNvPr id="18" name="Rectangle 17"/>
            <p:cNvSpPr/>
            <p:nvPr/>
          </p:nvSpPr>
          <p:spPr>
            <a:xfrm>
              <a:off x="2285984" y="5357826"/>
              <a:ext cx="714380" cy="642942"/>
            </a:xfrm>
            <a:prstGeom prst="rect">
              <a:avLst/>
            </a:prstGeom>
            <a:gradFill flip="none" rotWithShape="1">
              <a:gsLst>
                <a:gs pos="0">
                  <a:schemeClr val="accent3">
                    <a:lumMod val="85000"/>
                  </a:schemeClr>
                </a:gs>
                <a:gs pos="50000">
                  <a:schemeClr val="accent3"/>
                </a:gs>
                <a:gs pos="100000">
                  <a:schemeClr val="accent3"/>
                </a:gs>
              </a:gsLst>
              <a:lin ang="13500000" scaled="1"/>
              <a:tileRect/>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r>
                <a:rPr lang="de-DE" sz="800" smtClean="0">
                  <a:solidFill>
                    <a:schemeClr val="tx1"/>
                  </a:solidFill>
                  <a:latin typeface="Arial" charset="0"/>
                </a:rPr>
                <a:t>Control2</a:t>
              </a:r>
            </a:p>
          </p:txBody>
        </p:sp>
        <p:sp>
          <p:nvSpPr>
            <p:cNvPr id="19" name="Rectangle 18"/>
            <p:cNvSpPr/>
            <p:nvPr/>
          </p:nvSpPr>
          <p:spPr>
            <a:xfrm>
              <a:off x="3143240" y="5715016"/>
              <a:ext cx="714380" cy="285752"/>
            </a:xfrm>
            <a:prstGeom prst="rect">
              <a:avLst/>
            </a:prstGeom>
            <a:gradFill flip="none" rotWithShape="1">
              <a:gsLst>
                <a:gs pos="0">
                  <a:schemeClr val="accent3">
                    <a:lumMod val="85000"/>
                  </a:schemeClr>
                </a:gs>
                <a:gs pos="50000">
                  <a:schemeClr val="accent3"/>
                </a:gs>
                <a:gs pos="100000">
                  <a:schemeClr val="accent3"/>
                </a:gs>
              </a:gsLst>
              <a:lin ang="13500000" scaled="1"/>
              <a:tileRect/>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r>
                <a:rPr lang="de-DE" sz="800" smtClean="0">
                  <a:solidFill>
                    <a:schemeClr val="tx1"/>
                  </a:solidFill>
                  <a:latin typeface="Arial" charset="0"/>
                </a:rPr>
                <a:t>Control3</a:t>
              </a:r>
            </a:p>
          </p:txBody>
        </p:sp>
        <p:sp>
          <p:nvSpPr>
            <p:cNvPr id="27" name="Rectangle 26"/>
            <p:cNvSpPr/>
            <p:nvPr/>
          </p:nvSpPr>
          <p:spPr>
            <a:xfrm>
              <a:off x="4000496" y="5500702"/>
              <a:ext cx="714380" cy="285752"/>
            </a:xfrm>
            <a:prstGeom prst="rect">
              <a:avLst/>
            </a:prstGeom>
            <a:gradFill flip="none" rotWithShape="1">
              <a:gsLst>
                <a:gs pos="0">
                  <a:schemeClr val="accent3">
                    <a:lumMod val="85000"/>
                  </a:schemeClr>
                </a:gs>
                <a:gs pos="50000">
                  <a:schemeClr val="accent3"/>
                </a:gs>
                <a:gs pos="100000">
                  <a:schemeClr val="accent3"/>
                </a:gs>
              </a:gsLst>
              <a:lin ang="13500000" scaled="1"/>
              <a:tileRect/>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r>
                <a:rPr lang="de-DE" sz="800" smtClean="0">
                  <a:solidFill>
                    <a:schemeClr val="tx1"/>
                  </a:solidFill>
                  <a:latin typeface="Arial" charset="0"/>
                </a:rPr>
                <a:t>Control4</a:t>
              </a:r>
            </a:p>
          </p:txBody>
        </p:sp>
        <p:cxnSp>
          <p:nvCxnSpPr>
            <p:cNvPr id="28" name="Straight Connector 27"/>
            <p:cNvCxnSpPr/>
            <p:nvPr/>
          </p:nvCxnSpPr>
          <p:spPr bwMode="auto">
            <a:xfrm rot="16200000" flipH="1">
              <a:off x="1715274" y="5285594"/>
              <a:ext cx="142876" cy="1588"/>
            </a:xfrm>
            <a:prstGeom prst="line">
              <a:avLst/>
            </a:prstGeom>
            <a:solidFill>
              <a:srgbClr val="F8F8D4"/>
            </a:solidFill>
            <a:ln w="19050" cap="flat" cmpd="sng" algn="ctr">
              <a:solidFill>
                <a:srgbClr val="990033"/>
              </a:solidFill>
              <a:prstDash val="solid"/>
              <a:round/>
              <a:headEnd type="none" w="med" len="med"/>
              <a:tailEnd type="none" w="med" len="med"/>
            </a:ln>
            <a:effectLst/>
          </p:spPr>
        </p:cxnSp>
        <p:cxnSp>
          <p:nvCxnSpPr>
            <p:cNvPr id="29" name="Straight Connector 28"/>
            <p:cNvCxnSpPr/>
            <p:nvPr/>
          </p:nvCxnSpPr>
          <p:spPr bwMode="auto">
            <a:xfrm rot="16200000" flipH="1">
              <a:off x="2572530" y="5285594"/>
              <a:ext cx="142876" cy="1588"/>
            </a:xfrm>
            <a:prstGeom prst="line">
              <a:avLst/>
            </a:prstGeom>
            <a:solidFill>
              <a:srgbClr val="F8F8D4"/>
            </a:solidFill>
            <a:ln w="19050" cap="flat" cmpd="sng" algn="ctr">
              <a:solidFill>
                <a:srgbClr val="990033"/>
              </a:solidFill>
              <a:prstDash val="solid"/>
              <a:round/>
              <a:headEnd type="none" w="med" len="med"/>
              <a:tailEnd type="none" w="med" len="med"/>
            </a:ln>
            <a:effectLst/>
          </p:spPr>
        </p:cxnSp>
        <p:cxnSp>
          <p:nvCxnSpPr>
            <p:cNvPr id="30" name="Straight Connector 29"/>
            <p:cNvCxnSpPr/>
            <p:nvPr/>
          </p:nvCxnSpPr>
          <p:spPr bwMode="auto">
            <a:xfrm rot="16200000" flipH="1">
              <a:off x="3429786" y="6071412"/>
              <a:ext cx="142876" cy="1588"/>
            </a:xfrm>
            <a:prstGeom prst="line">
              <a:avLst/>
            </a:prstGeom>
            <a:solidFill>
              <a:srgbClr val="F8F8D4"/>
            </a:solidFill>
            <a:ln w="19050" cap="flat" cmpd="sng" algn="ctr">
              <a:solidFill>
                <a:srgbClr val="990033"/>
              </a:solidFill>
              <a:prstDash val="solid"/>
              <a:round/>
              <a:headEnd type="none" w="med" len="med"/>
              <a:tailEnd type="none" w="med" len="med"/>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FlowLayoutPanel</a:t>
            </a:r>
            <a:r>
              <a:rPr lang="de-DE" dirty="0" smtClean="0"/>
              <a:t>: Beispiel</a:t>
            </a:r>
            <a:endParaRPr lang="de-DE" dirty="0"/>
          </a:p>
        </p:txBody>
      </p:sp>
      <p:sp>
        <p:nvSpPr>
          <p:cNvPr id="3" name="Content Placeholder 2"/>
          <p:cNvSpPr>
            <a:spLocks noGrp="1"/>
          </p:cNvSpPr>
          <p:nvPr>
            <p:ph idx="1"/>
          </p:nvPr>
        </p:nvSpPr>
        <p:spPr/>
        <p:txBody>
          <a:bodyPr/>
          <a:lstStyle/>
          <a:p>
            <a:pPr>
              <a:buNone/>
            </a:pPr>
            <a:endParaRPr lang="de-DE" smtClean="0">
              <a:latin typeface="Tahoma" pitchFamily="34" charset="0"/>
              <a:cs typeface="Tahoma" pitchFamily="34" charset="0"/>
            </a:endParaRPr>
          </a:p>
          <a:p>
            <a:pPr>
              <a:buNone/>
            </a:pPr>
            <a:endParaRPr lang="de-DE" dirty="0" smtClean="0">
              <a:latin typeface="Tahoma" pitchFamily="34" charset="0"/>
              <a:cs typeface="Tahoma" pitchFamily="34" charset="0"/>
            </a:endParaRPr>
          </a:p>
          <a:p>
            <a:pPr>
              <a:buNone/>
            </a:pPr>
            <a:endParaRPr lang="de-DE" dirty="0" smtClean="0">
              <a:latin typeface="Tahoma" pitchFamily="34" charset="0"/>
              <a:cs typeface="Tahoma" pitchFamily="34" charset="0"/>
            </a:endParaRPr>
          </a:p>
          <a:p>
            <a:pPr>
              <a:buNone/>
            </a:pPr>
            <a:endParaRPr lang="de-DE" sz="1800" dirty="0" smtClean="0">
              <a:latin typeface="Tahoma" pitchFamily="34" charset="0"/>
              <a:cs typeface="Tahoma" pitchFamily="34" charset="0"/>
            </a:endParaRPr>
          </a:p>
          <a:p>
            <a:pPr>
              <a:buNone/>
            </a:pPr>
            <a:endParaRPr lang="de-DE" sz="2400" dirty="0" smtClean="0">
              <a:latin typeface="Tahoma" pitchFamily="34" charset="0"/>
              <a:cs typeface="Tahoma" pitchFamily="34" charset="0"/>
            </a:endParaRPr>
          </a:p>
          <a:p>
            <a:pPr marL="0" indent="0">
              <a:buNone/>
            </a:pPr>
            <a:r>
              <a:rPr lang="de-DE" sz="1800" dirty="0" err="1" smtClean="0">
                <a:latin typeface="Tahoma" pitchFamily="34" charset="0"/>
                <a:cs typeface="Tahoma" pitchFamily="34" charset="0"/>
              </a:rPr>
              <a:t>AutoSize</a:t>
            </a:r>
            <a:r>
              <a:rPr lang="de-DE" sz="1800" dirty="0" smtClean="0">
                <a:latin typeface="Tahoma" pitchFamily="34" charset="0"/>
                <a:cs typeface="Tahoma" pitchFamily="34" charset="0"/>
              </a:rPr>
              <a:t> = True</a:t>
            </a:r>
            <a:br>
              <a:rPr lang="de-DE" sz="1800" dirty="0" smtClean="0">
                <a:latin typeface="Tahoma" pitchFamily="34" charset="0"/>
                <a:cs typeface="Tahoma" pitchFamily="34" charset="0"/>
              </a:rPr>
            </a:br>
            <a:r>
              <a:rPr lang="de-DE" sz="1800" dirty="0" err="1" smtClean="0">
                <a:latin typeface="Tahoma" pitchFamily="34" charset="0"/>
                <a:cs typeface="Tahoma" pitchFamily="34" charset="0"/>
              </a:rPr>
              <a:t>AutoSizeMode</a:t>
            </a:r>
            <a:r>
              <a:rPr lang="de-DE" sz="1800" dirty="0" smtClean="0">
                <a:latin typeface="Tahoma" pitchFamily="34" charset="0"/>
                <a:cs typeface="Tahoma" pitchFamily="34" charset="0"/>
              </a:rPr>
              <a:t> = </a:t>
            </a:r>
            <a:r>
              <a:rPr lang="de-DE" sz="1800" dirty="0" err="1" smtClean="0">
                <a:latin typeface="Tahoma" pitchFamily="34" charset="0"/>
                <a:cs typeface="Tahoma" pitchFamily="34" charset="0"/>
              </a:rPr>
              <a:t>GrowAndShrink</a:t>
            </a:r>
            <a:r>
              <a:rPr lang="de-DE" sz="1800" dirty="0" smtClean="0">
                <a:latin typeface="Tahoma" pitchFamily="34" charset="0"/>
                <a:cs typeface="Tahoma" pitchFamily="34" charset="0"/>
              </a:rPr>
              <a:t/>
            </a:r>
            <a:br>
              <a:rPr lang="de-DE" sz="1800" dirty="0" smtClean="0">
                <a:latin typeface="Tahoma" pitchFamily="34" charset="0"/>
                <a:cs typeface="Tahoma" pitchFamily="34" charset="0"/>
              </a:rPr>
            </a:br>
            <a:r>
              <a:rPr lang="de-DE" sz="1800" dirty="0" smtClean="0">
                <a:latin typeface="Tahoma" pitchFamily="34" charset="0"/>
                <a:cs typeface="Tahoma" pitchFamily="34" charset="0"/>
              </a:rPr>
              <a:t>Dock = </a:t>
            </a:r>
            <a:r>
              <a:rPr lang="de-DE" sz="1800" dirty="0" err="1" smtClean="0">
                <a:latin typeface="Tahoma" pitchFamily="34" charset="0"/>
                <a:cs typeface="Tahoma" pitchFamily="34" charset="0"/>
              </a:rPr>
              <a:t>Bottom</a:t>
            </a:r>
            <a:r>
              <a:rPr lang="de-DE" sz="1800" dirty="0" smtClean="0">
                <a:latin typeface="Tahoma" pitchFamily="34" charset="0"/>
                <a:cs typeface="Tahoma" pitchFamily="34" charset="0"/>
              </a:rPr>
              <a:t/>
            </a:r>
            <a:br>
              <a:rPr lang="de-DE" sz="1800" dirty="0" smtClean="0">
                <a:latin typeface="Tahoma" pitchFamily="34" charset="0"/>
                <a:cs typeface="Tahoma" pitchFamily="34" charset="0"/>
              </a:rPr>
            </a:br>
            <a:r>
              <a:rPr lang="de-DE" sz="1800" dirty="0" err="1" smtClean="0">
                <a:latin typeface="Tahoma" pitchFamily="34" charset="0"/>
                <a:cs typeface="Tahoma" pitchFamily="34" charset="0"/>
              </a:rPr>
              <a:t>FlowDirection</a:t>
            </a:r>
            <a:r>
              <a:rPr lang="de-DE" sz="1800" dirty="0" smtClean="0">
                <a:latin typeface="Tahoma" pitchFamily="34" charset="0"/>
                <a:cs typeface="Tahoma" pitchFamily="34" charset="0"/>
              </a:rPr>
              <a:t> = </a:t>
            </a:r>
            <a:r>
              <a:rPr lang="de-DE" sz="1800" dirty="0" err="1" smtClean="0">
                <a:latin typeface="Tahoma" pitchFamily="34" charset="0"/>
                <a:cs typeface="Tahoma" pitchFamily="34" charset="0"/>
              </a:rPr>
              <a:t>RightToLeft</a:t>
            </a:r>
            <a:r>
              <a:rPr lang="de-DE" sz="1800" dirty="0" smtClean="0">
                <a:latin typeface="Tahoma" pitchFamily="34" charset="0"/>
                <a:cs typeface="Tahoma" pitchFamily="34" charset="0"/>
              </a:rPr>
              <a:t/>
            </a:r>
            <a:br>
              <a:rPr lang="de-DE" sz="1800" dirty="0" smtClean="0">
                <a:latin typeface="Tahoma" pitchFamily="34" charset="0"/>
                <a:cs typeface="Tahoma" pitchFamily="34" charset="0"/>
              </a:rPr>
            </a:br>
            <a:r>
              <a:rPr lang="de-DE" sz="1800" dirty="0" err="1" smtClean="0">
                <a:latin typeface="Tahoma" pitchFamily="34" charset="0"/>
                <a:cs typeface="Tahoma" pitchFamily="34" charset="0"/>
              </a:rPr>
              <a:t>WrapContents</a:t>
            </a:r>
            <a:r>
              <a:rPr lang="de-DE" sz="1800" dirty="0" smtClean="0">
                <a:latin typeface="Tahoma" pitchFamily="34" charset="0"/>
                <a:cs typeface="Tahoma" pitchFamily="34" charset="0"/>
              </a:rPr>
              <a:t> = </a:t>
            </a:r>
            <a:r>
              <a:rPr lang="de-DE" sz="1800" dirty="0" err="1" smtClean="0">
                <a:latin typeface="Tahoma" pitchFamily="34" charset="0"/>
                <a:cs typeface="Tahoma" pitchFamily="34" charset="0"/>
              </a:rPr>
              <a:t>False</a:t>
            </a:r>
            <a:endParaRPr lang="de-DE" sz="1800" dirty="0" smtClean="0">
              <a:latin typeface="Tahoma" pitchFamily="34" charset="0"/>
              <a:cs typeface="Tahoma" pitchFamily="34" charset="0"/>
            </a:endParaRPr>
          </a:p>
        </p:txBody>
      </p:sp>
      <p:pic>
        <p:nvPicPr>
          <p:cNvPr id="24" name="Picture 23" descr="FlowLayoutForButtons.png"/>
          <p:cNvPicPr>
            <a:picLocks noChangeAspect="1"/>
          </p:cNvPicPr>
          <p:nvPr/>
        </p:nvPicPr>
        <p:blipFill>
          <a:blip r:embed="rId2"/>
          <a:stretch>
            <a:fillRect/>
          </a:stretch>
        </p:blipFill>
        <p:spPr>
          <a:xfrm>
            <a:off x="428596" y="1714488"/>
            <a:ext cx="7150570" cy="314327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Ein paar gedanken vorab</a:t>
            </a:r>
            <a:endParaRPr lang="de-DE"/>
          </a:p>
        </p:txBody>
      </p:sp>
      <p:sp>
        <p:nvSpPr>
          <p:cNvPr id="3" name="Text Placeholder 2"/>
          <p:cNvSpPr>
            <a:spLocks noGrp="1"/>
          </p:cNvSpPr>
          <p:nvPr>
            <p:ph type="body" idx="1"/>
          </p:nvPr>
        </p:nvSpPr>
        <p:spPr/>
        <p:txBody>
          <a:bodyPr/>
          <a:lstStyle/>
          <a:p>
            <a:r>
              <a:rPr lang="de-DE" smtClean="0"/>
              <a:t>Bevor es mit der Pixelschieberei losgeht...</a:t>
            </a:r>
            <a:endParaRPr lang="de-DE"/>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AutoSize</a:t>
            </a:r>
            <a:endParaRPr lang="de-DE" dirty="0"/>
          </a:p>
        </p:txBody>
      </p:sp>
      <p:sp>
        <p:nvSpPr>
          <p:cNvPr id="3" name="Content Placeholder 2"/>
          <p:cNvSpPr>
            <a:spLocks noGrp="1"/>
          </p:cNvSpPr>
          <p:nvPr>
            <p:ph idx="1"/>
          </p:nvPr>
        </p:nvSpPr>
        <p:spPr/>
        <p:txBody>
          <a:bodyPr/>
          <a:lstStyle/>
          <a:p>
            <a:endParaRPr lang="de-DE" b="1" dirty="0" smtClean="0"/>
          </a:p>
        </p:txBody>
      </p:sp>
      <p:pic>
        <p:nvPicPr>
          <p:cNvPr id="1026" name="Picture 2"/>
          <p:cNvPicPr>
            <a:picLocks noChangeAspect="1" noChangeArrowheads="1"/>
          </p:cNvPicPr>
          <p:nvPr/>
        </p:nvPicPr>
        <p:blipFill>
          <a:blip r:embed="rId2"/>
          <a:srcRect/>
          <a:stretch>
            <a:fillRect/>
          </a:stretch>
        </p:blipFill>
        <p:spPr bwMode="auto">
          <a:xfrm>
            <a:off x="2000232" y="1785926"/>
            <a:ext cx="4971098" cy="2105025"/>
          </a:xfrm>
          <a:prstGeom prst="rect">
            <a:avLst/>
          </a:prstGeom>
          <a:noFill/>
          <a:ln w="9525">
            <a:noFill/>
            <a:miter lim="800000"/>
            <a:headEnd/>
            <a:tailEnd/>
          </a:ln>
          <a:effectLst/>
        </p:spPr>
      </p:pic>
      <p:pic>
        <p:nvPicPr>
          <p:cNvPr id="4" name="Picture 2"/>
          <p:cNvPicPr>
            <a:picLocks noChangeAspect="1" noChangeArrowheads="1"/>
          </p:cNvPicPr>
          <p:nvPr/>
        </p:nvPicPr>
        <p:blipFill>
          <a:blip r:embed="rId3"/>
          <a:srcRect/>
          <a:stretch>
            <a:fillRect/>
          </a:stretch>
        </p:blipFill>
        <p:spPr bwMode="auto">
          <a:xfrm>
            <a:off x="1500166" y="4286256"/>
            <a:ext cx="6104573" cy="2105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TextBox 15"/>
          <p:cNvSpPr txBox="1"/>
          <p:nvPr/>
        </p:nvSpPr>
        <p:spPr>
          <a:xfrm>
            <a:off x="5769230" y="5072074"/>
            <a:ext cx="3163879" cy="1754326"/>
          </a:xfrm>
          <a:prstGeom prst="rect">
            <a:avLst/>
          </a:prstGeom>
          <a:noFill/>
        </p:spPr>
        <p:txBody>
          <a:bodyPr wrap="none" rtlCol="0">
            <a:spAutoFit/>
          </a:bodyPr>
          <a:lstStyle/>
          <a:p>
            <a:pPr algn="l"/>
            <a:r>
              <a:rPr lang="de-DE" b="1" dirty="0" err="1" smtClean="0">
                <a:latin typeface="Arial Narrow" pitchFamily="34" charset="0"/>
                <a:cs typeface="Tahoma" pitchFamily="34" charset="0"/>
              </a:rPr>
              <a:t>FlowLayout</a:t>
            </a:r>
            <a:endParaRPr lang="de-DE" b="1" dirty="0" smtClean="0">
              <a:latin typeface="Arial Narrow" pitchFamily="34" charset="0"/>
              <a:cs typeface="Tahoma" pitchFamily="34" charset="0"/>
            </a:endParaRPr>
          </a:p>
          <a:p>
            <a:pPr algn="l"/>
            <a:r>
              <a:rPr lang="de-DE" dirty="0" smtClean="0">
                <a:latin typeface="Arial Narrow" pitchFamily="34" charset="0"/>
                <a:cs typeface="Tahoma" pitchFamily="34" charset="0"/>
              </a:rPr>
              <a:t>    Anchor = Top, Bottom</a:t>
            </a:r>
          </a:p>
          <a:p>
            <a:pPr algn="l"/>
            <a:r>
              <a:rPr lang="de-DE" dirty="0" smtClean="0">
                <a:latin typeface="Arial Narrow" pitchFamily="34" charset="0"/>
                <a:cs typeface="Tahoma" pitchFamily="34" charset="0"/>
              </a:rPr>
              <a:t>    AutoSize = True</a:t>
            </a:r>
          </a:p>
          <a:p>
            <a:pPr algn="l"/>
            <a:r>
              <a:rPr lang="de-DE" dirty="0" smtClean="0">
                <a:latin typeface="Arial Narrow" pitchFamily="34" charset="0"/>
                <a:cs typeface="Tahoma" pitchFamily="34" charset="0"/>
              </a:rPr>
              <a:t>    AutoSizeMode = GrowAndShrink</a:t>
            </a:r>
          </a:p>
          <a:p>
            <a:pPr algn="l"/>
            <a:r>
              <a:rPr lang="de-DE" dirty="0" smtClean="0">
                <a:latin typeface="Arial Narrow" pitchFamily="34" charset="0"/>
                <a:cs typeface="Tahoma" pitchFamily="34" charset="0"/>
              </a:rPr>
              <a:t>    ColumnSpan = 2</a:t>
            </a:r>
          </a:p>
          <a:p>
            <a:pPr algn="l"/>
            <a:r>
              <a:rPr lang="de-DE" dirty="0" smtClean="0">
                <a:latin typeface="Arial Narrow" pitchFamily="34" charset="0"/>
                <a:cs typeface="Tahoma" pitchFamily="34" charset="0"/>
              </a:rPr>
              <a:t>    WrapContents = False</a:t>
            </a:r>
          </a:p>
        </p:txBody>
      </p:sp>
      <p:sp>
        <p:nvSpPr>
          <p:cNvPr id="15" name="TextBox 14"/>
          <p:cNvSpPr txBox="1"/>
          <p:nvPr/>
        </p:nvSpPr>
        <p:spPr>
          <a:xfrm>
            <a:off x="3286116" y="5072074"/>
            <a:ext cx="2045753" cy="1477328"/>
          </a:xfrm>
          <a:prstGeom prst="rect">
            <a:avLst/>
          </a:prstGeom>
          <a:noFill/>
        </p:spPr>
        <p:txBody>
          <a:bodyPr wrap="none" rtlCol="0">
            <a:spAutoFit/>
          </a:bodyPr>
          <a:lstStyle/>
          <a:p>
            <a:pPr algn="l"/>
            <a:r>
              <a:rPr lang="de-DE" b="1" dirty="0" err="1" smtClean="0">
                <a:latin typeface="Arial Narrow" pitchFamily="34" charset="0"/>
                <a:cs typeface="Tahoma" pitchFamily="34" charset="0"/>
              </a:rPr>
              <a:t>TableLayout</a:t>
            </a:r>
            <a:endParaRPr lang="de-DE" b="1" dirty="0" smtClean="0">
              <a:latin typeface="Arial Narrow" pitchFamily="34" charset="0"/>
              <a:cs typeface="Tahoma" pitchFamily="34" charset="0"/>
            </a:endParaRPr>
          </a:p>
          <a:p>
            <a:pPr algn="l"/>
            <a:r>
              <a:rPr lang="de-DE" dirty="0" smtClean="0">
                <a:latin typeface="Arial Narrow" pitchFamily="34" charset="0"/>
                <a:cs typeface="Tahoma" pitchFamily="34" charset="0"/>
              </a:rPr>
              <a:t>    AutoSize = True</a:t>
            </a:r>
          </a:p>
          <a:p>
            <a:pPr algn="l"/>
            <a:r>
              <a:rPr lang="de-DE" dirty="0" smtClean="0">
                <a:latin typeface="Arial Narrow" pitchFamily="34" charset="0"/>
                <a:cs typeface="Tahoma" pitchFamily="34" charset="0"/>
              </a:rPr>
              <a:t>    </a:t>
            </a:r>
            <a:r>
              <a:rPr lang="de-DE" dirty="0" err="1" smtClean="0">
                <a:latin typeface="Arial Narrow" pitchFamily="34" charset="0"/>
                <a:cs typeface="Tahoma" pitchFamily="34" charset="0"/>
              </a:rPr>
              <a:t>AutoSizeMode</a:t>
            </a:r>
            <a:r>
              <a:rPr lang="de-DE" dirty="0" smtClean="0">
                <a:latin typeface="Arial Narrow" pitchFamily="34" charset="0"/>
                <a:cs typeface="Tahoma" pitchFamily="34" charset="0"/>
              </a:rPr>
              <a:t/>
            </a:r>
            <a:br>
              <a:rPr lang="de-DE" dirty="0" smtClean="0">
                <a:latin typeface="Arial Narrow" pitchFamily="34" charset="0"/>
                <a:cs typeface="Tahoma" pitchFamily="34" charset="0"/>
              </a:rPr>
            </a:br>
            <a:r>
              <a:rPr lang="de-DE" dirty="0" smtClean="0">
                <a:latin typeface="Arial Narrow" pitchFamily="34" charset="0"/>
                <a:cs typeface="Tahoma" pitchFamily="34" charset="0"/>
              </a:rPr>
              <a:t>       = GrowAndShrink</a:t>
            </a:r>
          </a:p>
          <a:p>
            <a:pPr algn="l"/>
            <a:r>
              <a:rPr lang="de-DE" dirty="0" smtClean="0">
                <a:latin typeface="Arial Narrow" pitchFamily="34" charset="0"/>
                <a:cs typeface="Tahoma" pitchFamily="34" charset="0"/>
              </a:rPr>
              <a:t>    Location = 12;12</a:t>
            </a:r>
          </a:p>
        </p:txBody>
      </p:sp>
      <p:sp>
        <p:nvSpPr>
          <p:cNvPr id="2" name="Title 1"/>
          <p:cNvSpPr>
            <a:spLocks noGrp="1"/>
          </p:cNvSpPr>
          <p:nvPr>
            <p:ph type="title"/>
          </p:nvPr>
        </p:nvSpPr>
        <p:spPr/>
        <p:txBody>
          <a:bodyPr/>
          <a:lstStyle/>
          <a:p>
            <a:r>
              <a:rPr lang="de-DE" dirty="0" err="1" smtClean="0"/>
              <a:t>AutoSize</a:t>
            </a:r>
            <a:endParaRPr lang="de-DE" dirty="0"/>
          </a:p>
        </p:txBody>
      </p:sp>
      <p:sp>
        <p:nvSpPr>
          <p:cNvPr id="7" name="TextBox 6"/>
          <p:cNvSpPr txBox="1"/>
          <p:nvPr/>
        </p:nvSpPr>
        <p:spPr>
          <a:xfrm>
            <a:off x="122237" y="5000636"/>
            <a:ext cx="3163879" cy="1754326"/>
          </a:xfrm>
          <a:prstGeom prst="rect">
            <a:avLst/>
          </a:prstGeom>
          <a:noFill/>
        </p:spPr>
        <p:txBody>
          <a:bodyPr wrap="none" rtlCol="0">
            <a:spAutoFit/>
          </a:bodyPr>
          <a:lstStyle/>
          <a:p>
            <a:pPr algn="l"/>
            <a:r>
              <a:rPr lang="de-DE" b="1" dirty="0" smtClean="0">
                <a:latin typeface="Arial Narrow" pitchFamily="34" charset="0"/>
                <a:cs typeface="Tahoma" pitchFamily="34" charset="0"/>
              </a:rPr>
              <a:t>Form</a:t>
            </a:r>
          </a:p>
          <a:p>
            <a:pPr algn="l"/>
            <a:r>
              <a:rPr lang="de-DE" dirty="0" smtClean="0">
                <a:latin typeface="Arial Narrow" pitchFamily="34" charset="0"/>
                <a:cs typeface="Tahoma" pitchFamily="34" charset="0"/>
              </a:rPr>
              <a:t>    AutoSize = True</a:t>
            </a:r>
          </a:p>
          <a:p>
            <a:pPr algn="l"/>
            <a:r>
              <a:rPr lang="de-DE" dirty="0" smtClean="0">
                <a:latin typeface="Arial Narrow" pitchFamily="34" charset="0"/>
                <a:cs typeface="Tahoma" pitchFamily="34" charset="0"/>
              </a:rPr>
              <a:t>    AutoSizeMode = GrowAndShrink</a:t>
            </a:r>
          </a:p>
          <a:p>
            <a:pPr algn="l"/>
            <a:r>
              <a:rPr lang="de-DE" dirty="0" smtClean="0">
                <a:latin typeface="Arial Narrow" pitchFamily="34" charset="0"/>
                <a:cs typeface="Tahoma" pitchFamily="34" charset="0"/>
              </a:rPr>
              <a:t>    FormBorderStyle = FixedDialog</a:t>
            </a:r>
          </a:p>
          <a:p>
            <a:pPr algn="l"/>
            <a:r>
              <a:rPr lang="de-DE" dirty="0" smtClean="0">
                <a:latin typeface="Arial Narrow" pitchFamily="34" charset="0"/>
                <a:cs typeface="Tahoma" pitchFamily="34" charset="0"/>
              </a:rPr>
              <a:t>    Padding.All = 12</a:t>
            </a:r>
          </a:p>
          <a:p>
            <a:pPr algn="l"/>
            <a:r>
              <a:rPr lang="de-DE" dirty="0" smtClean="0">
                <a:latin typeface="Arial Narrow" pitchFamily="34" charset="0"/>
                <a:cs typeface="Tahoma" pitchFamily="34" charset="0"/>
              </a:rPr>
              <a:t>    Größe im Designer egal!</a:t>
            </a:r>
          </a:p>
        </p:txBody>
      </p:sp>
      <p:pic>
        <p:nvPicPr>
          <p:cNvPr id="1027" name="Picture 3"/>
          <p:cNvPicPr>
            <a:picLocks noChangeAspect="1" noChangeArrowheads="1"/>
          </p:cNvPicPr>
          <p:nvPr/>
        </p:nvPicPr>
        <p:blipFill>
          <a:blip r:embed="rId2"/>
          <a:srcRect l="1483" t="2926" r="3772" b="3989"/>
          <a:stretch>
            <a:fillRect/>
          </a:stretch>
        </p:blipFill>
        <p:spPr bwMode="auto">
          <a:xfrm>
            <a:off x="500033" y="1785926"/>
            <a:ext cx="6170074" cy="3071834"/>
          </a:xfrm>
          <a:prstGeom prst="rect">
            <a:avLst/>
          </a:prstGeom>
          <a:noFill/>
          <a:ln w="9525">
            <a:noFill/>
            <a:miter lim="800000"/>
            <a:headEnd/>
            <a:tailEnd/>
          </a:ln>
          <a:effectLst/>
        </p:spPr>
      </p:pic>
      <p:sp>
        <p:nvSpPr>
          <p:cNvPr id="10" name="Rectangle 9"/>
          <p:cNvSpPr/>
          <p:nvPr/>
        </p:nvSpPr>
        <p:spPr bwMode="auto">
          <a:xfrm>
            <a:off x="785786" y="2468682"/>
            <a:ext cx="5072098" cy="1571636"/>
          </a:xfrm>
          <a:prstGeom prst="rect">
            <a:avLst/>
          </a:prstGeom>
          <a:noFill/>
          <a:ln w="38100" cap="flat" cmpd="sng" algn="ctr">
            <a:solidFill>
              <a:srgbClr val="A50021">
                <a:alpha val="67843"/>
              </a:srgb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Narrow" pitchFamily="34" charset="0"/>
            </a:endParaRPr>
          </a:p>
        </p:txBody>
      </p:sp>
      <p:sp>
        <p:nvSpPr>
          <p:cNvPr id="11" name="Rectangle 10"/>
          <p:cNvSpPr/>
          <p:nvPr/>
        </p:nvSpPr>
        <p:spPr bwMode="auto">
          <a:xfrm>
            <a:off x="1142976" y="3397376"/>
            <a:ext cx="4286280" cy="500066"/>
          </a:xfrm>
          <a:prstGeom prst="rect">
            <a:avLst/>
          </a:prstGeom>
          <a:noFill/>
          <a:ln w="38100" cap="flat" cmpd="sng" algn="ctr">
            <a:solidFill>
              <a:srgbClr val="32946A">
                <a:alpha val="67451"/>
              </a:srgb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Narrow" pitchFamily="34" charset="0"/>
            </a:endParaRPr>
          </a:p>
        </p:txBody>
      </p:sp>
      <p:sp>
        <p:nvSpPr>
          <p:cNvPr id="12" name="Rectangle 11"/>
          <p:cNvSpPr/>
          <p:nvPr/>
        </p:nvSpPr>
        <p:spPr bwMode="auto">
          <a:xfrm>
            <a:off x="4714876" y="5183326"/>
            <a:ext cx="428628" cy="142876"/>
          </a:xfrm>
          <a:prstGeom prst="rect">
            <a:avLst/>
          </a:prstGeom>
          <a:noFill/>
          <a:ln w="38100" cap="flat" cmpd="sng" algn="ctr">
            <a:solidFill>
              <a:srgbClr val="A50021">
                <a:alpha val="67843"/>
              </a:srgb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Narrow" pitchFamily="34" charset="0"/>
            </a:endParaRPr>
          </a:p>
        </p:txBody>
      </p:sp>
      <p:sp>
        <p:nvSpPr>
          <p:cNvPr id="13" name="Rectangle 12"/>
          <p:cNvSpPr/>
          <p:nvPr/>
        </p:nvSpPr>
        <p:spPr bwMode="auto">
          <a:xfrm>
            <a:off x="7143768" y="5183326"/>
            <a:ext cx="428628" cy="142876"/>
          </a:xfrm>
          <a:prstGeom prst="rect">
            <a:avLst/>
          </a:prstGeom>
          <a:noFill/>
          <a:ln w="38100" cap="flat" cmpd="sng" algn="ctr">
            <a:solidFill>
              <a:srgbClr val="32946A">
                <a:alpha val="67451"/>
              </a:srgb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Narrow"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Empfehlung</a:t>
            </a:r>
            <a:endParaRPr lang="de-DE"/>
          </a:p>
        </p:txBody>
      </p:sp>
      <p:sp>
        <p:nvSpPr>
          <p:cNvPr id="3" name="Content Placeholder 2"/>
          <p:cNvSpPr>
            <a:spLocks noGrp="1"/>
          </p:cNvSpPr>
          <p:nvPr>
            <p:ph idx="1"/>
          </p:nvPr>
        </p:nvSpPr>
        <p:spPr/>
        <p:txBody>
          <a:bodyPr/>
          <a:lstStyle/>
          <a:p>
            <a:r>
              <a:rPr lang="de-DE" dirty="0" smtClean="0"/>
              <a:t>In Table- und Flow-Layout Margin und Anchor stets bewusst setzen</a:t>
            </a:r>
          </a:p>
          <a:p>
            <a:pPr lvl="1"/>
            <a:r>
              <a:rPr lang="de-DE" dirty="0" smtClean="0"/>
              <a:t>Margin von </a:t>
            </a:r>
            <a:r>
              <a:rPr lang="de-DE" dirty="0" err="1" smtClean="0"/>
              <a:t>Control</a:t>
            </a:r>
            <a:r>
              <a:rPr lang="de-DE" dirty="0" smtClean="0"/>
              <a:t> zu </a:t>
            </a:r>
            <a:r>
              <a:rPr lang="de-DE" dirty="0" err="1" smtClean="0"/>
              <a:t>Control</a:t>
            </a:r>
            <a:r>
              <a:rPr lang="de-DE" dirty="0" smtClean="0"/>
              <a:t> unterschiedlich</a:t>
            </a:r>
          </a:p>
          <a:p>
            <a:pPr lvl="1"/>
            <a:r>
              <a:rPr lang="de-DE" dirty="0" smtClean="0"/>
              <a:t>Bewusste Entscheidung für Ausrichtung fällen</a:t>
            </a:r>
            <a:endParaRPr lang="de-DE" dirty="0"/>
          </a:p>
        </p:txBody>
      </p:sp>
      <p:grpSp>
        <p:nvGrpSpPr>
          <p:cNvPr id="18" name="Group 17"/>
          <p:cNvGrpSpPr/>
          <p:nvPr/>
        </p:nvGrpSpPr>
        <p:grpSpPr>
          <a:xfrm>
            <a:off x="1214414" y="4000504"/>
            <a:ext cx="6643734" cy="2357454"/>
            <a:chOff x="1285852" y="3714752"/>
            <a:chExt cx="6643734" cy="2357454"/>
          </a:xfrm>
        </p:grpSpPr>
        <p:sp>
          <p:nvSpPr>
            <p:cNvPr id="5" name="Rectangle 4"/>
            <p:cNvSpPr/>
            <p:nvPr/>
          </p:nvSpPr>
          <p:spPr bwMode="auto">
            <a:xfrm>
              <a:off x="1285852" y="3714752"/>
              <a:ext cx="2857520" cy="785818"/>
            </a:xfrm>
            <a:prstGeom prst="rect">
              <a:avLst/>
            </a:prstGeom>
            <a:noFill/>
            <a:ln w="19050"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Narrow" pitchFamily="34" charset="0"/>
              </a:endParaRPr>
            </a:p>
          </p:txBody>
        </p:sp>
        <p:sp>
          <p:nvSpPr>
            <p:cNvPr id="6" name="Rectangle 5"/>
            <p:cNvSpPr/>
            <p:nvPr/>
          </p:nvSpPr>
          <p:spPr bwMode="auto">
            <a:xfrm>
              <a:off x="1285852" y="4500570"/>
              <a:ext cx="2857520" cy="785818"/>
            </a:xfrm>
            <a:prstGeom prst="rect">
              <a:avLst/>
            </a:prstGeom>
            <a:noFill/>
            <a:ln w="19050"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Narrow" pitchFamily="34" charset="0"/>
              </a:endParaRPr>
            </a:p>
          </p:txBody>
        </p:sp>
        <p:sp>
          <p:nvSpPr>
            <p:cNvPr id="7" name="Rectangle 6"/>
            <p:cNvSpPr/>
            <p:nvPr/>
          </p:nvSpPr>
          <p:spPr bwMode="auto">
            <a:xfrm>
              <a:off x="1285852" y="5286388"/>
              <a:ext cx="2857520" cy="785818"/>
            </a:xfrm>
            <a:prstGeom prst="rect">
              <a:avLst/>
            </a:prstGeom>
            <a:noFill/>
            <a:ln w="19050"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Narrow" pitchFamily="34" charset="0"/>
              </a:endParaRPr>
            </a:p>
          </p:txBody>
        </p:sp>
        <p:sp>
          <p:nvSpPr>
            <p:cNvPr id="8" name="Rectangle 7"/>
            <p:cNvSpPr/>
            <p:nvPr/>
          </p:nvSpPr>
          <p:spPr bwMode="auto">
            <a:xfrm>
              <a:off x="1285852" y="3714752"/>
              <a:ext cx="2571768" cy="500066"/>
            </a:xfrm>
            <a:prstGeom prst="rect">
              <a:avLst/>
            </a:prstGeom>
            <a:gradFill flip="none" rotWithShape="1">
              <a:gsLst>
                <a:gs pos="0">
                  <a:schemeClr val="accent3">
                    <a:lumMod val="85000"/>
                  </a:schemeClr>
                </a:gs>
                <a:gs pos="50000">
                  <a:schemeClr val="accent3"/>
                </a:gs>
                <a:gs pos="100000">
                  <a:schemeClr val="accent3"/>
                </a:gs>
              </a:gsLst>
              <a:lin ang="13500000" scaled="1"/>
              <a:tileRect/>
            </a:gradFill>
            <a:ln w="19050" cap="flat" cmpd="sng" algn="ctr">
              <a:solidFill>
                <a:schemeClr val="accent3">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Narrow" pitchFamily="34" charset="0"/>
              </a:endParaRPr>
            </a:p>
          </p:txBody>
        </p:sp>
        <p:sp>
          <p:nvSpPr>
            <p:cNvPr id="9" name="Rectangle 8"/>
            <p:cNvSpPr/>
            <p:nvPr/>
          </p:nvSpPr>
          <p:spPr bwMode="auto">
            <a:xfrm>
              <a:off x="1285852" y="4500570"/>
              <a:ext cx="2571768" cy="500066"/>
            </a:xfrm>
            <a:prstGeom prst="rect">
              <a:avLst/>
            </a:prstGeom>
            <a:gradFill flip="none" rotWithShape="1">
              <a:gsLst>
                <a:gs pos="0">
                  <a:schemeClr val="accent3">
                    <a:lumMod val="85000"/>
                  </a:schemeClr>
                </a:gs>
                <a:gs pos="50000">
                  <a:schemeClr val="accent3"/>
                </a:gs>
                <a:gs pos="100000">
                  <a:schemeClr val="accent3"/>
                </a:gs>
              </a:gsLst>
              <a:lin ang="13500000" scaled="1"/>
              <a:tileRect/>
            </a:gradFill>
            <a:ln w="19050" cap="flat" cmpd="sng" algn="ctr">
              <a:solidFill>
                <a:schemeClr val="accent3">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Narrow" pitchFamily="34" charset="0"/>
              </a:endParaRPr>
            </a:p>
          </p:txBody>
        </p:sp>
        <p:sp>
          <p:nvSpPr>
            <p:cNvPr id="10" name="Rectangle 9"/>
            <p:cNvSpPr/>
            <p:nvPr/>
          </p:nvSpPr>
          <p:spPr bwMode="auto">
            <a:xfrm>
              <a:off x="1285852" y="5286388"/>
              <a:ext cx="2571768" cy="500066"/>
            </a:xfrm>
            <a:prstGeom prst="rect">
              <a:avLst/>
            </a:prstGeom>
            <a:gradFill flip="none" rotWithShape="1">
              <a:gsLst>
                <a:gs pos="0">
                  <a:schemeClr val="accent3">
                    <a:lumMod val="85000"/>
                  </a:schemeClr>
                </a:gs>
                <a:gs pos="50000">
                  <a:schemeClr val="accent3"/>
                </a:gs>
                <a:gs pos="100000">
                  <a:schemeClr val="accent3"/>
                </a:gs>
              </a:gsLst>
              <a:lin ang="13500000" scaled="1"/>
              <a:tileRect/>
            </a:gradFill>
            <a:ln w="19050" cap="flat" cmpd="sng" algn="ctr">
              <a:solidFill>
                <a:schemeClr val="accent3">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Narrow" pitchFamily="34" charset="0"/>
              </a:endParaRPr>
            </a:p>
          </p:txBody>
        </p:sp>
        <p:sp>
          <p:nvSpPr>
            <p:cNvPr id="11" name="Rectangle 10"/>
            <p:cNvSpPr/>
            <p:nvPr/>
          </p:nvSpPr>
          <p:spPr bwMode="auto">
            <a:xfrm>
              <a:off x="5143504" y="3857628"/>
              <a:ext cx="2571768" cy="500066"/>
            </a:xfrm>
            <a:prstGeom prst="rect">
              <a:avLst/>
            </a:prstGeom>
            <a:gradFill flip="none" rotWithShape="1">
              <a:gsLst>
                <a:gs pos="0">
                  <a:schemeClr val="accent3">
                    <a:lumMod val="85000"/>
                  </a:schemeClr>
                </a:gs>
                <a:gs pos="50000">
                  <a:schemeClr val="accent3"/>
                </a:gs>
                <a:gs pos="100000">
                  <a:schemeClr val="accent3"/>
                </a:gs>
              </a:gsLst>
              <a:lin ang="13500000" scaled="1"/>
              <a:tileRect/>
            </a:gradFill>
            <a:ln w="19050" cap="flat" cmpd="sng" algn="ctr">
              <a:solidFill>
                <a:schemeClr val="accent3">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Narrow" pitchFamily="34" charset="0"/>
              </a:endParaRPr>
            </a:p>
          </p:txBody>
        </p:sp>
        <p:sp>
          <p:nvSpPr>
            <p:cNvPr id="12" name="Rectangle 11"/>
            <p:cNvSpPr/>
            <p:nvPr/>
          </p:nvSpPr>
          <p:spPr bwMode="auto">
            <a:xfrm>
              <a:off x="5143504" y="4643446"/>
              <a:ext cx="2571768" cy="500066"/>
            </a:xfrm>
            <a:prstGeom prst="rect">
              <a:avLst/>
            </a:prstGeom>
            <a:gradFill flip="none" rotWithShape="1">
              <a:gsLst>
                <a:gs pos="0">
                  <a:schemeClr val="accent3">
                    <a:lumMod val="85000"/>
                  </a:schemeClr>
                </a:gs>
                <a:gs pos="50000">
                  <a:schemeClr val="accent3"/>
                </a:gs>
                <a:gs pos="100000">
                  <a:schemeClr val="accent3"/>
                </a:gs>
              </a:gsLst>
              <a:lin ang="13500000" scaled="1"/>
              <a:tileRect/>
            </a:gradFill>
            <a:ln w="19050" cap="flat" cmpd="sng" algn="ctr">
              <a:solidFill>
                <a:schemeClr val="accent3">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Narrow" pitchFamily="34" charset="0"/>
              </a:endParaRPr>
            </a:p>
          </p:txBody>
        </p:sp>
        <p:sp>
          <p:nvSpPr>
            <p:cNvPr id="13" name="Rectangle 12"/>
            <p:cNvSpPr/>
            <p:nvPr/>
          </p:nvSpPr>
          <p:spPr bwMode="auto">
            <a:xfrm>
              <a:off x="5143504" y="5429264"/>
              <a:ext cx="2571768" cy="500066"/>
            </a:xfrm>
            <a:prstGeom prst="rect">
              <a:avLst/>
            </a:prstGeom>
            <a:gradFill flip="none" rotWithShape="1">
              <a:gsLst>
                <a:gs pos="0">
                  <a:schemeClr val="accent3">
                    <a:lumMod val="85000"/>
                  </a:schemeClr>
                </a:gs>
                <a:gs pos="50000">
                  <a:schemeClr val="accent3"/>
                </a:gs>
                <a:gs pos="100000">
                  <a:schemeClr val="accent3"/>
                </a:gs>
              </a:gsLst>
              <a:lin ang="13500000" scaled="1"/>
              <a:tileRect/>
            </a:gradFill>
            <a:ln w="19050" cap="flat" cmpd="sng" algn="ctr">
              <a:solidFill>
                <a:schemeClr val="accent3">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Narrow" pitchFamily="34" charset="0"/>
              </a:endParaRPr>
            </a:p>
          </p:txBody>
        </p:sp>
        <p:sp>
          <p:nvSpPr>
            <p:cNvPr id="14" name="TextBox 13"/>
            <p:cNvSpPr txBox="1"/>
            <p:nvPr/>
          </p:nvSpPr>
          <p:spPr>
            <a:xfrm>
              <a:off x="4357686" y="4714884"/>
              <a:ext cx="508474" cy="461665"/>
            </a:xfrm>
            <a:prstGeom prst="rect">
              <a:avLst/>
            </a:prstGeom>
            <a:noFill/>
          </p:spPr>
          <p:txBody>
            <a:bodyPr wrap="none" rtlCol="0">
              <a:spAutoFit/>
            </a:bodyPr>
            <a:lstStyle/>
            <a:p>
              <a:r>
                <a:rPr lang="de-DE" dirty="0" smtClean="0">
                  <a:latin typeface="+mn-lt"/>
                </a:rPr>
                <a:t>vs.</a:t>
              </a:r>
            </a:p>
          </p:txBody>
        </p:sp>
        <p:sp>
          <p:nvSpPr>
            <p:cNvPr id="15" name="Rectangle 14"/>
            <p:cNvSpPr/>
            <p:nvPr/>
          </p:nvSpPr>
          <p:spPr bwMode="auto">
            <a:xfrm>
              <a:off x="5072066" y="3714752"/>
              <a:ext cx="2857520" cy="785818"/>
            </a:xfrm>
            <a:prstGeom prst="rect">
              <a:avLst/>
            </a:prstGeom>
            <a:noFill/>
            <a:ln w="19050"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Narrow" pitchFamily="34" charset="0"/>
              </a:endParaRPr>
            </a:p>
          </p:txBody>
        </p:sp>
        <p:sp>
          <p:nvSpPr>
            <p:cNvPr id="16" name="Rectangle 15"/>
            <p:cNvSpPr/>
            <p:nvPr/>
          </p:nvSpPr>
          <p:spPr bwMode="auto">
            <a:xfrm>
              <a:off x="5072066" y="4500570"/>
              <a:ext cx="2857520" cy="785818"/>
            </a:xfrm>
            <a:prstGeom prst="rect">
              <a:avLst/>
            </a:prstGeom>
            <a:noFill/>
            <a:ln w="19050"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Narrow" pitchFamily="34" charset="0"/>
              </a:endParaRPr>
            </a:p>
          </p:txBody>
        </p:sp>
        <p:sp>
          <p:nvSpPr>
            <p:cNvPr id="17" name="Rectangle 16"/>
            <p:cNvSpPr/>
            <p:nvPr/>
          </p:nvSpPr>
          <p:spPr bwMode="auto">
            <a:xfrm>
              <a:off x="5072066" y="5286388"/>
              <a:ext cx="2857520" cy="785818"/>
            </a:xfrm>
            <a:prstGeom prst="rect">
              <a:avLst/>
            </a:prstGeom>
            <a:noFill/>
            <a:ln w="19050"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Narrow"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Empfehlung: Grundraster</a:t>
            </a:r>
            <a:endParaRPr lang="de-DE"/>
          </a:p>
        </p:txBody>
      </p:sp>
      <p:sp>
        <p:nvSpPr>
          <p:cNvPr id="3" name="Content Placeholder 2"/>
          <p:cNvSpPr>
            <a:spLocks noGrp="1"/>
          </p:cNvSpPr>
          <p:nvPr>
            <p:ph idx="1"/>
          </p:nvPr>
        </p:nvSpPr>
        <p:spPr/>
        <p:txBody>
          <a:bodyPr/>
          <a:lstStyle/>
          <a:p>
            <a:r>
              <a:rPr lang="de-DE" smtClean="0"/>
              <a:t>Grundraster "im Kopf"</a:t>
            </a:r>
          </a:p>
          <a:p>
            <a:pPr lvl="1"/>
            <a:r>
              <a:rPr lang="de-DE" smtClean="0"/>
              <a:t>Entscheidungshilfe für Abstände</a:t>
            </a:r>
          </a:p>
          <a:p>
            <a:pPr lvl="1"/>
            <a:r>
              <a:rPr lang="de-DE" smtClean="0"/>
              <a:t>Festlegt, um Inkonsistenzen zu vermeiden</a:t>
            </a:r>
          </a:p>
          <a:p>
            <a:r>
              <a:rPr lang="de-DE" smtClean="0"/>
              <a:t>In der Praxis</a:t>
            </a:r>
          </a:p>
          <a:p>
            <a:pPr lvl="1"/>
            <a:r>
              <a:rPr lang="de-DE" smtClean="0"/>
              <a:t>sehr klein</a:t>
            </a:r>
          </a:p>
          <a:p>
            <a:pPr lvl="1"/>
            <a:r>
              <a:rPr lang="de-DE" smtClean="0"/>
              <a:t>klein</a:t>
            </a:r>
          </a:p>
          <a:p>
            <a:pPr lvl="1"/>
            <a:r>
              <a:rPr lang="de-DE" smtClean="0"/>
              <a:t>mittel</a:t>
            </a:r>
          </a:p>
          <a:p>
            <a:pPr lvl="1"/>
            <a:r>
              <a:rPr lang="de-DE" smtClean="0"/>
              <a:t>(groß eher unwichtig)</a:t>
            </a:r>
            <a:endParaRPr lang="de-DE"/>
          </a:p>
        </p:txBody>
      </p:sp>
      <p:grpSp>
        <p:nvGrpSpPr>
          <p:cNvPr id="88" name="Group 87"/>
          <p:cNvGrpSpPr/>
          <p:nvPr/>
        </p:nvGrpSpPr>
        <p:grpSpPr>
          <a:xfrm>
            <a:off x="6072198" y="3786190"/>
            <a:ext cx="2859902" cy="2573356"/>
            <a:chOff x="5714214" y="3643314"/>
            <a:chExt cx="2859902" cy="2573356"/>
          </a:xfrm>
        </p:grpSpPr>
        <p:sp>
          <p:nvSpPr>
            <p:cNvPr id="5" name="Rectangle 4"/>
            <p:cNvSpPr/>
            <p:nvPr/>
          </p:nvSpPr>
          <p:spPr>
            <a:xfrm>
              <a:off x="5715008" y="3643314"/>
              <a:ext cx="357190" cy="257176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tangle 8"/>
            <p:cNvSpPr/>
            <p:nvPr/>
          </p:nvSpPr>
          <p:spPr>
            <a:xfrm>
              <a:off x="6072198" y="3643314"/>
              <a:ext cx="357190" cy="257176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tangle 9"/>
            <p:cNvSpPr/>
            <p:nvPr/>
          </p:nvSpPr>
          <p:spPr>
            <a:xfrm>
              <a:off x="6429388" y="3643314"/>
              <a:ext cx="357190" cy="257176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tangle 10"/>
            <p:cNvSpPr/>
            <p:nvPr/>
          </p:nvSpPr>
          <p:spPr>
            <a:xfrm>
              <a:off x="6786578" y="3643314"/>
              <a:ext cx="357190" cy="257176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tangle 11"/>
            <p:cNvSpPr/>
            <p:nvPr/>
          </p:nvSpPr>
          <p:spPr>
            <a:xfrm>
              <a:off x="7143768" y="3643314"/>
              <a:ext cx="357190" cy="257176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tangle 12"/>
            <p:cNvSpPr/>
            <p:nvPr/>
          </p:nvSpPr>
          <p:spPr>
            <a:xfrm>
              <a:off x="7500958" y="3643314"/>
              <a:ext cx="357190" cy="257176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tangle 13"/>
            <p:cNvSpPr/>
            <p:nvPr/>
          </p:nvSpPr>
          <p:spPr>
            <a:xfrm>
              <a:off x="7858148" y="3643314"/>
              <a:ext cx="357190" cy="257176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tangle 14"/>
            <p:cNvSpPr/>
            <p:nvPr/>
          </p:nvSpPr>
          <p:spPr>
            <a:xfrm>
              <a:off x="8215338" y="3643314"/>
              <a:ext cx="357190" cy="257176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8" name="Straight Connector 17"/>
            <p:cNvCxnSpPr>
              <a:stCxn id="5" idx="0"/>
              <a:endCxn id="5" idx="2"/>
            </p:cNvCxnSpPr>
            <p:nvPr/>
          </p:nvCxnSpPr>
          <p:spPr>
            <a:xfrm rot="16200000" flipH="1">
              <a:off x="4607719" y="4929198"/>
              <a:ext cx="257176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0"/>
              <a:endCxn id="9" idx="2"/>
            </p:cNvCxnSpPr>
            <p:nvPr/>
          </p:nvCxnSpPr>
          <p:spPr>
            <a:xfrm rot="16200000" flipH="1">
              <a:off x="4964909" y="4929198"/>
              <a:ext cx="257176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0" idx="0"/>
              <a:endCxn id="10" idx="2"/>
            </p:cNvCxnSpPr>
            <p:nvPr/>
          </p:nvCxnSpPr>
          <p:spPr>
            <a:xfrm rot="16200000" flipH="1">
              <a:off x="5322099" y="4929198"/>
              <a:ext cx="257176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1" idx="0"/>
              <a:endCxn id="11" idx="2"/>
            </p:cNvCxnSpPr>
            <p:nvPr/>
          </p:nvCxnSpPr>
          <p:spPr>
            <a:xfrm rot="16200000" flipH="1">
              <a:off x="5679289" y="4929198"/>
              <a:ext cx="257176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2" idx="0"/>
              <a:endCxn id="12" idx="2"/>
            </p:cNvCxnSpPr>
            <p:nvPr/>
          </p:nvCxnSpPr>
          <p:spPr>
            <a:xfrm rot="16200000" flipH="1">
              <a:off x="6036479" y="4929198"/>
              <a:ext cx="257176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3" idx="0"/>
              <a:endCxn id="13" idx="2"/>
            </p:cNvCxnSpPr>
            <p:nvPr/>
          </p:nvCxnSpPr>
          <p:spPr>
            <a:xfrm rot="16200000" flipH="1">
              <a:off x="6393669" y="4929198"/>
              <a:ext cx="257176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4" idx="0"/>
              <a:endCxn id="14" idx="2"/>
            </p:cNvCxnSpPr>
            <p:nvPr/>
          </p:nvCxnSpPr>
          <p:spPr>
            <a:xfrm rot="16200000" flipH="1">
              <a:off x="6750859" y="4929198"/>
              <a:ext cx="257176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5" idx="0"/>
              <a:endCxn id="15" idx="2"/>
            </p:cNvCxnSpPr>
            <p:nvPr/>
          </p:nvCxnSpPr>
          <p:spPr>
            <a:xfrm rot="16200000" flipH="1">
              <a:off x="7108049" y="4929198"/>
              <a:ext cx="257176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715008" y="3857628"/>
              <a:ext cx="285752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715008" y="4071942"/>
              <a:ext cx="285752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715008" y="4286256"/>
              <a:ext cx="285752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715008" y="4714884"/>
              <a:ext cx="285752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715008" y="4929198"/>
              <a:ext cx="285752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715008" y="5143512"/>
              <a:ext cx="285752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715008" y="5572140"/>
              <a:ext cx="285752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715008" y="5786454"/>
              <a:ext cx="285752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715008" y="6000768"/>
              <a:ext cx="285752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715008" y="3643314"/>
              <a:ext cx="285752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715008" y="4500570"/>
              <a:ext cx="285752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715008" y="5357826"/>
              <a:ext cx="285752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715008" y="6215082"/>
              <a:ext cx="285752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4429124" y="4929198"/>
              <a:ext cx="2571768"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flipH="1" flipV="1">
              <a:off x="7287438" y="4928404"/>
              <a:ext cx="2571768"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5144298" y="4928404"/>
              <a:ext cx="2571768"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flipH="1" flipV="1">
              <a:off x="5857884" y="4929198"/>
              <a:ext cx="2571768"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flipH="1" flipV="1">
              <a:off x="6573058" y="4929198"/>
              <a:ext cx="2570974"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Beispiel für ein Grundraster</a:t>
            </a:r>
            <a:endParaRPr lang="de-DE" dirty="0"/>
          </a:p>
        </p:txBody>
      </p:sp>
      <p:sp>
        <p:nvSpPr>
          <p:cNvPr id="3" name="Content Placeholder 2"/>
          <p:cNvSpPr>
            <a:spLocks noGrp="1"/>
          </p:cNvSpPr>
          <p:nvPr>
            <p:ph idx="1"/>
          </p:nvPr>
        </p:nvSpPr>
        <p:spPr/>
        <p:txBody>
          <a:bodyPr/>
          <a:lstStyle/>
          <a:p>
            <a:r>
              <a:rPr lang="de-DE" smtClean="0"/>
              <a:t>3 </a:t>
            </a:r>
            <a:r>
              <a:rPr lang="de-DE" dirty="0" smtClean="0"/>
              <a:t>Pixel </a:t>
            </a:r>
            <a:r>
              <a:rPr lang="de-DE" smtClean="0"/>
              <a:t>für sehr kleine </a:t>
            </a:r>
            <a:r>
              <a:rPr lang="de-DE" dirty="0" smtClean="0"/>
              <a:t>Abstände</a:t>
            </a:r>
          </a:p>
          <a:p>
            <a:pPr lvl="1"/>
            <a:r>
              <a:rPr lang="de-DE" dirty="0" smtClean="0"/>
              <a:t>z.B. vertikaler Abstand zwischen Buttons</a:t>
            </a:r>
          </a:p>
          <a:p>
            <a:r>
              <a:rPr lang="de-DE" dirty="0" smtClean="0"/>
              <a:t>6 Pixel </a:t>
            </a:r>
            <a:r>
              <a:rPr lang="de-DE" smtClean="0"/>
              <a:t>für kleine </a:t>
            </a:r>
            <a:r>
              <a:rPr lang="de-DE" dirty="0" smtClean="0"/>
              <a:t>Abstände</a:t>
            </a:r>
          </a:p>
          <a:p>
            <a:pPr lvl="1"/>
            <a:r>
              <a:rPr lang="de-DE" dirty="0" smtClean="0"/>
              <a:t>z.B</a:t>
            </a:r>
            <a:r>
              <a:rPr lang="de-DE" smtClean="0"/>
              <a:t>. Abstand zwischen Buttons</a:t>
            </a:r>
            <a:br>
              <a:rPr lang="de-DE" smtClean="0"/>
            </a:br>
            <a:r>
              <a:rPr lang="de-DE" smtClean="0"/>
              <a:t>bei wichtigen Entscheidungen</a:t>
            </a:r>
            <a:endParaRPr lang="de-DE" dirty="0" smtClean="0"/>
          </a:p>
          <a:p>
            <a:r>
              <a:rPr lang="de-DE" dirty="0" smtClean="0"/>
              <a:t>12 Pixel </a:t>
            </a:r>
            <a:r>
              <a:rPr lang="de-DE" smtClean="0"/>
              <a:t>für mittlere Abstände</a:t>
            </a:r>
            <a:endParaRPr lang="de-DE" dirty="0" smtClean="0"/>
          </a:p>
          <a:p>
            <a:pPr lvl="1"/>
            <a:r>
              <a:rPr lang="de-DE" dirty="0" smtClean="0"/>
              <a:t>z.B. Freier Bereich am Fensterrand</a:t>
            </a:r>
          </a:p>
        </p:txBody>
      </p:sp>
      <p:pic>
        <p:nvPicPr>
          <p:cNvPr id="4098" name="Picture 2"/>
          <p:cNvPicPr>
            <a:picLocks noChangeAspect="1" noChangeArrowheads="1"/>
          </p:cNvPicPr>
          <p:nvPr/>
        </p:nvPicPr>
        <p:blipFill>
          <a:blip r:embed="rId2"/>
          <a:srcRect/>
          <a:stretch>
            <a:fillRect/>
          </a:stretch>
        </p:blipFill>
        <p:spPr bwMode="auto">
          <a:xfrm>
            <a:off x="7858148" y="1895470"/>
            <a:ext cx="828675" cy="819150"/>
          </a:xfrm>
          <a:prstGeom prst="rect">
            <a:avLst/>
          </a:prstGeom>
          <a:noFill/>
          <a:ln w="9525">
            <a:noFill/>
            <a:miter lim="800000"/>
            <a:headEnd/>
            <a:tailEnd/>
          </a:ln>
          <a:effectLst/>
        </p:spPr>
      </p:pic>
      <p:pic>
        <p:nvPicPr>
          <p:cNvPr id="4100" name="Picture 4"/>
          <p:cNvPicPr>
            <a:picLocks noChangeAspect="1" noChangeArrowheads="1"/>
          </p:cNvPicPr>
          <p:nvPr/>
        </p:nvPicPr>
        <p:blipFill>
          <a:blip r:embed="rId3"/>
          <a:srcRect/>
          <a:stretch>
            <a:fillRect/>
          </a:stretch>
        </p:blipFill>
        <p:spPr bwMode="auto">
          <a:xfrm>
            <a:off x="6215074" y="4071942"/>
            <a:ext cx="2409825" cy="3619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0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Beispiel</a:t>
            </a:r>
            <a:endParaRPr lang="de-DE" dirty="0"/>
          </a:p>
        </p:txBody>
      </p:sp>
      <p:sp>
        <p:nvSpPr>
          <p:cNvPr id="3" name="Content Placeholder 2"/>
          <p:cNvSpPr>
            <a:spLocks noGrp="1"/>
          </p:cNvSpPr>
          <p:nvPr>
            <p:ph idx="1"/>
          </p:nvPr>
        </p:nvSpPr>
        <p:spPr/>
        <p:txBody>
          <a:bodyPr/>
          <a:lstStyle/>
          <a:p>
            <a:endParaRPr lang="de-DE" dirty="0"/>
          </a:p>
        </p:txBody>
      </p:sp>
      <p:pic>
        <p:nvPicPr>
          <p:cNvPr id="4" name="Picture 3" descr="Image5a.png"/>
          <p:cNvPicPr>
            <a:picLocks noChangeAspect="1"/>
          </p:cNvPicPr>
          <p:nvPr/>
        </p:nvPicPr>
        <p:blipFill>
          <a:blip r:embed="rId2"/>
          <a:stretch>
            <a:fillRect/>
          </a:stretch>
        </p:blipFill>
        <p:spPr>
          <a:xfrm>
            <a:off x="1857356" y="1785926"/>
            <a:ext cx="5459704" cy="2276358"/>
          </a:xfrm>
          <a:prstGeom prst="rect">
            <a:avLst/>
          </a:prstGeom>
        </p:spPr>
      </p:pic>
      <p:pic>
        <p:nvPicPr>
          <p:cNvPr id="5" name="Picture 4" descr="Image5b.png"/>
          <p:cNvPicPr>
            <a:picLocks noChangeAspect="1"/>
          </p:cNvPicPr>
          <p:nvPr/>
        </p:nvPicPr>
        <p:blipFill>
          <a:blip r:embed="rId3"/>
          <a:stretch>
            <a:fillRect/>
          </a:stretch>
        </p:blipFill>
        <p:spPr>
          <a:xfrm>
            <a:off x="1857356" y="4143380"/>
            <a:ext cx="5459704" cy="2276358"/>
          </a:xfrm>
          <a:prstGeom prst="rect">
            <a:avLst/>
          </a:prstGeom>
        </p:spPr>
      </p:pic>
      <p:cxnSp>
        <p:nvCxnSpPr>
          <p:cNvPr id="7" name="Straight Arrow Connector 6"/>
          <p:cNvCxnSpPr/>
          <p:nvPr/>
        </p:nvCxnSpPr>
        <p:spPr bwMode="auto">
          <a:xfrm rot="10800000" flipV="1">
            <a:off x="7072331" y="4500570"/>
            <a:ext cx="714380" cy="285752"/>
          </a:xfrm>
          <a:prstGeom prst="straightConnector1">
            <a:avLst/>
          </a:prstGeom>
          <a:solidFill>
            <a:srgbClr val="F8F8D4"/>
          </a:solidFill>
          <a:ln w="19050" cap="flat" cmpd="sng" algn="ctr">
            <a:solidFill>
              <a:srgbClr val="990033"/>
            </a:solidFill>
            <a:prstDash val="solid"/>
            <a:round/>
            <a:headEnd type="none" w="med" len="med"/>
            <a:tailEnd type="arrow"/>
          </a:ln>
          <a:effectLst/>
        </p:spPr>
      </p:cxnSp>
      <p:cxnSp>
        <p:nvCxnSpPr>
          <p:cNvPr id="8" name="Straight Arrow Connector 7"/>
          <p:cNvCxnSpPr/>
          <p:nvPr/>
        </p:nvCxnSpPr>
        <p:spPr bwMode="auto">
          <a:xfrm rot="5400000">
            <a:off x="7108050" y="4536289"/>
            <a:ext cx="714380" cy="642942"/>
          </a:xfrm>
          <a:prstGeom prst="straightConnector1">
            <a:avLst/>
          </a:prstGeom>
          <a:solidFill>
            <a:srgbClr val="F8F8D4"/>
          </a:solidFill>
          <a:ln w="19050" cap="flat" cmpd="sng" algn="ctr">
            <a:solidFill>
              <a:srgbClr val="990033"/>
            </a:solidFill>
            <a:prstDash val="solid"/>
            <a:round/>
            <a:headEnd type="none" w="med" len="med"/>
            <a:tailEnd type="arrow"/>
          </a:ln>
          <a:effectLst/>
        </p:spPr>
      </p:cxnSp>
      <p:sp>
        <p:nvSpPr>
          <p:cNvPr id="11" name="TextBox 10"/>
          <p:cNvSpPr txBox="1"/>
          <p:nvPr/>
        </p:nvSpPr>
        <p:spPr>
          <a:xfrm>
            <a:off x="7715273" y="4447768"/>
            <a:ext cx="1370888" cy="338554"/>
          </a:xfrm>
          <a:prstGeom prst="rect">
            <a:avLst/>
          </a:prstGeom>
          <a:noFill/>
        </p:spPr>
        <p:txBody>
          <a:bodyPr wrap="none" rtlCol="0">
            <a:spAutoFit/>
          </a:bodyPr>
          <a:lstStyle/>
          <a:p>
            <a:r>
              <a:rPr lang="de-DE" sz="1600" dirty="0" smtClean="0"/>
              <a:t>12 hoch/breit</a:t>
            </a:r>
            <a:endParaRPr lang="de-DE" sz="1600" dirty="0"/>
          </a:p>
        </p:txBody>
      </p:sp>
      <p:cxnSp>
        <p:nvCxnSpPr>
          <p:cNvPr id="12" name="Straight Arrow Connector 11"/>
          <p:cNvCxnSpPr>
            <a:stCxn id="18" idx="1"/>
          </p:cNvCxnSpPr>
          <p:nvPr/>
        </p:nvCxnSpPr>
        <p:spPr bwMode="auto">
          <a:xfrm rot="10800000">
            <a:off x="3867148" y="6010293"/>
            <a:ext cx="3991001" cy="88315"/>
          </a:xfrm>
          <a:prstGeom prst="straightConnector1">
            <a:avLst/>
          </a:prstGeom>
          <a:solidFill>
            <a:srgbClr val="F8F8D4"/>
          </a:solidFill>
          <a:ln w="19050" cap="flat" cmpd="sng" algn="ctr">
            <a:solidFill>
              <a:srgbClr val="990033"/>
            </a:solidFill>
            <a:prstDash val="solid"/>
            <a:round/>
            <a:headEnd type="none" w="med" len="med"/>
            <a:tailEnd type="arrow"/>
          </a:ln>
          <a:effectLst/>
        </p:spPr>
      </p:cxnSp>
      <p:cxnSp>
        <p:nvCxnSpPr>
          <p:cNvPr id="15" name="Straight Arrow Connector 14"/>
          <p:cNvCxnSpPr>
            <a:stCxn id="18" idx="1"/>
          </p:cNvCxnSpPr>
          <p:nvPr/>
        </p:nvCxnSpPr>
        <p:spPr bwMode="auto">
          <a:xfrm rot="10800000">
            <a:off x="5286380" y="5929331"/>
            <a:ext cx="2571768" cy="169277"/>
          </a:xfrm>
          <a:prstGeom prst="straightConnector1">
            <a:avLst/>
          </a:prstGeom>
          <a:solidFill>
            <a:srgbClr val="F8F8D4"/>
          </a:solidFill>
          <a:ln w="19050" cap="flat" cmpd="sng" algn="ctr">
            <a:solidFill>
              <a:srgbClr val="990033"/>
            </a:solidFill>
            <a:prstDash val="solid"/>
            <a:round/>
            <a:headEnd type="none" w="med" len="med"/>
            <a:tailEnd type="arrow"/>
          </a:ln>
          <a:effectLst/>
        </p:spPr>
      </p:cxnSp>
      <p:sp>
        <p:nvSpPr>
          <p:cNvPr id="18" name="TextBox 17"/>
          <p:cNvSpPr txBox="1"/>
          <p:nvPr/>
        </p:nvSpPr>
        <p:spPr>
          <a:xfrm>
            <a:off x="7858148" y="5929330"/>
            <a:ext cx="755335" cy="338554"/>
          </a:xfrm>
          <a:prstGeom prst="rect">
            <a:avLst/>
          </a:prstGeom>
          <a:noFill/>
        </p:spPr>
        <p:txBody>
          <a:bodyPr wrap="none" rtlCol="0">
            <a:spAutoFit/>
          </a:bodyPr>
          <a:lstStyle/>
          <a:p>
            <a:r>
              <a:rPr lang="de-DE" sz="1600" dirty="0" smtClean="0"/>
              <a:t>6 breit</a:t>
            </a:r>
            <a:endParaRPr lang="de-DE" sz="16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Visuelle Vererbung</a:t>
            </a:r>
            <a:endParaRPr lang="de-DE"/>
          </a:p>
        </p:txBody>
      </p:sp>
      <p:sp>
        <p:nvSpPr>
          <p:cNvPr id="3" name="Content Placeholder 2"/>
          <p:cNvSpPr>
            <a:spLocks noGrp="1"/>
          </p:cNvSpPr>
          <p:nvPr>
            <p:ph idx="1"/>
          </p:nvPr>
        </p:nvSpPr>
        <p:spPr/>
        <p:txBody>
          <a:bodyPr/>
          <a:lstStyle/>
          <a:p>
            <a:pPr>
              <a:tabLst>
                <a:tab pos="809625" algn="l"/>
              </a:tabLst>
            </a:pPr>
            <a:r>
              <a:rPr lang="de-DE" smtClean="0"/>
              <a:t>Ansatz: Form/UserControls sind Klassen</a:t>
            </a:r>
            <a:br>
              <a:rPr lang="de-DE" smtClean="0"/>
            </a:br>
            <a:r>
              <a:rPr lang="de-DE" smtClean="0">
                <a:sym typeface="Symbol"/>
              </a:rPr>
              <a:t>	Wiederverwendung / Spezialisierung 	durch Vererbung möglich</a:t>
            </a:r>
          </a:p>
          <a:p>
            <a:pPr>
              <a:tabLst>
                <a:tab pos="809625" algn="l"/>
              </a:tabLst>
            </a:pPr>
            <a:r>
              <a:rPr lang="de-DE" smtClean="0">
                <a:sym typeface="Symbol"/>
              </a:rPr>
              <a:t>Beispiel: Basisklasse für modale Dialoge</a:t>
            </a:r>
          </a:p>
          <a:p>
            <a:pPr lvl="1">
              <a:tabLst>
                <a:tab pos="809625" algn="l"/>
              </a:tabLst>
            </a:pPr>
            <a:r>
              <a:rPr lang="de-DE" smtClean="0">
                <a:sym typeface="Symbol"/>
              </a:rPr>
              <a:t>Konsistentes Aussehen</a:t>
            </a:r>
          </a:p>
          <a:p>
            <a:pPr lvl="1">
              <a:tabLst>
                <a:tab pos="809625" algn="l"/>
              </a:tabLst>
            </a:pPr>
            <a:endParaRPr lang="de-DE" smtClean="0">
              <a:sym typeface="Symbol"/>
            </a:endParaRPr>
          </a:p>
        </p:txBody>
      </p:sp>
      <p:grpSp>
        <p:nvGrpSpPr>
          <p:cNvPr id="37" name="Group 36"/>
          <p:cNvGrpSpPr/>
          <p:nvPr/>
        </p:nvGrpSpPr>
        <p:grpSpPr>
          <a:xfrm>
            <a:off x="1071538" y="4643446"/>
            <a:ext cx="7643866" cy="1357322"/>
            <a:chOff x="1071538" y="4643446"/>
            <a:chExt cx="7643866" cy="1357322"/>
          </a:xfrm>
        </p:grpSpPr>
        <p:sp>
          <p:nvSpPr>
            <p:cNvPr id="5" name="Rectangle 4"/>
            <p:cNvSpPr/>
            <p:nvPr/>
          </p:nvSpPr>
          <p:spPr>
            <a:xfrm>
              <a:off x="1071538" y="4643446"/>
              <a:ext cx="2357454" cy="13573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tangle 7"/>
            <p:cNvSpPr/>
            <p:nvPr/>
          </p:nvSpPr>
          <p:spPr>
            <a:xfrm>
              <a:off x="1071538" y="4643446"/>
              <a:ext cx="2357454" cy="357190"/>
            </a:xfrm>
            <a:prstGeom prst="rect">
              <a:avLst/>
            </a:prstGeom>
            <a:gradFill>
              <a:gsLst>
                <a:gs pos="100000">
                  <a:schemeClr val="accent2">
                    <a:lumMod val="60000"/>
                    <a:lumOff val="40000"/>
                  </a:schemeClr>
                </a:gs>
                <a:gs pos="0">
                  <a:schemeClr val="accent2">
                    <a:lumMod val="20000"/>
                    <a:lumOff val="80000"/>
                  </a:schemeClr>
                </a:gs>
              </a:gsLst>
              <a:lin ang="660000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mtClean="0"/>
                <a:t>Dialog1</a:t>
              </a:r>
              <a:endParaRPr lang="de-DE"/>
            </a:p>
          </p:txBody>
        </p:sp>
        <p:sp>
          <p:nvSpPr>
            <p:cNvPr id="11" name="Rectangle 10"/>
            <p:cNvSpPr/>
            <p:nvPr/>
          </p:nvSpPr>
          <p:spPr>
            <a:xfrm>
              <a:off x="1928794" y="5072074"/>
              <a:ext cx="1000132" cy="14287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tangle 11"/>
            <p:cNvSpPr/>
            <p:nvPr/>
          </p:nvSpPr>
          <p:spPr>
            <a:xfrm>
              <a:off x="1928794" y="5286388"/>
              <a:ext cx="1000132" cy="14287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tangle 12"/>
            <p:cNvSpPr/>
            <p:nvPr/>
          </p:nvSpPr>
          <p:spPr>
            <a:xfrm>
              <a:off x="1928794" y="5500702"/>
              <a:ext cx="1000132" cy="14287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5" name="Straight Connector 14"/>
            <p:cNvCxnSpPr/>
            <p:nvPr/>
          </p:nvCxnSpPr>
          <p:spPr>
            <a:xfrm>
              <a:off x="1428728" y="5143512"/>
              <a:ext cx="357190" cy="1588"/>
            </a:xfrm>
            <a:prstGeom prst="line">
              <a:avLst/>
            </a:prstGeom>
            <a:ln w="762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428728" y="5357826"/>
              <a:ext cx="357190" cy="1588"/>
            </a:xfrm>
            <a:prstGeom prst="line">
              <a:avLst/>
            </a:prstGeom>
            <a:ln w="762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428728" y="5572140"/>
              <a:ext cx="357190" cy="1588"/>
            </a:xfrm>
            <a:prstGeom prst="line">
              <a:avLst/>
            </a:prstGeom>
            <a:ln w="762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071538" y="5715016"/>
              <a:ext cx="2357454" cy="285752"/>
            </a:xfrm>
            <a:prstGeom prst="rect">
              <a:avLst/>
            </a:prstGeom>
            <a:solidFill>
              <a:schemeClr val="accent3">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tangle 27"/>
            <p:cNvSpPr/>
            <p:nvPr/>
          </p:nvSpPr>
          <p:spPr>
            <a:xfrm>
              <a:off x="1071538" y="4643446"/>
              <a:ext cx="2357454" cy="13573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tangle 28"/>
            <p:cNvSpPr/>
            <p:nvPr/>
          </p:nvSpPr>
          <p:spPr>
            <a:xfrm>
              <a:off x="3000364" y="5786454"/>
              <a:ext cx="357190" cy="142876"/>
            </a:xfrm>
            <a:prstGeom prst="rect">
              <a:avLst/>
            </a:prstGeom>
            <a:solidFill>
              <a:schemeClr val="bg2">
                <a:lumMod val="40000"/>
                <a:lumOff val="6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tangle 29"/>
            <p:cNvSpPr/>
            <p:nvPr/>
          </p:nvSpPr>
          <p:spPr>
            <a:xfrm>
              <a:off x="2571736" y="5786454"/>
              <a:ext cx="357190" cy="142876"/>
            </a:xfrm>
            <a:prstGeom prst="rect">
              <a:avLst/>
            </a:prstGeom>
            <a:solidFill>
              <a:schemeClr val="bg2">
                <a:lumMod val="40000"/>
                <a:lumOff val="6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tangle 33"/>
            <p:cNvSpPr/>
            <p:nvPr/>
          </p:nvSpPr>
          <p:spPr>
            <a:xfrm>
              <a:off x="3714744" y="4643446"/>
              <a:ext cx="2357454" cy="13573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tangle 34"/>
            <p:cNvSpPr/>
            <p:nvPr/>
          </p:nvSpPr>
          <p:spPr>
            <a:xfrm>
              <a:off x="3714744" y="4643446"/>
              <a:ext cx="2357454" cy="357190"/>
            </a:xfrm>
            <a:prstGeom prst="rect">
              <a:avLst/>
            </a:prstGeom>
            <a:gradFill>
              <a:gsLst>
                <a:gs pos="100000">
                  <a:schemeClr val="accent2">
                    <a:lumMod val="60000"/>
                    <a:lumOff val="40000"/>
                  </a:schemeClr>
                </a:gs>
                <a:gs pos="0">
                  <a:schemeClr val="accent2">
                    <a:lumMod val="20000"/>
                    <a:lumOff val="80000"/>
                  </a:schemeClr>
                </a:gs>
              </a:gsLst>
              <a:lin ang="660000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mtClean="0"/>
                <a:t>Dialog2</a:t>
              </a:r>
              <a:endParaRPr lang="de-DE"/>
            </a:p>
          </p:txBody>
        </p:sp>
        <p:sp>
          <p:nvSpPr>
            <p:cNvPr id="36" name="Rectangle 35"/>
            <p:cNvSpPr/>
            <p:nvPr/>
          </p:nvSpPr>
          <p:spPr>
            <a:xfrm>
              <a:off x="4572000" y="5072074"/>
              <a:ext cx="1000132" cy="571504"/>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9" name="Straight Connector 38"/>
            <p:cNvCxnSpPr/>
            <p:nvPr/>
          </p:nvCxnSpPr>
          <p:spPr>
            <a:xfrm>
              <a:off x="4071934" y="5143512"/>
              <a:ext cx="357190" cy="1588"/>
            </a:xfrm>
            <a:prstGeom prst="line">
              <a:avLst/>
            </a:prstGeom>
            <a:ln w="762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3714744" y="5715016"/>
              <a:ext cx="2357454" cy="285752"/>
            </a:xfrm>
            <a:prstGeom prst="rect">
              <a:avLst/>
            </a:prstGeom>
            <a:solidFill>
              <a:schemeClr val="accent3">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tangle 42"/>
            <p:cNvSpPr/>
            <p:nvPr/>
          </p:nvSpPr>
          <p:spPr>
            <a:xfrm>
              <a:off x="3714744" y="4643446"/>
              <a:ext cx="2357454" cy="13573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tangle 43"/>
            <p:cNvSpPr/>
            <p:nvPr/>
          </p:nvSpPr>
          <p:spPr>
            <a:xfrm>
              <a:off x="5643570" y="5786454"/>
              <a:ext cx="357190" cy="142876"/>
            </a:xfrm>
            <a:prstGeom prst="rect">
              <a:avLst/>
            </a:prstGeom>
            <a:solidFill>
              <a:schemeClr val="bg2">
                <a:lumMod val="40000"/>
                <a:lumOff val="6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Rectangle 44"/>
            <p:cNvSpPr/>
            <p:nvPr/>
          </p:nvSpPr>
          <p:spPr>
            <a:xfrm>
              <a:off x="5214942" y="5786454"/>
              <a:ext cx="357190" cy="142876"/>
            </a:xfrm>
            <a:prstGeom prst="rect">
              <a:avLst/>
            </a:prstGeom>
            <a:solidFill>
              <a:schemeClr val="bg2">
                <a:lumMod val="40000"/>
                <a:lumOff val="6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Rectangle 45"/>
            <p:cNvSpPr/>
            <p:nvPr/>
          </p:nvSpPr>
          <p:spPr>
            <a:xfrm>
              <a:off x="6357950" y="4643446"/>
              <a:ext cx="2357454" cy="13573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Rectangle 46"/>
            <p:cNvSpPr/>
            <p:nvPr/>
          </p:nvSpPr>
          <p:spPr>
            <a:xfrm>
              <a:off x="6357950" y="4643446"/>
              <a:ext cx="2357454" cy="357190"/>
            </a:xfrm>
            <a:prstGeom prst="rect">
              <a:avLst/>
            </a:prstGeom>
            <a:gradFill>
              <a:gsLst>
                <a:gs pos="100000">
                  <a:schemeClr val="accent2">
                    <a:lumMod val="60000"/>
                    <a:lumOff val="40000"/>
                  </a:schemeClr>
                </a:gs>
                <a:gs pos="0">
                  <a:schemeClr val="accent2">
                    <a:lumMod val="20000"/>
                    <a:lumOff val="80000"/>
                  </a:schemeClr>
                </a:gs>
              </a:gsLst>
              <a:lin ang="660000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mtClean="0"/>
                <a:t>Dialog3</a:t>
              </a:r>
              <a:endParaRPr lang="de-DE"/>
            </a:p>
          </p:txBody>
        </p:sp>
        <p:sp>
          <p:nvSpPr>
            <p:cNvPr id="48" name="Rectangle 47"/>
            <p:cNvSpPr/>
            <p:nvPr/>
          </p:nvSpPr>
          <p:spPr>
            <a:xfrm>
              <a:off x="6643702" y="5072074"/>
              <a:ext cx="571504" cy="571504"/>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Rectangle 53"/>
            <p:cNvSpPr/>
            <p:nvPr/>
          </p:nvSpPr>
          <p:spPr>
            <a:xfrm>
              <a:off x="6357950" y="5715016"/>
              <a:ext cx="2357454" cy="285752"/>
            </a:xfrm>
            <a:prstGeom prst="rect">
              <a:avLst/>
            </a:prstGeom>
            <a:solidFill>
              <a:schemeClr val="accent3">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Rectangle 54"/>
            <p:cNvSpPr/>
            <p:nvPr/>
          </p:nvSpPr>
          <p:spPr>
            <a:xfrm>
              <a:off x="6357950" y="4643446"/>
              <a:ext cx="2357454" cy="13573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tangle 55"/>
            <p:cNvSpPr/>
            <p:nvPr/>
          </p:nvSpPr>
          <p:spPr>
            <a:xfrm>
              <a:off x="8286776" y="5786454"/>
              <a:ext cx="357190" cy="142876"/>
            </a:xfrm>
            <a:prstGeom prst="rect">
              <a:avLst/>
            </a:prstGeom>
            <a:solidFill>
              <a:schemeClr val="bg2">
                <a:lumMod val="40000"/>
                <a:lumOff val="6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Rectangle 56"/>
            <p:cNvSpPr/>
            <p:nvPr/>
          </p:nvSpPr>
          <p:spPr>
            <a:xfrm>
              <a:off x="7858148" y="5786454"/>
              <a:ext cx="357190" cy="142876"/>
            </a:xfrm>
            <a:prstGeom prst="rect">
              <a:avLst/>
            </a:prstGeom>
            <a:solidFill>
              <a:schemeClr val="bg2">
                <a:lumMod val="40000"/>
                <a:lumOff val="6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Rectangle 57"/>
            <p:cNvSpPr/>
            <p:nvPr/>
          </p:nvSpPr>
          <p:spPr>
            <a:xfrm>
              <a:off x="4786314" y="5786454"/>
              <a:ext cx="357190" cy="142876"/>
            </a:xfrm>
            <a:prstGeom prst="rect">
              <a:avLst/>
            </a:prstGeom>
            <a:solidFill>
              <a:schemeClr val="bg2">
                <a:lumMod val="40000"/>
                <a:lumOff val="6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tangle 58"/>
            <p:cNvSpPr/>
            <p:nvPr/>
          </p:nvSpPr>
          <p:spPr>
            <a:xfrm>
              <a:off x="7858148" y="5072074"/>
              <a:ext cx="571504" cy="571504"/>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Rectangle 61"/>
            <p:cNvSpPr/>
            <p:nvPr/>
          </p:nvSpPr>
          <p:spPr>
            <a:xfrm>
              <a:off x="7358082" y="5143512"/>
              <a:ext cx="357190" cy="142876"/>
            </a:xfrm>
            <a:prstGeom prst="rect">
              <a:avLst/>
            </a:prstGeom>
            <a:solidFill>
              <a:schemeClr val="bg2">
                <a:lumMod val="40000"/>
                <a:lumOff val="6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Rectangle 62"/>
            <p:cNvSpPr/>
            <p:nvPr/>
          </p:nvSpPr>
          <p:spPr>
            <a:xfrm>
              <a:off x="7358082" y="5357826"/>
              <a:ext cx="357190" cy="142876"/>
            </a:xfrm>
            <a:prstGeom prst="rect">
              <a:avLst/>
            </a:prstGeom>
            <a:solidFill>
              <a:schemeClr val="bg2">
                <a:lumMod val="40000"/>
                <a:lumOff val="6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Visuelle Vererbung</a:t>
            </a:r>
            <a:endParaRPr lang="de-DE"/>
          </a:p>
        </p:txBody>
      </p:sp>
      <p:sp>
        <p:nvSpPr>
          <p:cNvPr id="3" name="Content Placeholder 2"/>
          <p:cNvSpPr>
            <a:spLocks noGrp="1"/>
          </p:cNvSpPr>
          <p:nvPr>
            <p:ph idx="1"/>
          </p:nvPr>
        </p:nvSpPr>
        <p:spPr/>
        <p:txBody>
          <a:bodyPr/>
          <a:lstStyle/>
          <a:p>
            <a:pPr lvl="1">
              <a:tabLst>
                <a:tab pos="809625" algn="l"/>
              </a:tabLst>
            </a:pPr>
            <a:endParaRPr lang="de-DE" smtClean="0">
              <a:sym typeface="Symbol"/>
            </a:endParaRPr>
          </a:p>
        </p:txBody>
      </p:sp>
      <p:cxnSp>
        <p:nvCxnSpPr>
          <p:cNvPr id="68" name="Straight Arrow Connector 67"/>
          <p:cNvCxnSpPr>
            <a:stCxn id="28" idx="0"/>
            <a:endCxn id="60" idx="2"/>
          </p:cNvCxnSpPr>
          <p:nvPr/>
        </p:nvCxnSpPr>
        <p:spPr>
          <a:xfrm rot="5400000" flipH="1" flipV="1">
            <a:off x="3071802" y="3036091"/>
            <a:ext cx="1000132" cy="264320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43" idx="0"/>
            <a:endCxn id="53" idx="2"/>
          </p:cNvCxnSpPr>
          <p:nvPr/>
        </p:nvCxnSpPr>
        <p:spPr>
          <a:xfrm rot="5400000" flipH="1" flipV="1">
            <a:off x="4393405" y="4357694"/>
            <a:ext cx="1000132"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55" idx="0"/>
            <a:endCxn id="60" idx="2"/>
          </p:cNvCxnSpPr>
          <p:nvPr/>
        </p:nvCxnSpPr>
        <p:spPr>
          <a:xfrm rot="16200000" flipV="1">
            <a:off x="5715008" y="3036091"/>
            <a:ext cx="1000132" cy="264320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071538" y="4857760"/>
            <a:ext cx="2357454" cy="13573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tangle 7"/>
          <p:cNvSpPr/>
          <p:nvPr/>
        </p:nvSpPr>
        <p:spPr>
          <a:xfrm>
            <a:off x="1071538" y="4857760"/>
            <a:ext cx="2357454" cy="357190"/>
          </a:xfrm>
          <a:prstGeom prst="rect">
            <a:avLst/>
          </a:prstGeom>
          <a:gradFill>
            <a:gsLst>
              <a:gs pos="100000">
                <a:schemeClr val="accent2">
                  <a:lumMod val="60000"/>
                  <a:lumOff val="40000"/>
                </a:schemeClr>
              </a:gs>
              <a:gs pos="0">
                <a:schemeClr val="accent2">
                  <a:lumMod val="20000"/>
                  <a:lumOff val="80000"/>
                </a:schemeClr>
              </a:gs>
            </a:gsLst>
            <a:lin ang="660000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mtClean="0"/>
              <a:t>Dialog1</a:t>
            </a:r>
            <a:endParaRPr lang="de-DE"/>
          </a:p>
        </p:txBody>
      </p:sp>
      <p:sp>
        <p:nvSpPr>
          <p:cNvPr id="11" name="Rectangle 10"/>
          <p:cNvSpPr/>
          <p:nvPr/>
        </p:nvSpPr>
        <p:spPr>
          <a:xfrm>
            <a:off x="1928794" y="5286388"/>
            <a:ext cx="1000132" cy="14287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tangle 11"/>
          <p:cNvSpPr/>
          <p:nvPr/>
        </p:nvSpPr>
        <p:spPr>
          <a:xfrm>
            <a:off x="1928794" y="5500702"/>
            <a:ext cx="1000132" cy="14287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tangle 12"/>
          <p:cNvSpPr/>
          <p:nvPr/>
        </p:nvSpPr>
        <p:spPr>
          <a:xfrm>
            <a:off x="1928794" y="5715016"/>
            <a:ext cx="1000132" cy="142876"/>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5" name="Straight Connector 14"/>
          <p:cNvCxnSpPr/>
          <p:nvPr/>
        </p:nvCxnSpPr>
        <p:spPr>
          <a:xfrm>
            <a:off x="1428728" y="5357826"/>
            <a:ext cx="357190" cy="1588"/>
          </a:xfrm>
          <a:prstGeom prst="line">
            <a:avLst/>
          </a:prstGeom>
          <a:ln w="762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428728" y="5572140"/>
            <a:ext cx="357190" cy="1588"/>
          </a:xfrm>
          <a:prstGeom prst="line">
            <a:avLst/>
          </a:prstGeom>
          <a:ln w="762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428728" y="5786454"/>
            <a:ext cx="357190" cy="1588"/>
          </a:xfrm>
          <a:prstGeom prst="line">
            <a:avLst/>
          </a:prstGeom>
          <a:ln w="762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071538" y="5929330"/>
            <a:ext cx="2357454" cy="285752"/>
          </a:xfrm>
          <a:prstGeom prst="rect">
            <a:avLst/>
          </a:prstGeom>
          <a:solidFill>
            <a:schemeClr val="accent3">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tangle 27"/>
          <p:cNvSpPr/>
          <p:nvPr/>
        </p:nvSpPr>
        <p:spPr>
          <a:xfrm>
            <a:off x="1071538" y="4857760"/>
            <a:ext cx="2357454" cy="13573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tangle 28"/>
          <p:cNvSpPr/>
          <p:nvPr/>
        </p:nvSpPr>
        <p:spPr>
          <a:xfrm>
            <a:off x="3000364" y="6000768"/>
            <a:ext cx="357190" cy="142876"/>
          </a:xfrm>
          <a:prstGeom prst="rect">
            <a:avLst/>
          </a:prstGeom>
          <a:solidFill>
            <a:schemeClr val="bg2">
              <a:lumMod val="40000"/>
              <a:lumOff val="6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tangle 29"/>
          <p:cNvSpPr/>
          <p:nvPr/>
        </p:nvSpPr>
        <p:spPr>
          <a:xfrm>
            <a:off x="2571736" y="6000768"/>
            <a:ext cx="357190" cy="142876"/>
          </a:xfrm>
          <a:prstGeom prst="rect">
            <a:avLst/>
          </a:prstGeom>
          <a:solidFill>
            <a:schemeClr val="bg2">
              <a:lumMod val="40000"/>
              <a:lumOff val="6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tangle 33"/>
          <p:cNvSpPr/>
          <p:nvPr/>
        </p:nvSpPr>
        <p:spPr>
          <a:xfrm>
            <a:off x="3714744" y="4857760"/>
            <a:ext cx="2357454" cy="13573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tangle 34"/>
          <p:cNvSpPr/>
          <p:nvPr/>
        </p:nvSpPr>
        <p:spPr>
          <a:xfrm>
            <a:off x="3714744" y="4857760"/>
            <a:ext cx="2357454" cy="357190"/>
          </a:xfrm>
          <a:prstGeom prst="rect">
            <a:avLst/>
          </a:prstGeom>
          <a:gradFill>
            <a:gsLst>
              <a:gs pos="100000">
                <a:schemeClr val="accent2">
                  <a:lumMod val="60000"/>
                  <a:lumOff val="40000"/>
                </a:schemeClr>
              </a:gs>
              <a:gs pos="0">
                <a:schemeClr val="accent2">
                  <a:lumMod val="20000"/>
                  <a:lumOff val="80000"/>
                </a:schemeClr>
              </a:gs>
            </a:gsLst>
            <a:lin ang="660000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mtClean="0"/>
              <a:t>Dialog2</a:t>
            </a:r>
            <a:endParaRPr lang="de-DE"/>
          </a:p>
        </p:txBody>
      </p:sp>
      <p:sp>
        <p:nvSpPr>
          <p:cNvPr id="36" name="Rectangle 35"/>
          <p:cNvSpPr/>
          <p:nvPr/>
        </p:nvSpPr>
        <p:spPr>
          <a:xfrm>
            <a:off x="4572000" y="5286388"/>
            <a:ext cx="1000132" cy="571504"/>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9" name="Straight Connector 38"/>
          <p:cNvCxnSpPr/>
          <p:nvPr/>
        </p:nvCxnSpPr>
        <p:spPr>
          <a:xfrm>
            <a:off x="4071934" y="5357826"/>
            <a:ext cx="357190" cy="1588"/>
          </a:xfrm>
          <a:prstGeom prst="line">
            <a:avLst/>
          </a:prstGeom>
          <a:ln w="762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3714744" y="5929330"/>
            <a:ext cx="2357454" cy="285752"/>
          </a:xfrm>
          <a:prstGeom prst="rect">
            <a:avLst/>
          </a:prstGeom>
          <a:solidFill>
            <a:schemeClr val="accent3">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tangle 42"/>
          <p:cNvSpPr/>
          <p:nvPr/>
        </p:nvSpPr>
        <p:spPr>
          <a:xfrm>
            <a:off x="3714744" y="4857760"/>
            <a:ext cx="2357454" cy="13573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tangle 43"/>
          <p:cNvSpPr/>
          <p:nvPr/>
        </p:nvSpPr>
        <p:spPr>
          <a:xfrm>
            <a:off x="5643570" y="6000768"/>
            <a:ext cx="357190" cy="142876"/>
          </a:xfrm>
          <a:prstGeom prst="rect">
            <a:avLst/>
          </a:prstGeom>
          <a:solidFill>
            <a:schemeClr val="bg2">
              <a:lumMod val="40000"/>
              <a:lumOff val="6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Rectangle 44"/>
          <p:cNvSpPr/>
          <p:nvPr/>
        </p:nvSpPr>
        <p:spPr>
          <a:xfrm>
            <a:off x="5214942" y="6000768"/>
            <a:ext cx="357190" cy="142876"/>
          </a:xfrm>
          <a:prstGeom prst="rect">
            <a:avLst/>
          </a:prstGeom>
          <a:solidFill>
            <a:schemeClr val="bg2">
              <a:lumMod val="40000"/>
              <a:lumOff val="6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Rectangle 45"/>
          <p:cNvSpPr/>
          <p:nvPr/>
        </p:nvSpPr>
        <p:spPr>
          <a:xfrm>
            <a:off x="6357950" y="4857760"/>
            <a:ext cx="2357454" cy="13573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Rectangle 46"/>
          <p:cNvSpPr/>
          <p:nvPr/>
        </p:nvSpPr>
        <p:spPr>
          <a:xfrm>
            <a:off x="6357950" y="4857760"/>
            <a:ext cx="2357454" cy="357190"/>
          </a:xfrm>
          <a:prstGeom prst="rect">
            <a:avLst/>
          </a:prstGeom>
          <a:gradFill>
            <a:gsLst>
              <a:gs pos="100000">
                <a:schemeClr val="accent2">
                  <a:lumMod val="60000"/>
                  <a:lumOff val="40000"/>
                </a:schemeClr>
              </a:gs>
              <a:gs pos="0">
                <a:schemeClr val="accent2">
                  <a:lumMod val="20000"/>
                  <a:lumOff val="80000"/>
                </a:schemeClr>
              </a:gs>
            </a:gsLst>
            <a:lin ang="660000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mtClean="0"/>
              <a:t>Dialog3</a:t>
            </a:r>
            <a:endParaRPr lang="de-DE"/>
          </a:p>
        </p:txBody>
      </p:sp>
      <p:sp>
        <p:nvSpPr>
          <p:cNvPr id="48" name="Rectangle 47"/>
          <p:cNvSpPr/>
          <p:nvPr/>
        </p:nvSpPr>
        <p:spPr>
          <a:xfrm>
            <a:off x="6643702" y="5286388"/>
            <a:ext cx="571504" cy="571504"/>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Rectangle 53"/>
          <p:cNvSpPr/>
          <p:nvPr/>
        </p:nvSpPr>
        <p:spPr>
          <a:xfrm>
            <a:off x="6357950" y="5929330"/>
            <a:ext cx="2357454" cy="285752"/>
          </a:xfrm>
          <a:prstGeom prst="rect">
            <a:avLst/>
          </a:prstGeom>
          <a:solidFill>
            <a:schemeClr val="accent3">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Rectangle 54"/>
          <p:cNvSpPr/>
          <p:nvPr/>
        </p:nvSpPr>
        <p:spPr>
          <a:xfrm>
            <a:off x="6357950" y="4857760"/>
            <a:ext cx="2357454" cy="13573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tangle 55"/>
          <p:cNvSpPr/>
          <p:nvPr/>
        </p:nvSpPr>
        <p:spPr>
          <a:xfrm>
            <a:off x="8286776" y="6000768"/>
            <a:ext cx="357190" cy="142876"/>
          </a:xfrm>
          <a:prstGeom prst="rect">
            <a:avLst/>
          </a:prstGeom>
          <a:solidFill>
            <a:schemeClr val="bg2">
              <a:lumMod val="40000"/>
              <a:lumOff val="6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Rectangle 56"/>
          <p:cNvSpPr/>
          <p:nvPr/>
        </p:nvSpPr>
        <p:spPr>
          <a:xfrm>
            <a:off x="7858148" y="6000768"/>
            <a:ext cx="357190" cy="142876"/>
          </a:xfrm>
          <a:prstGeom prst="rect">
            <a:avLst/>
          </a:prstGeom>
          <a:solidFill>
            <a:schemeClr val="bg2">
              <a:lumMod val="40000"/>
              <a:lumOff val="6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Rectangle 57"/>
          <p:cNvSpPr/>
          <p:nvPr/>
        </p:nvSpPr>
        <p:spPr>
          <a:xfrm>
            <a:off x="4786314" y="6000768"/>
            <a:ext cx="357190" cy="142876"/>
          </a:xfrm>
          <a:prstGeom prst="rect">
            <a:avLst/>
          </a:prstGeom>
          <a:solidFill>
            <a:schemeClr val="bg2">
              <a:lumMod val="40000"/>
              <a:lumOff val="6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tangle 58"/>
          <p:cNvSpPr/>
          <p:nvPr/>
        </p:nvSpPr>
        <p:spPr>
          <a:xfrm>
            <a:off x="7858148" y="5286388"/>
            <a:ext cx="571504" cy="571504"/>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Rectangle 61"/>
          <p:cNvSpPr/>
          <p:nvPr/>
        </p:nvSpPr>
        <p:spPr>
          <a:xfrm>
            <a:off x="7358082" y="5357826"/>
            <a:ext cx="357190" cy="142876"/>
          </a:xfrm>
          <a:prstGeom prst="rect">
            <a:avLst/>
          </a:prstGeom>
          <a:solidFill>
            <a:schemeClr val="bg2">
              <a:lumMod val="40000"/>
              <a:lumOff val="6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Rectangle 62"/>
          <p:cNvSpPr/>
          <p:nvPr/>
        </p:nvSpPr>
        <p:spPr>
          <a:xfrm>
            <a:off x="7358082" y="5572140"/>
            <a:ext cx="357190" cy="142876"/>
          </a:xfrm>
          <a:prstGeom prst="rect">
            <a:avLst/>
          </a:prstGeom>
          <a:solidFill>
            <a:schemeClr val="bg2">
              <a:lumMod val="40000"/>
              <a:lumOff val="6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tangle 36"/>
          <p:cNvSpPr/>
          <p:nvPr/>
        </p:nvSpPr>
        <p:spPr>
          <a:xfrm>
            <a:off x="3214678" y="1785926"/>
            <a:ext cx="3357586" cy="20717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tangle 37"/>
          <p:cNvSpPr/>
          <p:nvPr/>
        </p:nvSpPr>
        <p:spPr>
          <a:xfrm>
            <a:off x="3214678" y="1785926"/>
            <a:ext cx="3357586" cy="540444"/>
          </a:xfrm>
          <a:prstGeom prst="rect">
            <a:avLst/>
          </a:prstGeom>
          <a:gradFill>
            <a:gsLst>
              <a:gs pos="100000">
                <a:schemeClr val="accent2">
                  <a:lumMod val="60000"/>
                  <a:lumOff val="40000"/>
                </a:schemeClr>
              </a:gs>
              <a:gs pos="0">
                <a:schemeClr val="accent2">
                  <a:lumMod val="20000"/>
                  <a:lumOff val="80000"/>
                </a:schemeClr>
              </a:gs>
            </a:gsLst>
            <a:lin ang="660000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mtClean="0"/>
              <a:t>Label</a:t>
            </a:r>
            <a:endParaRPr lang="de-DE"/>
          </a:p>
        </p:txBody>
      </p:sp>
      <p:sp>
        <p:nvSpPr>
          <p:cNvPr id="53" name="Rectangle 52"/>
          <p:cNvSpPr/>
          <p:nvPr/>
        </p:nvSpPr>
        <p:spPr>
          <a:xfrm>
            <a:off x="3214678" y="3421481"/>
            <a:ext cx="3357586" cy="436147"/>
          </a:xfrm>
          <a:prstGeom prst="rect">
            <a:avLst/>
          </a:prstGeom>
          <a:solidFill>
            <a:schemeClr val="accent3">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mtClean="0">
                <a:solidFill>
                  <a:schemeClr val="tx1"/>
                </a:solidFill>
              </a:rPr>
              <a:t>Panel</a:t>
            </a:r>
            <a:endParaRPr lang="de-DE">
              <a:solidFill>
                <a:schemeClr val="tx1"/>
              </a:solidFill>
            </a:endParaRPr>
          </a:p>
        </p:txBody>
      </p:sp>
      <p:sp>
        <p:nvSpPr>
          <p:cNvPr id="60" name="Rectangle 59"/>
          <p:cNvSpPr/>
          <p:nvPr/>
        </p:nvSpPr>
        <p:spPr>
          <a:xfrm>
            <a:off x="3214678" y="1785926"/>
            <a:ext cx="3357586" cy="20717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Rectangle 64"/>
          <p:cNvSpPr/>
          <p:nvPr/>
        </p:nvSpPr>
        <p:spPr>
          <a:xfrm>
            <a:off x="3286116" y="2428868"/>
            <a:ext cx="3193801" cy="90074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mtClean="0">
                <a:solidFill>
                  <a:schemeClr val="tx1"/>
                </a:solidFill>
              </a:rPr>
              <a:t>Panel</a:t>
            </a:r>
            <a:endParaRPr lang="de-DE">
              <a:solidFill>
                <a:schemeClr val="tx1"/>
              </a:solidFill>
            </a:endParaRPr>
          </a:p>
        </p:txBody>
      </p:sp>
      <p:sp>
        <p:nvSpPr>
          <p:cNvPr id="66" name="Rectangle 65"/>
          <p:cNvSpPr/>
          <p:nvPr/>
        </p:nvSpPr>
        <p:spPr>
          <a:xfrm>
            <a:off x="3286116" y="3500438"/>
            <a:ext cx="3193801" cy="28223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7" name="Straight Arrow Connector 76"/>
          <p:cNvCxnSpPr>
            <a:stCxn id="84" idx="1"/>
            <a:endCxn id="65" idx="3"/>
          </p:cNvCxnSpPr>
          <p:nvPr/>
        </p:nvCxnSpPr>
        <p:spPr>
          <a:xfrm rot="10800000">
            <a:off x="6479918" y="2879238"/>
            <a:ext cx="1021041" cy="3058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84" idx="1"/>
            <a:endCxn id="66" idx="3"/>
          </p:cNvCxnSpPr>
          <p:nvPr/>
        </p:nvCxnSpPr>
        <p:spPr>
          <a:xfrm rot="10800000" flipV="1">
            <a:off x="6479918" y="3185037"/>
            <a:ext cx="1021041" cy="45651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7500958" y="3000372"/>
            <a:ext cx="1146468" cy="369332"/>
          </a:xfrm>
          <a:prstGeom prst="rect">
            <a:avLst/>
          </a:prstGeom>
          <a:noFill/>
        </p:spPr>
        <p:txBody>
          <a:bodyPr wrap="none" rtlCol="0">
            <a:spAutoFit/>
          </a:bodyPr>
          <a:lstStyle/>
          <a:p>
            <a:r>
              <a:rPr lang="de-DE" smtClean="0"/>
              <a:t>protected</a:t>
            </a:r>
            <a:endParaRPr lang="de-DE"/>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Visuelle Vererbung: Fallstricke</a:t>
            </a:r>
            <a:endParaRPr lang="de-DE" dirty="0"/>
          </a:p>
        </p:txBody>
      </p:sp>
      <p:sp>
        <p:nvSpPr>
          <p:cNvPr id="3" name="Content Placeholder 2"/>
          <p:cNvSpPr>
            <a:spLocks noGrp="1"/>
          </p:cNvSpPr>
          <p:nvPr>
            <p:ph idx="1"/>
          </p:nvPr>
        </p:nvSpPr>
        <p:spPr/>
        <p:txBody>
          <a:bodyPr/>
          <a:lstStyle/>
          <a:p>
            <a:r>
              <a:rPr lang="de-DE" dirty="0" smtClean="0"/>
              <a:t>Layout mit </a:t>
            </a:r>
            <a:r>
              <a:rPr lang="de-DE" dirty="0" err="1" smtClean="0"/>
              <a:t>Anchoring</a:t>
            </a:r>
            <a:r>
              <a:rPr lang="de-DE" dirty="0" smtClean="0"/>
              <a:t> + Größenänderung von Basis-Form zu abgeleiteter Form</a:t>
            </a:r>
          </a:p>
          <a:p>
            <a:pPr lvl="1"/>
            <a:r>
              <a:rPr lang="de-DE" dirty="0" smtClean="0"/>
              <a:t>Problem mit privaten Controls: Im Designer zunächst OK, </a:t>
            </a:r>
            <a:r>
              <a:rPr lang="de-DE" dirty="0" err="1" smtClean="0"/>
              <a:t>Build</a:t>
            </a:r>
            <a:r>
              <a:rPr lang="de-DE" dirty="0" smtClean="0"/>
              <a:t> </a:t>
            </a:r>
            <a:r>
              <a:rPr lang="de-DE" dirty="0" smtClean="0">
                <a:sym typeface="Symbol"/>
              </a:rPr>
              <a:t></a:t>
            </a:r>
            <a:r>
              <a:rPr lang="de-DE" dirty="0" smtClean="0"/>
              <a:t> Layout verschoben!</a:t>
            </a:r>
          </a:p>
          <a:p>
            <a:r>
              <a:rPr lang="de-DE" dirty="0" err="1" smtClean="0"/>
              <a:t>TableLayoutPanel</a:t>
            </a:r>
            <a:r>
              <a:rPr lang="de-DE" dirty="0" smtClean="0"/>
              <a:t> und </a:t>
            </a:r>
            <a:r>
              <a:rPr lang="de-DE" dirty="0" err="1" smtClean="0"/>
              <a:t>FlowLayoutPanel</a:t>
            </a:r>
            <a:endParaRPr lang="de-DE" dirty="0" smtClean="0"/>
          </a:p>
          <a:p>
            <a:pPr lvl="1"/>
            <a:r>
              <a:rPr lang="de-DE" dirty="0" smtClean="0"/>
              <a:t>akzeptieren keine Controls in der </a:t>
            </a:r>
            <a:r>
              <a:rPr lang="de-DE" dirty="0" err="1" smtClean="0"/>
              <a:t>abgel</a:t>
            </a:r>
            <a:r>
              <a:rPr lang="de-DE" dirty="0" smtClean="0"/>
              <a:t>. Form</a:t>
            </a:r>
          </a:p>
          <a:p>
            <a:pPr lvl="2"/>
            <a:r>
              <a:rPr lang="de-DE" dirty="0" smtClean="0"/>
              <a:t>Panel auf </a:t>
            </a:r>
            <a:r>
              <a:rPr lang="de-DE" dirty="0" err="1" smtClean="0"/>
              <a:t>TableLayoutPanel</a:t>
            </a:r>
            <a:r>
              <a:rPr lang="de-DE" dirty="0" smtClean="0"/>
              <a:t> hilft auch nicht</a:t>
            </a:r>
          </a:p>
          <a:p>
            <a:pPr lvl="1"/>
            <a:r>
              <a:rPr lang="de-DE" dirty="0" err="1" smtClean="0"/>
              <a:t>SplitContainer</a:t>
            </a:r>
            <a:r>
              <a:rPr lang="de-DE" dirty="0" smtClean="0"/>
              <a:t> und Panel sind OK</a:t>
            </a:r>
            <a:endParaRPr lang="de-DE"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Farben, Themes, Bitmaps</a:t>
            </a:r>
            <a:endParaRPr lang="de-DE" dirty="0"/>
          </a:p>
        </p:txBody>
      </p:sp>
      <p:sp>
        <p:nvSpPr>
          <p:cNvPr id="3" name="Content Placeholder 2"/>
          <p:cNvSpPr>
            <a:spLocks noGrp="1"/>
          </p:cNvSpPr>
          <p:nvPr>
            <p:ph idx="1"/>
          </p:nvPr>
        </p:nvSpPr>
        <p:spPr/>
        <p:txBody>
          <a:bodyPr/>
          <a:lstStyle/>
          <a:p>
            <a:r>
              <a:rPr lang="de-DE" b="1" dirty="0" smtClean="0"/>
              <a:t>Visual  Styles</a:t>
            </a:r>
            <a:r>
              <a:rPr lang="de-DE" dirty="0" smtClean="0"/>
              <a:t>, z.B. für Buttons:</a:t>
            </a:r>
          </a:p>
          <a:p>
            <a:pPr lvl="1"/>
            <a:r>
              <a:rPr lang="de-DE" smtClean="0"/>
              <a:t>Luna Theme:</a:t>
            </a:r>
            <a:br>
              <a:rPr lang="de-DE" smtClean="0"/>
            </a:br>
            <a:endParaRPr lang="de-DE" dirty="0" smtClean="0"/>
          </a:p>
          <a:p>
            <a:pPr lvl="1"/>
            <a:r>
              <a:rPr lang="de-DE" dirty="0" smtClean="0"/>
              <a:t>Classic </a:t>
            </a:r>
            <a:r>
              <a:rPr lang="de-DE" smtClean="0"/>
              <a:t>Theme:</a:t>
            </a:r>
            <a:br>
              <a:rPr lang="de-DE" smtClean="0"/>
            </a:br>
            <a:endParaRPr lang="de-DE" dirty="0" smtClean="0"/>
          </a:p>
          <a:p>
            <a:r>
              <a:rPr lang="de-DE" smtClean="0"/>
              <a:t>Vorsicht </a:t>
            </a:r>
            <a:r>
              <a:rPr lang="de-DE" dirty="0" smtClean="0"/>
              <a:t>beim Setzen einer Hintergrundfarbe für das Parent Control!</a:t>
            </a:r>
            <a:endParaRPr lang="de-DE" dirty="0"/>
          </a:p>
        </p:txBody>
      </p:sp>
      <p:pic>
        <p:nvPicPr>
          <p:cNvPr id="1026" name="Picture 2"/>
          <p:cNvPicPr>
            <a:picLocks noChangeAspect="1" noChangeArrowheads="1"/>
          </p:cNvPicPr>
          <p:nvPr/>
        </p:nvPicPr>
        <p:blipFill>
          <a:blip r:embed="rId3"/>
          <a:srcRect l="4119" t="14423" r="3196" b="13461"/>
          <a:stretch>
            <a:fillRect/>
          </a:stretch>
        </p:blipFill>
        <p:spPr bwMode="auto">
          <a:xfrm>
            <a:off x="6000760" y="2285992"/>
            <a:ext cx="2071702" cy="71438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l="8980" t="17220" r="11832" b="19642"/>
          <a:stretch>
            <a:fillRect/>
          </a:stretch>
        </p:blipFill>
        <p:spPr bwMode="auto">
          <a:xfrm>
            <a:off x="6000760" y="3143248"/>
            <a:ext cx="2071702" cy="78581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Exzellentes GUI-Design...</a:t>
            </a:r>
            <a:endParaRPr lang="de-DE"/>
          </a:p>
        </p:txBody>
      </p:sp>
      <p:sp>
        <p:nvSpPr>
          <p:cNvPr id="3" name="Content Placeholder 2"/>
          <p:cNvSpPr>
            <a:spLocks noGrp="1"/>
          </p:cNvSpPr>
          <p:nvPr>
            <p:ph idx="1"/>
          </p:nvPr>
        </p:nvSpPr>
        <p:spPr/>
        <p:txBody>
          <a:bodyPr/>
          <a:lstStyle/>
          <a:p>
            <a:r>
              <a:rPr lang="de-DE" smtClean="0"/>
              <a:t>...benötigt</a:t>
            </a:r>
          </a:p>
          <a:p>
            <a:pPr lvl="1"/>
            <a:r>
              <a:rPr lang="de-DE" smtClean="0"/>
              <a:t>viel Talent</a:t>
            </a:r>
          </a:p>
          <a:p>
            <a:pPr lvl="1"/>
            <a:r>
              <a:rPr lang="de-DE" smtClean="0"/>
              <a:t>viel Erfahrung</a:t>
            </a:r>
          </a:p>
          <a:p>
            <a:pPr lvl="1"/>
            <a:r>
              <a:rPr lang="de-DE" smtClean="0"/>
              <a:t>großes Einfühlungsvermögen</a:t>
            </a:r>
          </a:p>
          <a:p>
            <a:pPr lvl="1"/>
            <a:r>
              <a:rPr lang="de-DE" smtClean="0"/>
              <a:t>sehr viel Zeit</a:t>
            </a:r>
            <a:r>
              <a:rPr lang="de-DE" sz="2000" smtClean="0"/>
              <a:t/>
            </a:r>
            <a:br>
              <a:rPr lang="de-DE" sz="2000" smtClean="0"/>
            </a:br>
            <a:r>
              <a:rPr lang="de-DE" sz="2000" smtClean="0"/>
              <a:t>(Wer all dies hat: Herzlichen Glückwunsch!)</a:t>
            </a:r>
            <a:endParaRPr lang="de-DE" sz="1600" smtClean="0"/>
          </a:p>
          <a:p>
            <a:r>
              <a:rPr lang="de-DE" smtClean="0"/>
              <a:t>...ist heute aber nicht das Thema (Sorry)</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Farben, Themes, Bitmaps</a:t>
            </a:r>
            <a:endParaRPr lang="de-DE" dirty="0"/>
          </a:p>
        </p:txBody>
      </p:sp>
      <p:sp>
        <p:nvSpPr>
          <p:cNvPr id="3" name="Content Placeholder 2"/>
          <p:cNvSpPr>
            <a:spLocks noGrp="1"/>
          </p:cNvSpPr>
          <p:nvPr>
            <p:ph idx="1"/>
          </p:nvPr>
        </p:nvSpPr>
        <p:spPr/>
        <p:txBody>
          <a:bodyPr/>
          <a:lstStyle/>
          <a:p>
            <a:r>
              <a:rPr lang="de-DE" dirty="0" smtClean="0"/>
              <a:t>Hintergrundfarbe </a:t>
            </a:r>
            <a:r>
              <a:rPr lang="de-DE" smtClean="0"/>
              <a:t>gesetzt (z.B. Weiss</a:t>
            </a:r>
            <a:r>
              <a:rPr lang="de-DE" dirty="0" smtClean="0"/>
              <a:t>)</a:t>
            </a:r>
          </a:p>
          <a:p>
            <a:pPr lvl="1"/>
            <a:r>
              <a:rPr lang="de-DE" smtClean="0"/>
              <a:t>Luna Theme:</a:t>
            </a:r>
            <a:br>
              <a:rPr lang="de-DE" smtClean="0"/>
            </a:br>
            <a:endParaRPr lang="de-DE" dirty="0" smtClean="0"/>
          </a:p>
          <a:p>
            <a:pPr lvl="1"/>
            <a:r>
              <a:rPr lang="de-DE" dirty="0" smtClean="0"/>
              <a:t>Classic </a:t>
            </a:r>
            <a:r>
              <a:rPr lang="de-DE" smtClean="0"/>
              <a:t>Theme:</a:t>
            </a:r>
            <a:endParaRPr lang="de-DE" dirty="0" smtClean="0"/>
          </a:p>
          <a:p>
            <a:r>
              <a:rPr lang="de-DE" dirty="0" smtClean="0"/>
              <a:t>Problem: Hintergrundfarbe auf Button nicht explizit gesetzt → von Parent geerbt</a:t>
            </a:r>
          </a:p>
          <a:p>
            <a:r>
              <a:rPr lang="de-DE" dirty="0" smtClean="0"/>
              <a:t>Also: Hintergrundfarbe des Buttons setzen</a:t>
            </a:r>
            <a:endParaRPr lang="de-DE" dirty="0"/>
          </a:p>
        </p:txBody>
      </p:sp>
      <p:pic>
        <p:nvPicPr>
          <p:cNvPr id="2050" name="Picture 2"/>
          <p:cNvPicPr>
            <a:picLocks noChangeAspect="1" noChangeArrowheads="1"/>
          </p:cNvPicPr>
          <p:nvPr/>
        </p:nvPicPr>
        <p:blipFill>
          <a:blip r:embed="rId2"/>
          <a:srcRect l="6249" t="14063" r="6048" b="15624"/>
          <a:stretch>
            <a:fillRect/>
          </a:stretch>
        </p:blipFill>
        <p:spPr bwMode="auto">
          <a:xfrm>
            <a:off x="6000760" y="2285992"/>
            <a:ext cx="2071702" cy="714380"/>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l="9614" t="25568" r="11960" b="18181"/>
          <a:stretch>
            <a:fillRect/>
          </a:stretch>
        </p:blipFill>
        <p:spPr bwMode="auto">
          <a:xfrm>
            <a:off x="6000760" y="3143248"/>
            <a:ext cx="2071702" cy="78581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Farben, Themes, Bitmaps</a:t>
            </a:r>
            <a:endParaRPr lang="de-DE" dirty="0"/>
          </a:p>
        </p:txBody>
      </p:sp>
      <p:sp>
        <p:nvSpPr>
          <p:cNvPr id="3" name="Content Placeholder 2"/>
          <p:cNvSpPr>
            <a:spLocks noGrp="1"/>
          </p:cNvSpPr>
          <p:nvPr>
            <p:ph idx="1"/>
          </p:nvPr>
        </p:nvSpPr>
        <p:spPr/>
        <p:txBody>
          <a:bodyPr/>
          <a:lstStyle/>
          <a:p>
            <a:r>
              <a:rPr lang="de-DE" dirty="0" smtClean="0"/>
              <a:t>Hintergrundfarbe des Buttons gesetzt</a:t>
            </a:r>
          </a:p>
          <a:p>
            <a:pPr lvl="1"/>
            <a:r>
              <a:rPr lang="de-DE" smtClean="0"/>
              <a:t>Luna Theme:</a:t>
            </a:r>
            <a:br>
              <a:rPr lang="de-DE" smtClean="0"/>
            </a:br>
            <a:endParaRPr lang="de-DE" dirty="0" smtClean="0"/>
          </a:p>
          <a:p>
            <a:pPr lvl="1"/>
            <a:r>
              <a:rPr lang="de-DE" dirty="0" smtClean="0"/>
              <a:t>Classic </a:t>
            </a:r>
            <a:r>
              <a:rPr lang="de-DE" smtClean="0"/>
              <a:t>Theme:</a:t>
            </a:r>
            <a:endParaRPr lang="de-DE" dirty="0" smtClean="0"/>
          </a:p>
          <a:p>
            <a:r>
              <a:rPr lang="de-DE" dirty="0" smtClean="0"/>
              <a:t>Problem</a:t>
            </a:r>
            <a:r>
              <a:rPr lang="de-DE" smtClean="0"/>
              <a:t>: </a:t>
            </a:r>
            <a:r>
              <a:rPr lang="de-DE" smtClean="0">
                <a:solidFill>
                  <a:schemeClr val="accent2"/>
                </a:solidFill>
              </a:rPr>
              <a:t>UseVisualStyleBackColor</a:t>
            </a:r>
            <a:r>
              <a:rPr lang="de-DE" smtClean="0"/>
              <a:t> </a:t>
            </a:r>
            <a:r>
              <a:rPr lang="de-DE" dirty="0" smtClean="0"/>
              <a:t>wird automatisch auf </a:t>
            </a:r>
            <a:r>
              <a:rPr lang="de-DE" dirty="0" smtClean="0">
                <a:solidFill>
                  <a:schemeClr val="accent2"/>
                </a:solidFill>
              </a:rPr>
              <a:t>false</a:t>
            </a:r>
            <a:r>
              <a:rPr lang="de-DE" dirty="0" smtClean="0"/>
              <a:t> gesetzt</a:t>
            </a:r>
          </a:p>
          <a:p>
            <a:r>
              <a:rPr lang="de-DE" smtClean="0"/>
              <a:t>Also erst </a:t>
            </a:r>
            <a:r>
              <a:rPr lang="de-DE" smtClean="0">
                <a:solidFill>
                  <a:schemeClr val="accent2"/>
                </a:solidFill>
              </a:rPr>
              <a:t>BackColor</a:t>
            </a:r>
            <a:r>
              <a:rPr lang="de-DE" smtClean="0"/>
              <a:t> setzen, dann </a:t>
            </a:r>
            <a:r>
              <a:rPr lang="de-DE" smtClean="0">
                <a:solidFill>
                  <a:schemeClr val="accent2"/>
                </a:solidFill>
              </a:rPr>
              <a:t>UseVisualStyleBackColor</a:t>
            </a:r>
            <a:r>
              <a:rPr lang="de-DE" smtClean="0"/>
              <a:t> auf </a:t>
            </a:r>
            <a:r>
              <a:rPr lang="de-DE" smtClean="0">
                <a:solidFill>
                  <a:schemeClr val="accent2"/>
                </a:solidFill>
              </a:rPr>
              <a:t>true</a:t>
            </a:r>
          </a:p>
        </p:txBody>
      </p:sp>
      <p:pic>
        <p:nvPicPr>
          <p:cNvPr id="3074" name="Picture 2"/>
          <p:cNvPicPr>
            <a:picLocks noChangeAspect="1" noChangeArrowheads="1"/>
          </p:cNvPicPr>
          <p:nvPr/>
        </p:nvPicPr>
        <p:blipFill>
          <a:blip r:embed="rId2"/>
          <a:srcRect l="8438" t="17579" r="9999" b="17969"/>
          <a:stretch>
            <a:fillRect/>
          </a:stretch>
        </p:blipFill>
        <p:spPr bwMode="auto">
          <a:xfrm>
            <a:off x="6000760" y="3071810"/>
            <a:ext cx="2071702" cy="785818"/>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l="8789" t="19641" r="9179" b="13393"/>
          <a:stretch>
            <a:fillRect/>
          </a:stretch>
        </p:blipFill>
        <p:spPr bwMode="auto">
          <a:xfrm>
            <a:off x="6000760" y="2285992"/>
            <a:ext cx="2000264" cy="71438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Bitmaps: PNG vs.GIF</a:t>
            </a:r>
            <a:endParaRPr lang="de-DE" dirty="0"/>
          </a:p>
        </p:txBody>
      </p:sp>
      <p:sp>
        <p:nvSpPr>
          <p:cNvPr id="3" name="Content Placeholder 2"/>
          <p:cNvSpPr>
            <a:spLocks noGrp="1"/>
          </p:cNvSpPr>
          <p:nvPr>
            <p:ph idx="1"/>
          </p:nvPr>
        </p:nvSpPr>
        <p:spPr/>
        <p:txBody>
          <a:bodyPr/>
          <a:lstStyle/>
          <a:p>
            <a:endParaRPr lang="de-DE" dirty="0" smtClean="0"/>
          </a:p>
        </p:txBody>
      </p:sp>
      <p:grpSp>
        <p:nvGrpSpPr>
          <p:cNvPr id="4" name="Group 8"/>
          <p:cNvGrpSpPr/>
          <p:nvPr/>
        </p:nvGrpSpPr>
        <p:grpSpPr>
          <a:xfrm>
            <a:off x="1643042" y="1785926"/>
            <a:ext cx="6554882" cy="4458716"/>
            <a:chOff x="2143108" y="2184994"/>
            <a:chExt cx="6554882" cy="4458716"/>
          </a:xfrm>
        </p:grpSpPr>
        <p:pic>
          <p:nvPicPr>
            <p:cNvPr id="5" name="Picture 4" descr="Image10.png"/>
            <p:cNvPicPr>
              <a:picLocks noChangeAspect="1"/>
            </p:cNvPicPr>
            <p:nvPr/>
          </p:nvPicPr>
          <p:blipFill>
            <a:blip r:embed="rId2"/>
            <a:stretch>
              <a:fillRect/>
            </a:stretch>
          </p:blipFill>
          <p:spPr>
            <a:xfrm>
              <a:off x="2143108" y="2184994"/>
              <a:ext cx="3836274" cy="4458716"/>
            </a:xfrm>
            <a:prstGeom prst="rect">
              <a:avLst/>
            </a:prstGeom>
          </p:spPr>
        </p:pic>
        <p:sp>
          <p:nvSpPr>
            <p:cNvPr id="6" name="TextBox 5"/>
            <p:cNvSpPr txBox="1"/>
            <p:nvPr/>
          </p:nvSpPr>
          <p:spPr>
            <a:xfrm>
              <a:off x="6143636" y="2500306"/>
              <a:ext cx="2429319" cy="707886"/>
            </a:xfrm>
            <a:prstGeom prst="rect">
              <a:avLst/>
            </a:prstGeom>
            <a:noFill/>
          </p:spPr>
          <p:txBody>
            <a:bodyPr wrap="none" rtlCol="0">
              <a:spAutoFit/>
            </a:bodyPr>
            <a:lstStyle/>
            <a:p>
              <a:r>
                <a:rPr lang="de-DE" dirty="0" smtClean="0">
                  <a:latin typeface="+mn-lt"/>
                </a:rPr>
                <a:t>"Luna Blue" Theme </a:t>
              </a:r>
            </a:p>
            <a:p>
              <a:r>
                <a:rPr lang="de-DE" sz="1600" dirty="0" smtClean="0">
                  <a:latin typeface="+mn-lt"/>
                </a:rPr>
                <a:t>(WinXP Default)</a:t>
              </a:r>
            </a:p>
          </p:txBody>
        </p:sp>
        <p:sp>
          <p:nvSpPr>
            <p:cNvPr id="7" name="TextBox 6"/>
            <p:cNvSpPr txBox="1"/>
            <p:nvPr/>
          </p:nvSpPr>
          <p:spPr>
            <a:xfrm>
              <a:off x="6143636" y="4071942"/>
              <a:ext cx="2554354" cy="707886"/>
            </a:xfrm>
            <a:prstGeom prst="rect">
              <a:avLst/>
            </a:prstGeom>
            <a:noFill/>
          </p:spPr>
          <p:txBody>
            <a:bodyPr wrap="none" rtlCol="0">
              <a:spAutoFit/>
            </a:bodyPr>
            <a:lstStyle/>
            <a:p>
              <a:r>
                <a:rPr lang="de-DE" dirty="0" smtClean="0">
                  <a:latin typeface="+mn-lt"/>
                </a:rPr>
                <a:t>"Luna Silver" Theme </a:t>
              </a:r>
            </a:p>
            <a:p>
              <a:r>
                <a:rPr lang="de-DE" sz="1600" dirty="0" smtClean="0">
                  <a:latin typeface="+mn-lt"/>
                </a:rPr>
                <a:t>(WinXP Alternativ)</a:t>
              </a:r>
            </a:p>
          </p:txBody>
        </p:sp>
        <p:sp>
          <p:nvSpPr>
            <p:cNvPr id="8" name="TextBox 7"/>
            <p:cNvSpPr txBox="1"/>
            <p:nvPr/>
          </p:nvSpPr>
          <p:spPr>
            <a:xfrm>
              <a:off x="6143636" y="5572140"/>
              <a:ext cx="2103910" cy="707886"/>
            </a:xfrm>
            <a:prstGeom prst="rect">
              <a:avLst/>
            </a:prstGeom>
            <a:noFill/>
          </p:spPr>
          <p:txBody>
            <a:bodyPr wrap="none" rtlCol="0">
              <a:spAutoFit/>
            </a:bodyPr>
            <a:lstStyle/>
            <a:p>
              <a:r>
                <a:rPr lang="de-DE" dirty="0" smtClean="0">
                  <a:latin typeface="+mn-lt"/>
                </a:rPr>
                <a:t>"Classic" Theme </a:t>
              </a:r>
            </a:p>
            <a:p>
              <a:r>
                <a:rPr lang="de-DE" sz="1600" dirty="0" smtClean="0">
                  <a:latin typeface="+mn-lt"/>
                </a:rPr>
                <a:t>(Stand NT4)</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Farben, Themes, Bitmaps</a:t>
            </a:r>
            <a:endParaRPr lang="de-DE" dirty="0"/>
          </a:p>
        </p:txBody>
      </p:sp>
      <p:sp>
        <p:nvSpPr>
          <p:cNvPr id="3" name="Content Placeholder 2"/>
          <p:cNvSpPr>
            <a:spLocks noGrp="1"/>
          </p:cNvSpPr>
          <p:nvPr>
            <p:ph idx="1"/>
          </p:nvPr>
        </p:nvSpPr>
        <p:spPr/>
        <p:txBody>
          <a:bodyPr/>
          <a:lstStyle/>
          <a:p>
            <a:r>
              <a:rPr lang="de-DE" dirty="0" smtClean="0"/>
              <a:t>Deshalb: Anwendung unter verschiedenen Themes testen!</a:t>
            </a:r>
          </a:p>
          <a:p>
            <a:pPr lvl="1"/>
            <a:r>
              <a:rPr lang="de-DE" dirty="0" smtClean="0"/>
              <a:t>Buttons</a:t>
            </a:r>
          </a:p>
          <a:p>
            <a:pPr lvl="2"/>
            <a:r>
              <a:rPr lang="de-DE" dirty="0" smtClean="0"/>
              <a:t>Hintergrundfarbe Classic vs. Themed</a:t>
            </a:r>
          </a:p>
          <a:p>
            <a:pPr lvl="1"/>
            <a:r>
              <a:rPr lang="de-DE" dirty="0" smtClean="0"/>
              <a:t>Bitmaps</a:t>
            </a:r>
          </a:p>
          <a:p>
            <a:pPr lvl="2"/>
            <a:r>
              <a:rPr lang="de-DE" dirty="0" smtClean="0"/>
              <a:t>(Halb-)Transparenz wirklich ok?</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PsycholoGie beachten</a:t>
            </a:r>
            <a:endParaRPr lang="de-DE"/>
          </a:p>
        </p:txBody>
      </p:sp>
      <p:sp>
        <p:nvSpPr>
          <p:cNvPr id="3" name="Text Placeholder 2"/>
          <p:cNvSpPr>
            <a:spLocks noGrp="1"/>
          </p:cNvSpPr>
          <p:nvPr>
            <p:ph type="body" idx="1"/>
          </p:nvPr>
        </p:nvSpPr>
        <p:spPr/>
        <p:txBody>
          <a:bodyPr/>
          <a:lstStyle/>
          <a:p>
            <a:r>
              <a:rPr lang="de-DE" smtClean="0"/>
              <a:t>Schritt 3</a:t>
            </a:r>
            <a:endParaRPr lang="de-DE"/>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Warum Psychologie?</a:t>
            </a:r>
            <a:endParaRPr lang="de-DE"/>
          </a:p>
        </p:txBody>
      </p:sp>
      <p:sp>
        <p:nvSpPr>
          <p:cNvPr id="3" name="Content Placeholder 2"/>
          <p:cNvSpPr>
            <a:spLocks noGrp="1"/>
          </p:cNvSpPr>
          <p:nvPr>
            <p:ph idx="1"/>
          </p:nvPr>
        </p:nvSpPr>
        <p:spPr/>
        <p:txBody>
          <a:bodyPr/>
          <a:lstStyle/>
          <a:p>
            <a:r>
              <a:rPr lang="de-DE" dirty="0" smtClean="0"/>
              <a:t>Weil Anwender häufig</a:t>
            </a:r>
          </a:p>
          <a:p>
            <a:pPr lvl="1"/>
            <a:r>
              <a:rPr lang="de-DE" dirty="0" smtClean="0"/>
              <a:t>ängstlich</a:t>
            </a:r>
          </a:p>
          <a:p>
            <a:pPr lvl="1"/>
            <a:r>
              <a:rPr lang="de-DE" dirty="0" smtClean="0"/>
              <a:t>überheblich</a:t>
            </a:r>
          </a:p>
          <a:p>
            <a:pPr lvl="1"/>
            <a:r>
              <a:rPr lang="de-DE" dirty="0" smtClean="0"/>
              <a:t>ungeduldig</a:t>
            </a:r>
          </a:p>
          <a:p>
            <a:pPr lvl="1"/>
            <a:r>
              <a:rPr lang="de-DE" dirty="0" smtClean="0"/>
              <a:t>unlogisch</a:t>
            </a:r>
          </a:p>
          <a:p>
            <a:pPr lvl="1"/>
            <a:r>
              <a:rPr lang="de-DE" dirty="0" smtClean="0"/>
              <a:t>unvernünftig</a:t>
            </a:r>
          </a:p>
          <a:p>
            <a:pPr lvl="1"/>
            <a:r>
              <a:rPr lang="de-DE" dirty="0" smtClean="0"/>
              <a:t>ungerecht</a:t>
            </a:r>
          </a:p>
          <a:p>
            <a:pPr lvl="1">
              <a:buNone/>
            </a:pPr>
            <a:r>
              <a:rPr lang="de-DE" sz="3200" dirty="0" smtClean="0"/>
              <a:t>sind</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Wann ist eine Software "gut"?</a:t>
            </a:r>
            <a:endParaRPr lang="de-DE"/>
          </a:p>
        </p:txBody>
      </p:sp>
      <p:sp>
        <p:nvSpPr>
          <p:cNvPr id="3" name="Content Placeholder 2"/>
          <p:cNvSpPr>
            <a:spLocks noGrp="1"/>
          </p:cNvSpPr>
          <p:nvPr>
            <p:ph idx="1"/>
          </p:nvPr>
        </p:nvSpPr>
        <p:spPr/>
        <p:txBody>
          <a:bodyPr/>
          <a:lstStyle/>
          <a:p>
            <a:pPr marL="514350" indent="-514350">
              <a:buFont typeface="+mj-lt"/>
              <a:buAutoNum type="arabicPeriod"/>
            </a:pPr>
            <a:r>
              <a:rPr lang="de-DE" smtClean="0"/>
              <a:t>Sie muss gewisse technische, messbare Anforderungen erfüllen</a:t>
            </a:r>
          </a:p>
          <a:p>
            <a:pPr lvl="1"/>
            <a:r>
              <a:rPr lang="de-DE" smtClean="0"/>
              <a:t>Kapazität, Datendurchsatz, Geschwindigkeit</a:t>
            </a:r>
          </a:p>
          <a:p>
            <a:pPr marL="514350" indent="-514350">
              <a:buFont typeface="+mj-lt"/>
              <a:buAutoNum type="arabicPeriod"/>
            </a:pPr>
            <a:r>
              <a:rPr lang="de-DE" smtClean="0"/>
              <a:t>Sie muss die benötigten Anwendungsfälle abdecken</a:t>
            </a:r>
          </a:p>
          <a:p>
            <a:pPr lvl="1"/>
            <a:r>
              <a:rPr lang="de-DE" smtClean="0"/>
              <a:t>Siehe Pflichtenheft</a:t>
            </a:r>
          </a:p>
          <a:p>
            <a:pPr marL="514350" indent="-514350">
              <a:buFont typeface="+mj-lt"/>
              <a:buAutoNum type="arabicPeriod"/>
            </a:pPr>
            <a:r>
              <a:rPr lang="de-DE" b="1" smtClean="0"/>
              <a:t>Der Anwender muss sie für gut halten.</a:t>
            </a:r>
            <a:endParaRPr lang="de-DE" b="1"/>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"Gut" aus Anwendersicht</a:t>
            </a:r>
            <a:endParaRPr lang="de-DE"/>
          </a:p>
        </p:txBody>
      </p:sp>
      <p:sp>
        <p:nvSpPr>
          <p:cNvPr id="3" name="Content Placeholder 2"/>
          <p:cNvSpPr>
            <a:spLocks noGrp="1"/>
          </p:cNvSpPr>
          <p:nvPr>
            <p:ph idx="1"/>
          </p:nvPr>
        </p:nvSpPr>
        <p:spPr/>
        <p:txBody>
          <a:bodyPr/>
          <a:lstStyle/>
          <a:p>
            <a:r>
              <a:rPr lang="de-DE" smtClean="0"/>
              <a:t>Guter erster Eindruck</a:t>
            </a:r>
          </a:p>
          <a:p>
            <a:pPr lvl="1"/>
            <a:r>
              <a:rPr lang="de-DE" smtClean="0"/>
              <a:t>Schicke GUI, nicht zu verspielt</a:t>
            </a:r>
          </a:p>
          <a:p>
            <a:pPr lvl="1"/>
            <a:r>
              <a:rPr lang="de-DE" smtClean="0"/>
              <a:t>Erkennbare Einstiegspunkte</a:t>
            </a:r>
          </a:p>
          <a:p>
            <a:r>
              <a:rPr lang="de-DE" smtClean="0"/>
              <a:t>Mittel- und langfristig: Vertrauen</a:t>
            </a:r>
          </a:p>
          <a:p>
            <a:pPr lvl="1"/>
            <a:r>
              <a:rPr lang="de-DE" smtClean="0"/>
              <a:t>Ich kann meinen Job effizient erledigen</a:t>
            </a:r>
          </a:p>
          <a:p>
            <a:pPr lvl="1"/>
            <a:r>
              <a:rPr lang="de-DE" smtClean="0"/>
              <a:t>Ich werde nicht alleine gelassen</a:t>
            </a:r>
          </a:p>
          <a:p>
            <a:pPr lvl="1"/>
            <a:r>
              <a:rPr lang="de-DE" smtClean="0"/>
              <a:t>Daten gehen nicht "einfach so" verloren</a:t>
            </a:r>
          </a:p>
          <a:p>
            <a:pPr lvl="1"/>
            <a:r>
              <a:rPr lang="de-DE" smtClean="0"/>
              <a:t>Ohne Absicht kann nichts "kaputt gehen"</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Vertrauen nicht enttäuschen!</a:t>
            </a:r>
            <a:endParaRPr lang="de-DE" dirty="0"/>
          </a:p>
        </p:txBody>
      </p:sp>
      <p:sp>
        <p:nvSpPr>
          <p:cNvPr id="3" name="Content Placeholder 2"/>
          <p:cNvSpPr>
            <a:spLocks noGrp="1"/>
          </p:cNvSpPr>
          <p:nvPr>
            <p:ph idx="1"/>
          </p:nvPr>
        </p:nvSpPr>
        <p:spPr/>
        <p:txBody>
          <a:bodyPr/>
          <a:lstStyle/>
          <a:p>
            <a:r>
              <a:rPr lang="de-DE" smtClean="0"/>
              <a:t>Goldene Regel: Jede Eingabe des Anwenders ist wertvoll!</a:t>
            </a:r>
          </a:p>
          <a:p>
            <a:r>
              <a:rPr lang="de-DE" smtClean="0"/>
              <a:t>Unerwarteter Datenverlust/verfälschung ist absolut tödlich für das Vertrauen in die Anwendung!</a:t>
            </a:r>
          </a:p>
          <a:p>
            <a:r>
              <a:rPr lang="de-DE" smtClean="0"/>
              <a:t>Evtl. wird schon das unbeabsichtigte Schließen eines Dialogs als Datenverlust empfunden</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Datenverlust in der GUI</a:t>
            </a:r>
            <a:endParaRPr lang="de-DE"/>
          </a:p>
        </p:txBody>
      </p:sp>
      <p:sp>
        <p:nvSpPr>
          <p:cNvPr id="3" name="Content Placeholder 2"/>
          <p:cNvSpPr>
            <a:spLocks noGrp="1"/>
          </p:cNvSpPr>
          <p:nvPr>
            <p:ph idx="1"/>
          </p:nvPr>
        </p:nvSpPr>
        <p:spPr/>
        <p:txBody>
          <a:bodyPr/>
          <a:lstStyle/>
          <a:p>
            <a:r>
              <a:rPr lang="de-DE" smtClean="0"/>
              <a:t>Dabei muss man etwas differenzieren:</a:t>
            </a:r>
          </a:p>
          <a:p>
            <a:pPr lvl="1"/>
            <a:r>
              <a:rPr lang="de-DE" smtClean="0"/>
              <a:t>Beispiel komplexer Optionsdialog:</a:t>
            </a:r>
          </a:p>
          <a:p>
            <a:pPr lvl="2"/>
            <a:r>
              <a:rPr lang="de-DE" smtClean="0"/>
              <a:t>Checkboxes, Radiobuttons, mehrere Tabs – aber niemanden stört es, wenn man den Dialog mit Escape ohne Nachfrage abbrechen kann.</a:t>
            </a:r>
          </a:p>
          <a:p>
            <a:pPr lvl="1"/>
            <a:r>
              <a:rPr lang="de-DE" smtClean="0"/>
              <a:t>Gegenbeispiel: Erstellen einer Mail in Outlook</a:t>
            </a:r>
          </a:p>
          <a:p>
            <a:r>
              <a:rPr lang="de-DE" smtClean="0"/>
              <a:t>Abwägen: Was ist für den User nerviger:</a:t>
            </a:r>
          </a:p>
          <a:p>
            <a:pPr lvl="1"/>
            <a:r>
              <a:rPr lang="de-DE" smtClean="0"/>
              <a:t>Verlust von eingegebenen Daten</a:t>
            </a:r>
          </a:p>
          <a:p>
            <a:pPr lvl="1"/>
            <a:r>
              <a:rPr lang="de-DE" smtClean="0"/>
              <a:t>Ständige Nachfragen?</a:t>
            </a:r>
          </a:p>
          <a:p>
            <a:endParaRPr lang="de-DE"/>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i="1" smtClean="0"/>
              <a:t>Gutes</a:t>
            </a:r>
            <a:r>
              <a:rPr lang="de-DE" smtClean="0"/>
              <a:t> GUI-Design...</a:t>
            </a:r>
            <a:endParaRPr lang="de-DE"/>
          </a:p>
        </p:txBody>
      </p:sp>
      <p:sp>
        <p:nvSpPr>
          <p:cNvPr id="3" name="Content Placeholder 2"/>
          <p:cNvSpPr>
            <a:spLocks noGrp="1"/>
          </p:cNvSpPr>
          <p:nvPr>
            <p:ph idx="1"/>
          </p:nvPr>
        </p:nvSpPr>
        <p:spPr/>
        <p:txBody>
          <a:bodyPr/>
          <a:lstStyle/>
          <a:p>
            <a:r>
              <a:rPr lang="de-DE" dirty="0" smtClean="0"/>
              <a:t>...benötigt</a:t>
            </a:r>
          </a:p>
          <a:p>
            <a:pPr lvl="1"/>
            <a:r>
              <a:rPr lang="de-DE" i="1" dirty="0" smtClean="0"/>
              <a:t>etwas</a:t>
            </a:r>
            <a:r>
              <a:rPr lang="de-DE" dirty="0" smtClean="0"/>
              <a:t> Erfahrung</a:t>
            </a:r>
          </a:p>
          <a:p>
            <a:pPr lvl="1"/>
            <a:r>
              <a:rPr lang="de-DE" i="1" dirty="0" smtClean="0"/>
              <a:t>ein gewisses</a:t>
            </a:r>
            <a:r>
              <a:rPr lang="de-DE" dirty="0" smtClean="0"/>
              <a:t> Einfühlungsvermögen</a:t>
            </a:r>
          </a:p>
          <a:p>
            <a:pPr lvl="1"/>
            <a:r>
              <a:rPr lang="de-DE" dirty="0" smtClean="0"/>
              <a:t>(immer noch) viel Zeit</a:t>
            </a:r>
          </a:p>
          <a:p>
            <a:r>
              <a:rPr lang="de-DE" dirty="0" smtClean="0"/>
              <a:t>...das sollte irgendwann das Ziel sein</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Datenverfälschung in der GUI</a:t>
            </a:r>
            <a:endParaRPr lang="de-DE"/>
          </a:p>
        </p:txBody>
      </p:sp>
      <p:sp>
        <p:nvSpPr>
          <p:cNvPr id="3" name="Content Placeholder 2"/>
          <p:cNvSpPr>
            <a:spLocks noGrp="1"/>
          </p:cNvSpPr>
          <p:nvPr>
            <p:ph idx="1"/>
          </p:nvPr>
        </p:nvSpPr>
        <p:spPr/>
        <p:txBody>
          <a:bodyPr/>
          <a:lstStyle/>
          <a:p>
            <a:r>
              <a:rPr lang="de-DE" smtClean="0"/>
              <a:t>Längenbeschränkung für Texte</a:t>
            </a:r>
          </a:p>
          <a:p>
            <a:pPr lvl="1"/>
            <a:r>
              <a:rPr lang="de-DE" smtClean="0"/>
              <a:t>Können evtl. Texte eingegeben werden, die später ungefragt gekürzt werden?</a:t>
            </a:r>
          </a:p>
          <a:p>
            <a:r>
              <a:rPr lang="de-DE" smtClean="0"/>
              <a:t>Zeilenumbrüche</a:t>
            </a:r>
          </a:p>
          <a:p>
            <a:pPr lvl="1"/>
            <a:r>
              <a:rPr lang="de-DE" smtClean="0"/>
              <a:t>Werden Zeilenumbrüche in mehrzeiligen Textfeldern ggf. stillschweigend entfernt?</a:t>
            </a:r>
          </a:p>
          <a:p>
            <a:endParaRPr lang="de-DE"/>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Großes Problem: GUI-Texte</a:t>
            </a:r>
            <a:endParaRPr lang="de-DE" dirty="0"/>
          </a:p>
        </p:txBody>
      </p:sp>
      <p:sp>
        <p:nvSpPr>
          <p:cNvPr id="3" name="Content Placeholder 2"/>
          <p:cNvSpPr>
            <a:spLocks noGrp="1"/>
          </p:cNvSpPr>
          <p:nvPr>
            <p:ph idx="1"/>
          </p:nvPr>
        </p:nvSpPr>
        <p:spPr/>
        <p:txBody>
          <a:bodyPr/>
          <a:lstStyle/>
          <a:p>
            <a:r>
              <a:rPr lang="de-DE" dirty="0" smtClean="0"/>
              <a:t>Texte spielen in GUIs eine wichtige Rolle:</a:t>
            </a:r>
          </a:p>
          <a:p>
            <a:pPr lvl="1"/>
            <a:r>
              <a:rPr lang="de-DE" dirty="0" smtClean="0"/>
              <a:t>Frage an Anwender, ob eine bestimmte Aktion ausgeführt werden soll</a:t>
            </a:r>
          </a:p>
          <a:p>
            <a:pPr lvl="1"/>
            <a:r>
              <a:rPr lang="de-DE" dirty="0" smtClean="0"/>
              <a:t>Anwendern wichtige Dinge erklären</a:t>
            </a:r>
          </a:p>
          <a:p>
            <a:pPr lvl="1"/>
            <a:r>
              <a:rPr lang="de-DE" dirty="0" smtClean="0"/>
              <a:t>Anwendern Hintergrundinformationen geben</a:t>
            </a:r>
          </a:p>
          <a:p>
            <a:pPr lvl="1"/>
            <a:r>
              <a:rPr lang="de-DE" dirty="0" smtClean="0"/>
              <a:t>etc.</a:t>
            </a:r>
          </a:p>
          <a:p>
            <a:r>
              <a:rPr lang="de-DE" dirty="0" smtClean="0"/>
              <a:t>Grundregel: Anwender lesen keine Texte!</a:t>
            </a:r>
            <a:endParaRPr lang="de-DE"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Anwender "scannen" GUIs</a:t>
            </a:r>
            <a:endParaRPr lang="de-DE"/>
          </a:p>
        </p:txBody>
      </p:sp>
      <p:sp>
        <p:nvSpPr>
          <p:cNvPr id="3" name="Content Placeholder 2"/>
          <p:cNvSpPr>
            <a:spLocks noGrp="1"/>
          </p:cNvSpPr>
          <p:nvPr>
            <p:ph idx="1"/>
          </p:nvPr>
        </p:nvSpPr>
        <p:spPr/>
        <p:txBody>
          <a:bodyPr/>
          <a:lstStyle/>
          <a:p>
            <a:r>
              <a:rPr lang="de-DE" dirty="0" smtClean="0"/>
              <a:t>Beim Erscheinen eines neuen Dialogs</a:t>
            </a:r>
          </a:p>
          <a:p>
            <a:pPr marL="971550" lvl="1" indent="-514350">
              <a:buFont typeface="+mj-lt"/>
              <a:buAutoNum type="arabicPeriod"/>
            </a:pPr>
            <a:r>
              <a:rPr lang="de-DE" dirty="0" smtClean="0"/>
              <a:t>Interaktive Controls im Zentrum</a:t>
            </a:r>
          </a:p>
          <a:p>
            <a:pPr marL="1163638" lvl="2" indent="-265113"/>
            <a:r>
              <a:rPr lang="de-DE" dirty="0" smtClean="0"/>
              <a:t>Was kann ich hier machen?</a:t>
            </a:r>
          </a:p>
          <a:p>
            <a:pPr marL="971550" lvl="1" indent="-514350">
              <a:buFont typeface="+mj-lt"/>
              <a:buAutoNum type="arabicPeriod"/>
            </a:pPr>
            <a:r>
              <a:rPr lang="de-DE" dirty="0" smtClean="0"/>
              <a:t>Ja/Nein/OK/Cancel-Buttons</a:t>
            </a:r>
          </a:p>
          <a:p>
            <a:pPr marL="1163638" lvl="2" indent="-265113"/>
            <a:r>
              <a:rPr lang="de-DE" dirty="0" smtClean="0"/>
              <a:t>Wie komme ich hier raus?</a:t>
            </a:r>
          </a:p>
          <a:p>
            <a:pPr marL="971550" lvl="1" indent="-514350">
              <a:buFont typeface="+mj-lt"/>
              <a:buAutoNum type="arabicPeriod"/>
            </a:pPr>
            <a:r>
              <a:rPr lang="de-DE" dirty="0" smtClean="0"/>
              <a:t>Sonstige interaktive Controls</a:t>
            </a:r>
          </a:p>
          <a:p>
            <a:pPr marL="1163638" lvl="2" indent="-265113"/>
            <a:r>
              <a:rPr lang="de-DE" dirty="0" smtClean="0"/>
              <a:t>Sieht noch irgendetwas interessant aus?</a:t>
            </a:r>
          </a:p>
          <a:p>
            <a:pPr marL="971550" lvl="1" indent="-514350">
              <a:buFont typeface="+mj-lt"/>
              <a:buAutoNum type="arabicPeriod"/>
            </a:pPr>
            <a:r>
              <a:rPr lang="de-DE" dirty="0" smtClean="0"/>
              <a:t>Dann erst Texte</a:t>
            </a:r>
          </a:p>
          <a:p>
            <a:pPr marL="1163638" lvl="2" indent="-249238"/>
            <a:r>
              <a:rPr lang="de-DE" dirty="0" smtClean="0"/>
              <a:t>Wenn es sein muss...</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Beispiel 1</a:t>
            </a:r>
            <a:endParaRPr lang="de-DE"/>
          </a:p>
        </p:txBody>
      </p:sp>
      <p:sp>
        <p:nvSpPr>
          <p:cNvPr id="3" name="Content Placeholder 2"/>
          <p:cNvSpPr>
            <a:spLocks noGrp="1"/>
          </p:cNvSpPr>
          <p:nvPr>
            <p:ph idx="1"/>
          </p:nvPr>
        </p:nvSpPr>
        <p:spPr/>
        <p:txBody>
          <a:bodyPr/>
          <a:lstStyle/>
          <a:p>
            <a:r>
              <a:rPr lang="de-DE" smtClean="0"/>
              <a:t>Was der Entwickler entworfen hat</a:t>
            </a:r>
            <a:br>
              <a:rPr lang="de-DE" smtClean="0"/>
            </a:br>
            <a:endParaRPr lang="de-DE" smtClean="0"/>
          </a:p>
          <a:p>
            <a:endParaRPr lang="de-DE" smtClean="0"/>
          </a:p>
          <a:p>
            <a:endParaRPr lang="de-DE" smtClean="0"/>
          </a:p>
          <a:p>
            <a:endParaRPr lang="de-DE" smtClean="0"/>
          </a:p>
          <a:p>
            <a:r>
              <a:rPr lang="de-DE" smtClean="0"/>
              <a:t>Da steht doch eigentlich alles drin, oder?</a:t>
            </a:r>
            <a:endParaRPr lang="de-DE"/>
          </a:p>
        </p:txBody>
      </p:sp>
      <p:pic>
        <p:nvPicPr>
          <p:cNvPr id="6" name="Picture 5" descr="DialogExample1a.png"/>
          <p:cNvPicPr>
            <a:picLocks noChangeAspect="1"/>
          </p:cNvPicPr>
          <p:nvPr/>
        </p:nvPicPr>
        <p:blipFill>
          <a:blip r:embed="rId2"/>
          <a:stretch>
            <a:fillRect/>
          </a:stretch>
        </p:blipFill>
        <p:spPr>
          <a:xfrm>
            <a:off x="2214546" y="2404466"/>
            <a:ext cx="4979534" cy="2667608"/>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Beispiel 1</a:t>
            </a:r>
            <a:endParaRPr lang="de-DE"/>
          </a:p>
        </p:txBody>
      </p:sp>
      <p:sp>
        <p:nvSpPr>
          <p:cNvPr id="3" name="Content Placeholder 2"/>
          <p:cNvSpPr>
            <a:spLocks noGrp="1"/>
          </p:cNvSpPr>
          <p:nvPr>
            <p:ph idx="1"/>
          </p:nvPr>
        </p:nvSpPr>
        <p:spPr/>
        <p:txBody>
          <a:bodyPr/>
          <a:lstStyle/>
          <a:p>
            <a:r>
              <a:rPr lang="de-DE" dirty="0" smtClean="0"/>
              <a:t>Was der Anwender sieht</a:t>
            </a:r>
            <a:br>
              <a:rPr lang="de-DE" dirty="0" smtClean="0"/>
            </a:br>
            <a:endParaRPr lang="de-DE" dirty="0" smtClean="0"/>
          </a:p>
          <a:p>
            <a:endParaRPr lang="de-DE" dirty="0" smtClean="0"/>
          </a:p>
          <a:p>
            <a:endParaRPr lang="de-DE" dirty="0" smtClean="0"/>
          </a:p>
          <a:p>
            <a:endParaRPr lang="de-DE" dirty="0" smtClean="0"/>
          </a:p>
          <a:p>
            <a:r>
              <a:rPr lang="de-DE" dirty="0" smtClean="0"/>
              <a:t>Und jetzt kommt der unlogische Teil...</a:t>
            </a:r>
          </a:p>
          <a:p>
            <a:endParaRPr lang="de-DE" dirty="0" smtClean="0"/>
          </a:p>
          <a:p>
            <a:endParaRPr lang="de-DE" dirty="0" smtClean="0"/>
          </a:p>
          <a:p>
            <a:endParaRPr lang="de-DE" dirty="0" smtClean="0"/>
          </a:p>
        </p:txBody>
      </p:sp>
      <p:pic>
        <p:nvPicPr>
          <p:cNvPr id="8" name="Picture 7" descr="DialogExample1b.png"/>
          <p:cNvPicPr>
            <a:picLocks noChangeAspect="1"/>
          </p:cNvPicPr>
          <p:nvPr/>
        </p:nvPicPr>
        <p:blipFill>
          <a:blip r:embed="rId2"/>
          <a:stretch>
            <a:fillRect/>
          </a:stretch>
        </p:blipFill>
        <p:spPr>
          <a:xfrm>
            <a:off x="2214546" y="2404466"/>
            <a:ext cx="4979534" cy="2667608"/>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Beispiel 1</a:t>
            </a:r>
            <a:endParaRPr lang="de-DE"/>
          </a:p>
        </p:txBody>
      </p:sp>
      <p:sp>
        <p:nvSpPr>
          <p:cNvPr id="3" name="Content Placeholder 2"/>
          <p:cNvSpPr>
            <a:spLocks noGrp="1"/>
          </p:cNvSpPr>
          <p:nvPr>
            <p:ph idx="1"/>
          </p:nvPr>
        </p:nvSpPr>
        <p:spPr/>
        <p:txBody>
          <a:bodyPr/>
          <a:lstStyle/>
          <a:p>
            <a:r>
              <a:rPr lang="de-DE" smtClean="0"/>
              <a:t>Wenn es der Anwender eilig hat und der Dialog erscheint als das einzige Hindernis, wird er OK drücken.</a:t>
            </a:r>
          </a:p>
          <a:p>
            <a:pPr lvl="1"/>
            <a:r>
              <a:rPr lang="de-DE" smtClean="0"/>
              <a:t>Kein visueller Hinweis auf Gefahr, OK ist ok!</a:t>
            </a:r>
          </a:p>
          <a:p>
            <a:r>
              <a:rPr lang="de-DE" smtClean="0"/>
              <a:t>Ist der Anwender eher ängstlich, wird er Abbrechen drücken</a:t>
            </a:r>
          </a:p>
          <a:p>
            <a:pPr lvl="1"/>
            <a:r>
              <a:rPr lang="de-DE" smtClean="0"/>
              <a:t>"Ich konnte das nicht machen, da kam eine Meldung. Ne, gelesen habe ich die nicht"</a:t>
            </a:r>
            <a:endParaRPr lang="de-DE"/>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Etwas besser: Beispiel 2</a:t>
            </a:r>
            <a:endParaRPr lang="de-DE"/>
          </a:p>
        </p:txBody>
      </p:sp>
      <p:sp>
        <p:nvSpPr>
          <p:cNvPr id="3" name="Content Placeholder 2"/>
          <p:cNvSpPr>
            <a:spLocks noGrp="1"/>
          </p:cNvSpPr>
          <p:nvPr>
            <p:ph idx="1"/>
          </p:nvPr>
        </p:nvSpPr>
        <p:spPr/>
        <p:txBody>
          <a:bodyPr/>
          <a:lstStyle/>
          <a:p>
            <a:r>
              <a:rPr lang="de-DE" dirty="0" smtClean="0"/>
              <a:t>Entwurf</a:t>
            </a:r>
            <a:endParaRPr lang="de-DE" dirty="0"/>
          </a:p>
        </p:txBody>
      </p:sp>
      <p:pic>
        <p:nvPicPr>
          <p:cNvPr id="5" name="Picture 4" descr="DialogExample2a.png"/>
          <p:cNvPicPr>
            <a:picLocks noChangeAspect="1"/>
          </p:cNvPicPr>
          <p:nvPr/>
        </p:nvPicPr>
        <p:blipFill>
          <a:blip r:embed="rId2"/>
          <a:stretch>
            <a:fillRect/>
          </a:stretch>
        </p:blipFill>
        <p:spPr>
          <a:xfrm>
            <a:off x="1751957" y="2349254"/>
            <a:ext cx="5640085" cy="2159492"/>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Etwas besser: Beispiel 2</a:t>
            </a:r>
            <a:endParaRPr lang="de-DE"/>
          </a:p>
        </p:txBody>
      </p:sp>
      <p:sp>
        <p:nvSpPr>
          <p:cNvPr id="3" name="Content Placeholder 2"/>
          <p:cNvSpPr>
            <a:spLocks noGrp="1"/>
          </p:cNvSpPr>
          <p:nvPr>
            <p:ph idx="1"/>
          </p:nvPr>
        </p:nvSpPr>
        <p:spPr>
          <a:xfrm>
            <a:off x="457200" y="1600200"/>
            <a:ext cx="8686800" cy="4525963"/>
          </a:xfrm>
        </p:spPr>
        <p:txBody>
          <a:bodyPr/>
          <a:lstStyle/>
          <a:p>
            <a:r>
              <a:rPr lang="de-DE" dirty="0" smtClean="0"/>
              <a:t>Schneller erster Eindruck</a:t>
            </a:r>
          </a:p>
          <a:p>
            <a:endParaRPr lang="de-DE" dirty="0" smtClean="0"/>
          </a:p>
          <a:p>
            <a:endParaRPr lang="de-DE" dirty="0" smtClean="0"/>
          </a:p>
          <a:p>
            <a:endParaRPr lang="de-DE" dirty="0" smtClean="0"/>
          </a:p>
          <a:p>
            <a:r>
              <a:rPr lang="de-DE" dirty="0" smtClean="0"/>
              <a:t>Ungeduldige Anwender antworten allerdings auf "Möchten Sie..." schnell mit "Ja"</a:t>
            </a:r>
            <a:endParaRPr lang="de-DE" dirty="0"/>
          </a:p>
        </p:txBody>
      </p:sp>
      <p:pic>
        <p:nvPicPr>
          <p:cNvPr id="5" name="Picture 4" descr="DialogExample2a.png"/>
          <p:cNvPicPr>
            <a:picLocks noChangeAspect="1"/>
          </p:cNvPicPr>
          <p:nvPr/>
        </p:nvPicPr>
        <p:blipFill>
          <a:blip r:embed="rId2"/>
          <a:stretch>
            <a:fillRect/>
          </a:stretch>
        </p:blipFill>
        <p:spPr>
          <a:xfrm>
            <a:off x="1751957" y="2349254"/>
            <a:ext cx="5640085" cy="21594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Kleiner Kniff: "Trotzdem"</a:t>
            </a:r>
            <a:endParaRPr lang="de-DE"/>
          </a:p>
        </p:txBody>
      </p:sp>
      <p:sp>
        <p:nvSpPr>
          <p:cNvPr id="3" name="Content Placeholder 2"/>
          <p:cNvSpPr>
            <a:spLocks noGrp="1"/>
          </p:cNvSpPr>
          <p:nvPr>
            <p:ph idx="1"/>
          </p:nvPr>
        </p:nvSpPr>
        <p:spPr/>
        <p:txBody>
          <a:bodyPr/>
          <a:lstStyle/>
          <a:p>
            <a:r>
              <a:rPr lang="de-DE" dirty="0" smtClean="0"/>
              <a:t>Entwurf</a:t>
            </a:r>
          </a:p>
          <a:p>
            <a:endParaRPr lang="de-DE" dirty="0" smtClean="0"/>
          </a:p>
          <a:p>
            <a:endParaRPr lang="de-DE" dirty="0" smtClean="0"/>
          </a:p>
          <a:p>
            <a:endParaRPr lang="de-DE" dirty="0" smtClean="0"/>
          </a:p>
          <a:p>
            <a:r>
              <a:rPr lang="de-DE" dirty="0" smtClean="0"/>
              <a:t>Idee: "Trotzdem" soll den Anwender stutzig machen</a:t>
            </a:r>
            <a:endParaRPr lang="de-DE" dirty="0"/>
          </a:p>
        </p:txBody>
      </p:sp>
      <p:pic>
        <p:nvPicPr>
          <p:cNvPr id="5" name="Picture 4" descr="DialogExample2a.png"/>
          <p:cNvPicPr>
            <a:picLocks noChangeAspect="1"/>
          </p:cNvPicPr>
          <p:nvPr/>
        </p:nvPicPr>
        <p:blipFill>
          <a:blip r:embed="rId2"/>
          <a:stretch>
            <a:fillRect/>
          </a:stretch>
        </p:blipFill>
        <p:spPr>
          <a:xfrm>
            <a:off x="1751957" y="2349254"/>
            <a:ext cx="5640085" cy="21594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Kleiner Kniff: "Trotzdem"</a:t>
            </a:r>
            <a:endParaRPr lang="de-DE"/>
          </a:p>
        </p:txBody>
      </p:sp>
      <p:sp>
        <p:nvSpPr>
          <p:cNvPr id="3" name="Content Placeholder 2"/>
          <p:cNvSpPr>
            <a:spLocks noGrp="1"/>
          </p:cNvSpPr>
          <p:nvPr>
            <p:ph idx="1"/>
          </p:nvPr>
        </p:nvSpPr>
        <p:spPr/>
        <p:txBody>
          <a:bodyPr/>
          <a:lstStyle/>
          <a:p>
            <a:r>
              <a:rPr lang="de-DE" dirty="0" smtClean="0"/>
              <a:t>Schneller erster Eindruck</a:t>
            </a:r>
          </a:p>
          <a:p>
            <a:endParaRPr lang="de-DE" dirty="0" smtClean="0"/>
          </a:p>
          <a:p>
            <a:endParaRPr lang="de-DE" dirty="0" smtClean="0"/>
          </a:p>
          <a:p>
            <a:endParaRPr lang="de-DE" dirty="0" smtClean="0"/>
          </a:p>
          <a:p>
            <a:r>
              <a:rPr lang="de-DE" dirty="0" smtClean="0"/>
              <a:t>"Trotzdem" klingt irgendwie verdächtig</a:t>
            </a:r>
            <a:endParaRPr lang="de-DE" dirty="0"/>
          </a:p>
        </p:txBody>
      </p:sp>
      <p:pic>
        <p:nvPicPr>
          <p:cNvPr id="5" name="Picture 4" descr="DialogExample2a.png"/>
          <p:cNvPicPr>
            <a:picLocks noChangeAspect="1"/>
          </p:cNvPicPr>
          <p:nvPr/>
        </p:nvPicPr>
        <p:blipFill>
          <a:blip r:embed="rId2"/>
          <a:stretch>
            <a:fillRect/>
          </a:stretch>
        </p:blipFill>
        <p:spPr>
          <a:xfrm>
            <a:off x="1751957" y="2349254"/>
            <a:ext cx="5640085" cy="215949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i="1" smtClean="0"/>
              <a:t>Brauchbares</a:t>
            </a:r>
            <a:r>
              <a:rPr lang="de-DE" smtClean="0"/>
              <a:t> GUI-Design...</a:t>
            </a:r>
            <a:endParaRPr lang="de-DE"/>
          </a:p>
        </p:txBody>
      </p:sp>
      <p:sp>
        <p:nvSpPr>
          <p:cNvPr id="3" name="Content Placeholder 2"/>
          <p:cNvSpPr>
            <a:spLocks noGrp="1"/>
          </p:cNvSpPr>
          <p:nvPr>
            <p:ph idx="1"/>
          </p:nvPr>
        </p:nvSpPr>
        <p:spPr>
          <a:xfrm>
            <a:off x="457200" y="1600200"/>
            <a:ext cx="8258204" cy="4525963"/>
          </a:xfrm>
        </p:spPr>
        <p:txBody>
          <a:bodyPr/>
          <a:lstStyle/>
          <a:p>
            <a:r>
              <a:rPr lang="de-DE" dirty="0" smtClean="0"/>
              <a:t>...benötigt</a:t>
            </a:r>
          </a:p>
          <a:p>
            <a:pPr lvl="1"/>
            <a:r>
              <a:rPr lang="de-DE" dirty="0" smtClean="0"/>
              <a:t>ein wenig guten Willen</a:t>
            </a:r>
          </a:p>
          <a:p>
            <a:pPr lvl="1"/>
            <a:r>
              <a:rPr lang="de-DE" dirty="0" smtClean="0"/>
              <a:t>ein bisschen Zeit</a:t>
            </a:r>
          </a:p>
          <a:p>
            <a:r>
              <a:rPr lang="de-DE" dirty="0" smtClean="0"/>
              <a:t>Oft reicht es, "gut genug" zu sein</a:t>
            </a:r>
          </a:p>
          <a:p>
            <a:pPr lvl="1"/>
            <a:r>
              <a:rPr lang="de-DE" dirty="0" smtClean="0"/>
              <a:t>Zufriedene User auch ohne Design-Preise...</a:t>
            </a:r>
          </a:p>
          <a:p>
            <a:pPr marL="360363" indent="0" algn="just">
              <a:spcBef>
                <a:spcPts val="2400"/>
              </a:spcBef>
              <a:buNone/>
            </a:pPr>
            <a:r>
              <a:rPr lang="en-US" sz="2800" b="1" i="1" dirty="0" smtClean="0">
                <a:latin typeface="Times New Roman" pitchFamily="18" charset="0"/>
                <a:cs typeface="Times New Roman" pitchFamily="18" charset="0"/>
              </a:rPr>
              <a:t>When you find yourself in the company of a </a:t>
            </a:r>
            <a:r>
              <a:rPr lang="en-US" sz="2800" b="1" i="1" dirty="0" err="1" smtClean="0">
                <a:latin typeface="Times New Roman" pitchFamily="18" charset="0"/>
                <a:cs typeface="Times New Roman" pitchFamily="18" charset="0"/>
              </a:rPr>
              <a:t>halfling</a:t>
            </a:r>
            <a:r>
              <a:rPr lang="en-US" sz="2800" b="1" i="1" dirty="0" smtClean="0">
                <a:latin typeface="Times New Roman" pitchFamily="18" charset="0"/>
                <a:cs typeface="Times New Roman" pitchFamily="18" charset="0"/>
              </a:rPr>
              <a:t> and an ill-tempered Dragon, remember, you do not have to outrun the Dragon...</a:t>
            </a:r>
            <a:endParaRPr lang="de-DE" sz="2800" b="1"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ein Wenig "EYE-CANDY"</a:t>
            </a:r>
            <a:endParaRPr lang="de-DE" dirty="0"/>
          </a:p>
        </p:txBody>
      </p:sp>
      <p:sp>
        <p:nvSpPr>
          <p:cNvPr id="3" name="Text Placeholder 2"/>
          <p:cNvSpPr>
            <a:spLocks noGrp="1"/>
          </p:cNvSpPr>
          <p:nvPr>
            <p:ph type="body" idx="1"/>
          </p:nvPr>
        </p:nvSpPr>
        <p:spPr/>
        <p:txBody>
          <a:bodyPr/>
          <a:lstStyle/>
          <a:p>
            <a:r>
              <a:rPr lang="de-DE" dirty="0" smtClean="0"/>
              <a:t>Schritt 4</a:t>
            </a:r>
            <a:endParaRPr lang="de-DE"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Tipp: Text mit Formatierungen</a:t>
            </a:r>
            <a:endParaRPr lang="de-DE" dirty="0"/>
          </a:p>
        </p:txBody>
      </p:sp>
      <p:sp>
        <p:nvSpPr>
          <p:cNvPr id="6" name="Content Placeholder 5"/>
          <p:cNvSpPr>
            <a:spLocks noGrp="1"/>
          </p:cNvSpPr>
          <p:nvPr>
            <p:ph idx="1"/>
          </p:nvPr>
        </p:nvSpPr>
        <p:spPr/>
        <p:txBody>
          <a:bodyPr/>
          <a:lstStyle/>
          <a:p>
            <a:endParaRPr lang="de-DE" dirty="0" smtClean="0"/>
          </a:p>
          <a:p>
            <a:endParaRPr lang="de-DE" dirty="0" smtClean="0"/>
          </a:p>
          <a:p>
            <a:pPr>
              <a:buNone/>
            </a:pPr>
            <a:r>
              <a:rPr lang="de-DE" smtClean="0"/>
              <a:t/>
            </a:r>
            <a:br>
              <a:rPr lang="de-DE" smtClean="0"/>
            </a:br>
            <a:endParaRPr lang="de-DE" smtClean="0"/>
          </a:p>
          <a:p>
            <a:pPr>
              <a:buNone/>
            </a:pPr>
            <a:endParaRPr lang="de-DE" dirty="0" smtClean="0"/>
          </a:p>
          <a:p>
            <a:r>
              <a:rPr lang="de-DE" dirty="0" smtClean="0"/>
              <a:t>Frage: Welche Technik zur Darstellung?</a:t>
            </a:r>
          </a:p>
          <a:p>
            <a:pPr algn="r">
              <a:buNone/>
            </a:pPr>
            <a:endParaRPr lang="de-DE" sz="1400" smtClean="0"/>
          </a:p>
          <a:p>
            <a:pPr algn="r">
              <a:buNone/>
            </a:pPr>
            <a:r>
              <a:rPr lang="de-DE" sz="2400" smtClean="0"/>
              <a:t>Tipp </a:t>
            </a:r>
            <a:r>
              <a:rPr lang="de-DE" sz="2400" dirty="0" smtClean="0"/>
              <a:t>am Rande: www.lipsum.com</a:t>
            </a:r>
            <a:endParaRPr lang="de-DE" sz="2400" dirty="0"/>
          </a:p>
        </p:txBody>
      </p:sp>
      <p:pic>
        <p:nvPicPr>
          <p:cNvPr id="7" name="Picture 6" descr="RtfExample.png"/>
          <p:cNvPicPr>
            <a:picLocks noChangeAspect="1"/>
          </p:cNvPicPr>
          <p:nvPr/>
        </p:nvPicPr>
        <p:blipFill>
          <a:blip r:embed="rId2"/>
          <a:stretch>
            <a:fillRect/>
          </a:stretch>
        </p:blipFill>
        <p:spPr>
          <a:xfrm>
            <a:off x="2071670" y="1819901"/>
            <a:ext cx="5297107" cy="3037859"/>
          </a:xfrm>
          <a:prstGeom prst="rect">
            <a:avLst/>
          </a:prstGeo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Tipp: Text mit Formatierungen</a:t>
            </a:r>
            <a:endParaRPr lang="de-DE"/>
          </a:p>
        </p:txBody>
      </p:sp>
      <p:sp>
        <p:nvSpPr>
          <p:cNvPr id="3" name="Content Placeholder 2"/>
          <p:cNvSpPr>
            <a:spLocks noGrp="1"/>
          </p:cNvSpPr>
          <p:nvPr>
            <p:ph idx="1"/>
          </p:nvPr>
        </p:nvSpPr>
        <p:spPr/>
        <p:txBody>
          <a:bodyPr/>
          <a:lstStyle/>
          <a:p>
            <a:r>
              <a:rPr lang="de-DE" dirty="0" err="1" smtClean="0"/>
              <a:t>Control</a:t>
            </a:r>
            <a:r>
              <a:rPr lang="de-DE" dirty="0" smtClean="0"/>
              <a:t> </a:t>
            </a:r>
            <a:r>
              <a:rPr lang="de-DE" b="1" dirty="0" err="1" smtClean="0"/>
              <a:t>ReadOnlyRichTextBox</a:t>
            </a:r>
            <a:endParaRPr lang="de-DE" b="1" dirty="0" smtClean="0"/>
          </a:p>
          <a:p>
            <a:pPr lvl="1"/>
            <a:r>
              <a:rPr lang="de-DE" dirty="0" smtClean="0"/>
              <a:t>Abgeleitet von </a:t>
            </a:r>
            <a:r>
              <a:rPr lang="de-DE" dirty="0" err="1" smtClean="0"/>
              <a:t>RichTextBox</a:t>
            </a:r>
            <a:endParaRPr lang="de-DE" dirty="0" smtClean="0"/>
          </a:p>
          <a:p>
            <a:pPr lvl="1"/>
            <a:r>
              <a:rPr lang="de-DE" dirty="0" smtClean="0"/>
              <a:t>Im Web unter diesem Namen zu finden</a:t>
            </a:r>
          </a:p>
          <a:p>
            <a:r>
              <a:rPr lang="de-DE" dirty="0" err="1" smtClean="0"/>
              <a:t>Rtf</a:t>
            </a:r>
            <a:r>
              <a:rPr lang="de-DE" dirty="0" smtClean="0"/>
              <a:t>-Property setzen (String mit RTF-Text)</a:t>
            </a:r>
          </a:p>
          <a:p>
            <a:r>
              <a:rPr lang="de-DE" dirty="0" smtClean="0"/>
              <a:t>Empfehlungen</a:t>
            </a:r>
          </a:p>
          <a:p>
            <a:pPr lvl="1"/>
            <a:r>
              <a:rPr lang="de-DE" dirty="0" smtClean="0"/>
              <a:t>WordPad erzeugt schlankes RTF</a:t>
            </a:r>
          </a:p>
          <a:p>
            <a:pPr lvl="1"/>
            <a:r>
              <a:rPr lang="de-DE" dirty="0" smtClean="0"/>
              <a:t>Praktisch: RTF-Datei in Ressourcen</a:t>
            </a:r>
          </a:p>
          <a:p>
            <a:pPr lvl="1"/>
            <a:endParaRPr lang="de-DE" dirty="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Dialoge aufmotzen</a:t>
            </a:r>
            <a:endParaRPr lang="de-DE" dirty="0"/>
          </a:p>
        </p:txBody>
      </p:sp>
      <p:sp>
        <p:nvSpPr>
          <p:cNvPr id="3" name="Content Placeholder 2"/>
          <p:cNvSpPr>
            <a:spLocks noGrp="1"/>
          </p:cNvSpPr>
          <p:nvPr>
            <p:ph idx="1"/>
          </p:nvPr>
        </p:nvSpPr>
        <p:spPr/>
        <p:txBody>
          <a:bodyPr/>
          <a:lstStyle/>
          <a:p>
            <a:r>
              <a:rPr lang="de-DE" dirty="0" smtClean="0"/>
              <a:t>Erster Schritt: Abstände größer machen</a:t>
            </a:r>
          </a:p>
          <a:p>
            <a:r>
              <a:rPr lang="de-DE" dirty="0" smtClean="0"/>
              <a:t>Vorher:</a:t>
            </a:r>
            <a:endParaRPr lang="de-DE" dirty="0"/>
          </a:p>
        </p:txBody>
      </p:sp>
      <p:pic>
        <p:nvPicPr>
          <p:cNvPr id="5" name="Picture 4" descr="LayoutExample1a.png"/>
          <p:cNvPicPr>
            <a:picLocks noChangeAspect="1"/>
          </p:cNvPicPr>
          <p:nvPr/>
        </p:nvPicPr>
        <p:blipFill>
          <a:blip r:embed="rId2"/>
          <a:stretch>
            <a:fillRect/>
          </a:stretch>
        </p:blipFill>
        <p:spPr>
          <a:xfrm>
            <a:off x="3286116" y="2500306"/>
            <a:ext cx="3163021" cy="33154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Dialoge aufmotzen</a:t>
            </a:r>
            <a:endParaRPr lang="de-DE" dirty="0"/>
          </a:p>
        </p:txBody>
      </p:sp>
      <p:sp>
        <p:nvSpPr>
          <p:cNvPr id="3" name="Content Placeholder 2"/>
          <p:cNvSpPr>
            <a:spLocks noGrp="1"/>
          </p:cNvSpPr>
          <p:nvPr>
            <p:ph idx="1"/>
          </p:nvPr>
        </p:nvSpPr>
        <p:spPr/>
        <p:txBody>
          <a:bodyPr/>
          <a:lstStyle/>
          <a:p>
            <a:r>
              <a:rPr lang="de-DE" dirty="0" smtClean="0"/>
              <a:t>Erster Schritt: Abstände größer machen</a:t>
            </a:r>
          </a:p>
          <a:p>
            <a:r>
              <a:rPr lang="de-DE" dirty="0" smtClean="0"/>
              <a:t>Vorher:</a:t>
            </a:r>
            <a:endParaRPr lang="de-DE" dirty="0"/>
          </a:p>
        </p:txBody>
      </p:sp>
      <p:pic>
        <p:nvPicPr>
          <p:cNvPr id="6" name="Picture 5" descr="LayoutExample1a.png"/>
          <p:cNvPicPr>
            <a:picLocks noChangeAspect="1"/>
          </p:cNvPicPr>
          <p:nvPr/>
        </p:nvPicPr>
        <p:blipFill>
          <a:blip r:embed="rId2"/>
          <a:stretch>
            <a:fillRect/>
          </a:stretch>
        </p:blipFill>
        <p:spPr>
          <a:xfrm>
            <a:off x="3286116" y="2500306"/>
            <a:ext cx="3163021" cy="3315455"/>
          </a:xfrm>
          <a:prstGeom prst="rect">
            <a:avLst/>
          </a:prstGeo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Dialoge aufmotzen</a:t>
            </a:r>
            <a:endParaRPr lang="de-DE" dirty="0"/>
          </a:p>
        </p:txBody>
      </p:sp>
      <p:sp>
        <p:nvSpPr>
          <p:cNvPr id="3" name="Content Placeholder 2"/>
          <p:cNvSpPr>
            <a:spLocks noGrp="1"/>
          </p:cNvSpPr>
          <p:nvPr>
            <p:ph idx="1"/>
          </p:nvPr>
        </p:nvSpPr>
        <p:spPr/>
        <p:txBody>
          <a:bodyPr/>
          <a:lstStyle/>
          <a:p>
            <a:r>
              <a:rPr lang="de-DE" dirty="0" smtClean="0"/>
              <a:t>Erster Schritt: Abstände größer machen</a:t>
            </a:r>
          </a:p>
          <a:p>
            <a:r>
              <a:rPr lang="de-DE" dirty="0" smtClean="0"/>
              <a:t>Nachher:</a:t>
            </a:r>
            <a:endParaRPr lang="de-DE" dirty="0"/>
          </a:p>
        </p:txBody>
      </p:sp>
      <p:pic>
        <p:nvPicPr>
          <p:cNvPr id="6" name="Picture 5" descr="LayoutExample1a.png"/>
          <p:cNvPicPr>
            <a:picLocks noChangeAspect="1"/>
          </p:cNvPicPr>
          <p:nvPr/>
        </p:nvPicPr>
        <p:blipFill>
          <a:blip r:embed="rId2"/>
          <a:stretch>
            <a:fillRect/>
          </a:stretch>
        </p:blipFill>
        <p:spPr>
          <a:xfrm>
            <a:off x="2857488" y="2400943"/>
            <a:ext cx="4636556" cy="4242767"/>
          </a:xfrm>
          <a:prstGeom prst="rect">
            <a:avLst/>
          </a:prstGeo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Dialoge aufmotzen</a:t>
            </a:r>
            <a:endParaRPr lang="de-DE" dirty="0"/>
          </a:p>
        </p:txBody>
      </p:sp>
      <p:sp>
        <p:nvSpPr>
          <p:cNvPr id="3" name="Content Placeholder 2"/>
          <p:cNvSpPr>
            <a:spLocks noGrp="1"/>
          </p:cNvSpPr>
          <p:nvPr>
            <p:ph idx="1"/>
          </p:nvPr>
        </p:nvSpPr>
        <p:spPr/>
        <p:txBody>
          <a:bodyPr/>
          <a:lstStyle/>
          <a:p>
            <a:r>
              <a:rPr lang="de-DE" dirty="0" smtClean="0"/>
              <a:t>Erster Schritt: Abstände größer machen</a:t>
            </a:r>
          </a:p>
          <a:p>
            <a:r>
              <a:rPr lang="de-DE" dirty="0" smtClean="0"/>
              <a:t>Nachher:</a:t>
            </a:r>
            <a:endParaRPr lang="de-DE" dirty="0"/>
          </a:p>
        </p:txBody>
      </p:sp>
      <p:pic>
        <p:nvPicPr>
          <p:cNvPr id="6" name="Picture 5" descr="LayoutExample1a.png"/>
          <p:cNvPicPr>
            <a:picLocks noChangeAspect="1"/>
          </p:cNvPicPr>
          <p:nvPr/>
        </p:nvPicPr>
        <p:blipFill>
          <a:blip r:embed="rId2"/>
          <a:stretch>
            <a:fillRect/>
          </a:stretch>
        </p:blipFill>
        <p:spPr>
          <a:xfrm>
            <a:off x="2857488" y="2400944"/>
            <a:ext cx="4636556" cy="4242766"/>
          </a:xfrm>
          <a:prstGeom prst="rect">
            <a:avLst/>
          </a:prstGeo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Dialoge aufmotzen</a:t>
            </a:r>
            <a:endParaRPr lang="de-DE" dirty="0"/>
          </a:p>
        </p:txBody>
      </p:sp>
      <p:sp>
        <p:nvSpPr>
          <p:cNvPr id="3" name="Content Placeholder 2"/>
          <p:cNvSpPr>
            <a:spLocks noGrp="1"/>
          </p:cNvSpPr>
          <p:nvPr>
            <p:ph idx="1"/>
          </p:nvPr>
        </p:nvSpPr>
        <p:spPr/>
        <p:txBody>
          <a:bodyPr/>
          <a:lstStyle/>
          <a:p>
            <a:r>
              <a:rPr lang="de-DE" dirty="0" smtClean="0"/>
              <a:t>Nächste Schritte</a:t>
            </a:r>
          </a:p>
          <a:p>
            <a:pPr lvl="1"/>
            <a:r>
              <a:rPr lang="de-DE" dirty="0" err="1" smtClean="0"/>
              <a:t>GroupBox</a:t>
            </a:r>
            <a:r>
              <a:rPr lang="de-DE" dirty="0" smtClean="0"/>
              <a:t>-Controls sind </a:t>
            </a:r>
            <a:r>
              <a:rPr lang="de-DE" dirty="0" err="1" smtClean="0"/>
              <a:t>soo</a:t>
            </a:r>
            <a:r>
              <a:rPr lang="de-DE" dirty="0" smtClean="0"/>
              <a:t> "90er"</a:t>
            </a:r>
          </a:p>
          <a:p>
            <a:pPr lvl="1"/>
            <a:r>
              <a:rPr lang="de-DE" dirty="0" smtClean="0"/>
              <a:t>Wie wär´s mit einem leichten Hauch "Vista"?</a:t>
            </a:r>
            <a:endParaRPr lang="de-DE"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Vorher:</a:t>
            </a:r>
            <a:endParaRPr lang="de-DE" dirty="0"/>
          </a:p>
        </p:txBody>
      </p:sp>
      <p:sp>
        <p:nvSpPr>
          <p:cNvPr id="3" name="Content Placeholder 2"/>
          <p:cNvSpPr>
            <a:spLocks noGrp="1"/>
          </p:cNvSpPr>
          <p:nvPr>
            <p:ph idx="1"/>
          </p:nvPr>
        </p:nvSpPr>
        <p:spPr/>
        <p:txBody>
          <a:bodyPr/>
          <a:lstStyle/>
          <a:p>
            <a:endParaRPr lang="de-DE" dirty="0"/>
          </a:p>
        </p:txBody>
      </p:sp>
      <p:pic>
        <p:nvPicPr>
          <p:cNvPr id="5" name="Picture 2"/>
          <p:cNvPicPr>
            <a:picLocks noChangeAspect="1" noChangeArrowheads="1"/>
          </p:cNvPicPr>
          <p:nvPr/>
        </p:nvPicPr>
        <p:blipFill>
          <a:blip r:embed="rId2"/>
          <a:srcRect/>
          <a:stretch>
            <a:fillRect/>
          </a:stretch>
        </p:blipFill>
        <p:spPr bwMode="auto">
          <a:xfrm>
            <a:off x="5572132" y="1809773"/>
            <a:ext cx="3162300" cy="4905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Vorher:</a:t>
            </a:r>
            <a:endParaRPr lang="de-DE" dirty="0"/>
          </a:p>
        </p:txBody>
      </p:sp>
      <p:sp>
        <p:nvSpPr>
          <p:cNvPr id="3" name="Content Placeholder 2"/>
          <p:cNvSpPr>
            <a:spLocks noGrp="1"/>
          </p:cNvSpPr>
          <p:nvPr>
            <p:ph idx="1"/>
          </p:nvPr>
        </p:nvSpPr>
        <p:spPr/>
        <p:txBody>
          <a:bodyPr/>
          <a:lstStyle/>
          <a:p>
            <a:endParaRPr lang="de-DE" dirty="0"/>
          </a:p>
        </p:txBody>
      </p:sp>
      <p:pic>
        <p:nvPicPr>
          <p:cNvPr id="6" name="Picture 2"/>
          <p:cNvPicPr>
            <a:picLocks noChangeAspect="1" noChangeArrowheads="1"/>
          </p:cNvPicPr>
          <p:nvPr/>
        </p:nvPicPr>
        <p:blipFill>
          <a:blip r:embed="rId2"/>
          <a:srcRect/>
          <a:stretch>
            <a:fillRect/>
          </a:stretch>
        </p:blipFill>
        <p:spPr bwMode="auto">
          <a:xfrm>
            <a:off x="5572132" y="1809773"/>
            <a:ext cx="3162300" cy="4905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Nur: Was genau ist GUI-Design?</a:t>
            </a:r>
            <a:endParaRPr lang="de-DE"/>
          </a:p>
        </p:txBody>
      </p:sp>
      <p:sp>
        <p:nvSpPr>
          <p:cNvPr id="3" name="Content Placeholder 2"/>
          <p:cNvSpPr>
            <a:spLocks noGrp="1"/>
          </p:cNvSpPr>
          <p:nvPr>
            <p:ph idx="1"/>
          </p:nvPr>
        </p:nvSpPr>
        <p:spPr/>
        <p:txBody>
          <a:bodyPr/>
          <a:lstStyle/>
          <a:p>
            <a:r>
              <a:rPr lang="de-DE" b="1" smtClean="0"/>
              <a:t>Graphical</a:t>
            </a:r>
            <a:r>
              <a:rPr lang="de-DE" smtClean="0"/>
              <a:t> User Interface Design?</a:t>
            </a:r>
          </a:p>
          <a:p>
            <a:pPr lvl="1"/>
            <a:r>
              <a:rPr lang="de-DE" smtClean="0"/>
              <a:t>"Das ist was für Grafik-Designer die mit Photoshop tolle Farbverläufe und Metallic-Effekte hinzaubern"</a:t>
            </a:r>
          </a:p>
          <a:p>
            <a:pPr lvl="1"/>
            <a:r>
              <a:rPr lang="de-DE" smtClean="0"/>
              <a:t>"Ich bin kein Designer, ich habe kein Talent, ich packe die Controls jetzt einfach auf's Formular, Hauptsache es läuft"</a:t>
            </a:r>
          </a:p>
          <a:p>
            <a:r>
              <a:rPr lang="de-DE" smtClean="0"/>
              <a:t>Graphical </a:t>
            </a:r>
            <a:r>
              <a:rPr lang="de-DE" b="1" smtClean="0"/>
              <a:t>User Interface</a:t>
            </a:r>
            <a:r>
              <a:rPr lang="de-DE" smtClean="0"/>
              <a:t> Design!</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Nachher:</a:t>
            </a:r>
            <a:endParaRPr lang="de-DE" dirty="0"/>
          </a:p>
        </p:txBody>
      </p:sp>
      <p:sp>
        <p:nvSpPr>
          <p:cNvPr id="3" name="Content Placeholder 2"/>
          <p:cNvSpPr>
            <a:spLocks noGrp="1"/>
          </p:cNvSpPr>
          <p:nvPr>
            <p:ph idx="1"/>
          </p:nvPr>
        </p:nvSpPr>
        <p:spPr/>
        <p:txBody>
          <a:bodyPr/>
          <a:lstStyle/>
          <a:p>
            <a:endParaRPr lang="de-DE" dirty="0"/>
          </a:p>
        </p:txBody>
      </p:sp>
      <p:pic>
        <p:nvPicPr>
          <p:cNvPr id="8" name="Picture 7" descr="Image11c.png"/>
          <p:cNvPicPr>
            <a:picLocks noChangeAspect="1"/>
          </p:cNvPicPr>
          <p:nvPr/>
        </p:nvPicPr>
        <p:blipFill>
          <a:blip r:embed="rId2"/>
          <a:stretch>
            <a:fillRect/>
          </a:stretch>
        </p:blipFill>
        <p:spPr>
          <a:xfrm>
            <a:off x="4500562" y="1096939"/>
            <a:ext cx="4193435" cy="5546771"/>
          </a:xfrm>
          <a:prstGeom prst="rect">
            <a:avLst/>
          </a:prstGeo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Nachher:</a:t>
            </a:r>
            <a:endParaRPr lang="de-DE" dirty="0"/>
          </a:p>
        </p:txBody>
      </p:sp>
      <p:sp>
        <p:nvSpPr>
          <p:cNvPr id="3" name="Content Placeholder 2"/>
          <p:cNvSpPr>
            <a:spLocks noGrp="1"/>
          </p:cNvSpPr>
          <p:nvPr>
            <p:ph idx="1"/>
          </p:nvPr>
        </p:nvSpPr>
        <p:spPr/>
        <p:txBody>
          <a:bodyPr/>
          <a:lstStyle/>
          <a:p>
            <a:endParaRPr lang="de-DE" dirty="0"/>
          </a:p>
        </p:txBody>
      </p:sp>
      <p:pic>
        <p:nvPicPr>
          <p:cNvPr id="13" name="Picture 12" descr="Image11c.png"/>
          <p:cNvPicPr>
            <a:picLocks noChangeAspect="1"/>
          </p:cNvPicPr>
          <p:nvPr/>
        </p:nvPicPr>
        <p:blipFill>
          <a:blip r:embed="rId2"/>
          <a:stretch>
            <a:fillRect/>
          </a:stretch>
        </p:blipFill>
        <p:spPr>
          <a:xfrm>
            <a:off x="4500562" y="1096939"/>
            <a:ext cx="4193434" cy="5546771"/>
          </a:xfrm>
          <a:prstGeom prst="rect">
            <a:avLst/>
          </a:prstGeom>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Tipp: Fertige Bitmaps</a:t>
            </a:r>
            <a:endParaRPr lang="de-DE" dirty="0"/>
          </a:p>
        </p:txBody>
      </p:sp>
      <p:sp>
        <p:nvSpPr>
          <p:cNvPr id="3" name="Content Placeholder 2"/>
          <p:cNvSpPr>
            <a:spLocks noGrp="1"/>
          </p:cNvSpPr>
          <p:nvPr>
            <p:ph idx="1"/>
          </p:nvPr>
        </p:nvSpPr>
        <p:spPr>
          <a:xfrm>
            <a:off x="457200" y="1600200"/>
            <a:ext cx="8543956" cy="4525963"/>
          </a:xfrm>
        </p:spPr>
        <p:txBody>
          <a:bodyPr/>
          <a:lstStyle/>
          <a:p>
            <a:r>
              <a:rPr lang="de-DE" dirty="0" smtClean="0"/>
              <a:t>ZIP-Datei</a:t>
            </a:r>
          </a:p>
          <a:p>
            <a:pPr lvl="1"/>
            <a:r>
              <a:rPr lang="de-DE" sz="1600" dirty="0" smtClean="0"/>
              <a:t>C:\Program Files\Microsoft Visual Studio 8\Common7\VS2005ImageLibrary</a:t>
            </a:r>
            <a:r>
              <a:rPr lang="de-DE" sz="1600" dirty="0" smtClean="0">
                <a:solidFill>
                  <a:schemeClr val="accent2"/>
                </a:solidFill>
              </a:rPr>
              <a:t/>
            </a:r>
            <a:br>
              <a:rPr lang="de-DE" sz="1600" dirty="0" smtClean="0">
                <a:solidFill>
                  <a:schemeClr val="accent2"/>
                </a:solidFill>
              </a:rPr>
            </a:br>
            <a:r>
              <a:rPr lang="de-DE" sz="1600" dirty="0" smtClean="0"/>
              <a:t>bzw.</a:t>
            </a:r>
          </a:p>
          <a:p>
            <a:pPr lvl="1"/>
            <a:r>
              <a:rPr lang="de-DE" sz="1600" dirty="0" smtClean="0"/>
              <a:t>C:\Program Files\Microsoft Visual Studio 9.0\Common7\VS2008ImageLibrary/1033</a:t>
            </a:r>
          </a:p>
          <a:p>
            <a:r>
              <a:rPr lang="de-DE" dirty="0" smtClean="0"/>
              <a:t>Bei Installation von Visual Studio unter "</a:t>
            </a:r>
            <a:r>
              <a:rPr lang="de-DE" dirty="0" err="1" smtClean="0"/>
              <a:t>Redistributables</a:t>
            </a:r>
            <a:r>
              <a:rPr lang="de-DE" dirty="0" smtClean="0"/>
              <a:t>"</a:t>
            </a:r>
            <a:r>
              <a:rPr lang="de-DE" sz="2000" dirty="0" smtClean="0"/>
              <a:t> (oder so ähnlich)</a:t>
            </a:r>
          </a:p>
          <a:p>
            <a:r>
              <a:rPr lang="de-DE" dirty="0" smtClean="0"/>
              <a:t>Lizenz erlaubt Verwendung in kommerziellen Programmen</a:t>
            </a:r>
          </a:p>
          <a:p>
            <a:endParaRPr lang="de-DE"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Tipp: Fertige Bitmaps</a:t>
            </a:r>
            <a:endParaRPr lang="de-DE" dirty="0"/>
          </a:p>
        </p:txBody>
      </p:sp>
      <p:sp>
        <p:nvSpPr>
          <p:cNvPr id="3" name="Content Placeholder 2"/>
          <p:cNvSpPr>
            <a:spLocks noGrp="1"/>
          </p:cNvSpPr>
          <p:nvPr>
            <p:ph idx="1"/>
          </p:nvPr>
        </p:nvSpPr>
        <p:spPr>
          <a:xfrm>
            <a:off x="457200" y="1600200"/>
            <a:ext cx="8543956" cy="4525963"/>
          </a:xfrm>
        </p:spPr>
        <p:txBody>
          <a:bodyPr/>
          <a:lstStyle/>
          <a:p>
            <a:r>
              <a:rPr lang="de-DE" dirty="0" smtClean="0"/>
              <a:t>Vorschau in Readme.html Dateien</a:t>
            </a:r>
          </a:p>
          <a:p>
            <a:pPr lvl="1"/>
            <a:endParaRPr lang="de-DE" dirty="0"/>
          </a:p>
        </p:txBody>
      </p:sp>
      <p:pic>
        <p:nvPicPr>
          <p:cNvPr id="4098" name="Picture 2"/>
          <p:cNvPicPr>
            <a:picLocks noChangeAspect="1" noChangeArrowheads="1"/>
          </p:cNvPicPr>
          <p:nvPr/>
        </p:nvPicPr>
        <p:blipFill>
          <a:blip r:embed="rId2"/>
          <a:srcRect r="17487" b="31817"/>
          <a:stretch>
            <a:fillRect/>
          </a:stretch>
        </p:blipFill>
        <p:spPr bwMode="auto">
          <a:xfrm>
            <a:off x="928662" y="2500306"/>
            <a:ext cx="4786352" cy="23574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InspirationSQuellen</a:t>
            </a:r>
            <a:endParaRPr lang="de-DE" dirty="0"/>
          </a:p>
        </p:txBody>
      </p:sp>
      <p:sp>
        <p:nvSpPr>
          <p:cNvPr id="3" name="Text Placeholder 2"/>
          <p:cNvSpPr>
            <a:spLocks noGrp="1"/>
          </p:cNvSpPr>
          <p:nvPr>
            <p:ph type="body" idx="1"/>
          </p:nvPr>
        </p:nvSpPr>
        <p:spPr/>
        <p:txBody>
          <a:bodyPr/>
          <a:lstStyle/>
          <a:p>
            <a:r>
              <a:rPr lang="de-DE" dirty="0" smtClean="0"/>
              <a:t>Lieber gut geklaut als ...</a:t>
            </a:r>
            <a:endParaRPr lang="de-DE"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Inspirationsquellen</a:t>
            </a:r>
            <a:endParaRPr lang="de-DE" dirty="0"/>
          </a:p>
        </p:txBody>
      </p:sp>
      <p:sp>
        <p:nvSpPr>
          <p:cNvPr id="3" name="Content Placeholder 2"/>
          <p:cNvSpPr>
            <a:spLocks noGrp="1"/>
          </p:cNvSpPr>
          <p:nvPr>
            <p:ph idx="1"/>
          </p:nvPr>
        </p:nvSpPr>
        <p:spPr/>
        <p:txBody>
          <a:bodyPr/>
          <a:lstStyle/>
          <a:p>
            <a:r>
              <a:rPr lang="de-DE" dirty="0" smtClean="0"/>
              <a:t>Generelle Empfehlung:</a:t>
            </a:r>
          </a:p>
          <a:p>
            <a:pPr lvl="1"/>
            <a:r>
              <a:rPr lang="de-DE" dirty="0" smtClean="0"/>
              <a:t>Jederzeit ein offenes Auge für GUIs</a:t>
            </a:r>
          </a:p>
          <a:p>
            <a:pPr lvl="1"/>
            <a:r>
              <a:rPr lang="de-DE" dirty="0" smtClean="0"/>
              <a:t>Sammlung von </a:t>
            </a:r>
            <a:r>
              <a:rPr lang="de-DE" dirty="0" err="1" smtClean="0"/>
              <a:t>Screenshots</a:t>
            </a:r>
            <a:r>
              <a:rPr lang="de-DE" dirty="0" smtClean="0"/>
              <a:t> anlegen</a:t>
            </a:r>
          </a:p>
          <a:p>
            <a:pPr lvl="2"/>
            <a:r>
              <a:rPr lang="de-DE" dirty="0" smtClean="0"/>
              <a:t>Zur Inspiration, nicht für 1:1 Umsetzung</a:t>
            </a:r>
          </a:p>
          <a:p>
            <a:r>
              <a:rPr lang="de-DE" dirty="0" smtClean="0"/>
              <a:t>Quellen</a:t>
            </a:r>
          </a:p>
          <a:p>
            <a:pPr lvl="1"/>
            <a:r>
              <a:rPr lang="de-DE" dirty="0" smtClean="0"/>
              <a:t>Laufende Programme</a:t>
            </a:r>
          </a:p>
          <a:p>
            <a:pPr lvl="1"/>
            <a:r>
              <a:rPr lang="de-DE" dirty="0" smtClean="0"/>
              <a:t>Websites z.B. </a:t>
            </a:r>
            <a:r>
              <a:rPr lang="de-DE" b="1" dirty="0" smtClean="0"/>
              <a:t>http://www.winsupersite.com/</a:t>
            </a:r>
            <a:r>
              <a:rPr lang="de-DE" dirty="0" smtClean="0"/>
              <a:t> </a:t>
            </a:r>
          </a:p>
          <a:p>
            <a:pPr lvl="2"/>
            <a:r>
              <a:rPr lang="de-DE" dirty="0" smtClean="0"/>
              <a:t>Jede Menge </a:t>
            </a:r>
            <a:r>
              <a:rPr lang="de-DE" dirty="0" err="1" smtClean="0"/>
              <a:t>Screenshots</a:t>
            </a:r>
            <a:r>
              <a:rPr lang="de-DE" dirty="0" smtClean="0"/>
              <a:t> von Installationsdialogen</a:t>
            </a:r>
            <a:endParaRPr lang="de-DE"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Windows Vista UX </a:t>
            </a:r>
            <a:r>
              <a:rPr lang="de-DE" dirty="0" err="1" smtClean="0"/>
              <a:t>Guidelines</a:t>
            </a:r>
            <a:endParaRPr lang="de-DE" dirty="0"/>
          </a:p>
        </p:txBody>
      </p:sp>
      <p:sp>
        <p:nvSpPr>
          <p:cNvPr id="3" name="Content Placeholder 2"/>
          <p:cNvSpPr>
            <a:spLocks noGrp="1"/>
          </p:cNvSpPr>
          <p:nvPr>
            <p:ph idx="1"/>
          </p:nvPr>
        </p:nvSpPr>
        <p:spPr/>
        <p:txBody>
          <a:bodyPr/>
          <a:lstStyle/>
          <a:p>
            <a:r>
              <a:rPr lang="de-DE" smtClean="0"/>
              <a:t>Kostenlos auf der MSDN-Website</a:t>
            </a:r>
          </a:p>
          <a:p>
            <a:pPr lvl="1"/>
            <a:r>
              <a:rPr lang="de-DE" smtClean="0"/>
              <a:t>Dort auch als PDF zum Download</a:t>
            </a:r>
          </a:p>
          <a:p>
            <a:pPr lvl="1"/>
            <a:endParaRPr lang="de-DE" smtClean="0"/>
          </a:p>
          <a:p>
            <a:pPr lvl="1"/>
            <a:endParaRPr lang="de-DE" smtClean="0"/>
          </a:p>
          <a:p>
            <a:pPr lvl="1"/>
            <a:endParaRPr lang="de-DE" smtClean="0"/>
          </a:p>
          <a:p>
            <a:pPr lvl="1"/>
            <a:endParaRPr lang="de-DE" sz="4000" smtClean="0"/>
          </a:p>
          <a:p>
            <a:pPr lvl="1"/>
            <a:endParaRPr lang="de-DE" smtClean="0"/>
          </a:p>
          <a:p>
            <a:pPr marL="0" indent="0">
              <a:buNone/>
            </a:pPr>
            <a:r>
              <a:rPr lang="de-DE" sz="2400" smtClean="0"/>
              <a:t>http://msdn2.microsoft.com/en-us/library/aa511258.aspx</a:t>
            </a:r>
          </a:p>
          <a:p>
            <a:pPr lvl="1"/>
            <a:endParaRPr lang="de-DE" smtClean="0"/>
          </a:p>
        </p:txBody>
      </p:sp>
      <p:pic>
        <p:nvPicPr>
          <p:cNvPr id="5" name="Picture 4"/>
          <p:cNvPicPr>
            <a:picLocks noChangeAspect="1" noChangeArrowheads="1"/>
          </p:cNvPicPr>
          <p:nvPr/>
        </p:nvPicPr>
        <p:blipFill>
          <a:blip r:embed="rId2"/>
          <a:srcRect l="866" t="18740" r="2161" b="6141"/>
          <a:stretch>
            <a:fillRect/>
          </a:stretch>
        </p:blipFill>
        <p:spPr bwMode="auto">
          <a:xfrm>
            <a:off x="1071538" y="2928934"/>
            <a:ext cx="4048508" cy="2421876"/>
          </a:xfrm>
          <a:prstGeom prst="rect">
            <a:avLst/>
          </a:prstGeom>
          <a:noFill/>
          <a:ln w="9525">
            <a:noFill/>
            <a:miter lim="800000"/>
            <a:headEnd/>
            <a:tailEnd/>
          </a:ln>
          <a:effectLst/>
          <a:scene3d>
            <a:camera prst="perspectiveContrastingRightFacing"/>
            <a:lightRig rig="threePt" dir="t"/>
          </a:scene3d>
        </p:spPr>
      </p:pic>
      <p:pic>
        <p:nvPicPr>
          <p:cNvPr id="6" name="Picture 5"/>
          <p:cNvPicPr>
            <a:picLocks noChangeAspect="1" noChangeArrowheads="1"/>
          </p:cNvPicPr>
          <p:nvPr/>
        </p:nvPicPr>
        <p:blipFill>
          <a:blip r:embed="rId3" cstate="print"/>
          <a:srcRect/>
          <a:stretch>
            <a:fillRect/>
          </a:stretch>
        </p:blipFill>
        <p:spPr bwMode="auto">
          <a:xfrm>
            <a:off x="3751344" y="2857497"/>
            <a:ext cx="3913943" cy="2500330"/>
          </a:xfrm>
          <a:prstGeom prst="rect">
            <a:avLst/>
          </a:prstGeom>
          <a:noFill/>
          <a:ln w="9525">
            <a:noFill/>
            <a:miter lim="800000"/>
            <a:headEnd/>
            <a:tailEnd/>
          </a:ln>
          <a:effectLst/>
          <a:scene3d>
            <a:camera prst="perspectiveContrastingRightFacing"/>
            <a:lightRig rig="threePt" dir="t"/>
          </a:scene3d>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Windows Vista UX </a:t>
            </a:r>
            <a:r>
              <a:rPr lang="de-DE" dirty="0" err="1" smtClean="0"/>
              <a:t>Guidelines</a:t>
            </a:r>
            <a:endParaRPr lang="de-DE" dirty="0"/>
          </a:p>
        </p:txBody>
      </p:sp>
      <p:sp>
        <p:nvSpPr>
          <p:cNvPr id="3" name="Content Placeholder 2"/>
          <p:cNvSpPr>
            <a:spLocks noGrp="1"/>
          </p:cNvSpPr>
          <p:nvPr>
            <p:ph idx="1"/>
          </p:nvPr>
        </p:nvSpPr>
        <p:spPr/>
        <p:txBody>
          <a:bodyPr/>
          <a:lstStyle/>
          <a:p>
            <a:r>
              <a:rPr lang="de-DE" dirty="0" smtClean="0"/>
              <a:t>Visual Index</a:t>
            </a:r>
          </a:p>
        </p:txBody>
      </p:sp>
      <p:pic>
        <p:nvPicPr>
          <p:cNvPr id="1027" name="Picture 3"/>
          <p:cNvPicPr>
            <a:picLocks noChangeAspect="1" noChangeArrowheads="1"/>
          </p:cNvPicPr>
          <p:nvPr/>
        </p:nvPicPr>
        <p:blipFill>
          <a:blip r:embed="rId2"/>
          <a:srcRect/>
          <a:stretch>
            <a:fillRect/>
          </a:stretch>
        </p:blipFill>
        <p:spPr bwMode="auto">
          <a:xfrm>
            <a:off x="857224" y="2676525"/>
            <a:ext cx="928694" cy="1004287"/>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2714612" y="2605087"/>
            <a:ext cx="1571636" cy="481970"/>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a:srcRect/>
          <a:stretch>
            <a:fillRect/>
          </a:stretch>
        </p:blipFill>
        <p:spPr bwMode="auto">
          <a:xfrm>
            <a:off x="5072066" y="2105021"/>
            <a:ext cx="3550475" cy="966796"/>
          </a:xfrm>
          <a:prstGeom prst="rect">
            <a:avLst/>
          </a:prstGeom>
          <a:noFill/>
          <a:ln w="9525">
            <a:noFill/>
            <a:miter lim="800000"/>
            <a:headEnd/>
            <a:tailEnd/>
          </a:ln>
          <a:effectLst/>
        </p:spPr>
      </p:pic>
      <p:pic>
        <p:nvPicPr>
          <p:cNvPr id="1032" name="Picture 8"/>
          <p:cNvPicPr>
            <a:picLocks noChangeAspect="1" noChangeArrowheads="1"/>
          </p:cNvPicPr>
          <p:nvPr/>
        </p:nvPicPr>
        <p:blipFill>
          <a:blip r:embed="rId5"/>
          <a:srcRect/>
          <a:stretch>
            <a:fillRect/>
          </a:stretch>
        </p:blipFill>
        <p:spPr bwMode="auto">
          <a:xfrm>
            <a:off x="2714612" y="3248029"/>
            <a:ext cx="3786214" cy="509683"/>
          </a:xfrm>
          <a:prstGeom prst="rect">
            <a:avLst/>
          </a:prstGeom>
          <a:noFill/>
          <a:ln w="9525">
            <a:noFill/>
            <a:miter lim="800000"/>
            <a:headEnd/>
            <a:tailEnd/>
          </a:ln>
          <a:effectLst/>
        </p:spPr>
      </p:pic>
      <p:pic>
        <p:nvPicPr>
          <p:cNvPr id="1035" name="Picture 11"/>
          <p:cNvPicPr>
            <a:picLocks noChangeAspect="1" noChangeArrowheads="1"/>
          </p:cNvPicPr>
          <p:nvPr/>
        </p:nvPicPr>
        <p:blipFill>
          <a:blip r:embed="rId6"/>
          <a:srcRect/>
          <a:stretch>
            <a:fillRect/>
          </a:stretch>
        </p:blipFill>
        <p:spPr bwMode="auto">
          <a:xfrm>
            <a:off x="928661" y="3962409"/>
            <a:ext cx="4026841" cy="642942"/>
          </a:xfrm>
          <a:prstGeom prst="rect">
            <a:avLst/>
          </a:prstGeom>
          <a:noFill/>
          <a:ln w="9525">
            <a:noFill/>
            <a:miter lim="800000"/>
            <a:headEnd/>
            <a:tailEnd/>
          </a:ln>
          <a:effectLst/>
        </p:spPr>
      </p:pic>
      <p:pic>
        <p:nvPicPr>
          <p:cNvPr id="1037" name="Picture 13"/>
          <p:cNvPicPr>
            <a:picLocks noChangeAspect="1" noChangeArrowheads="1"/>
          </p:cNvPicPr>
          <p:nvPr/>
        </p:nvPicPr>
        <p:blipFill>
          <a:blip r:embed="rId7"/>
          <a:srcRect/>
          <a:stretch>
            <a:fillRect/>
          </a:stretch>
        </p:blipFill>
        <p:spPr bwMode="auto">
          <a:xfrm>
            <a:off x="6858016" y="3319467"/>
            <a:ext cx="1912024" cy="852494"/>
          </a:xfrm>
          <a:prstGeom prst="rect">
            <a:avLst/>
          </a:prstGeom>
          <a:noFill/>
          <a:ln w="9525">
            <a:noFill/>
            <a:miter lim="800000"/>
            <a:headEnd/>
            <a:tailEnd/>
          </a:ln>
          <a:effectLst/>
        </p:spPr>
      </p:pic>
      <p:pic>
        <p:nvPicPr>
          <p:cNvPr id="1038" name="Picture 14"/>
          <p:cNvPicPr>
            <a:picLocks noChangeAspect="1" noChangeArrowheads="1"/>
          </p:cNvPicPr>
          <p:nvPr/>
        </p:nvPicPr>
        <p:blipFill>
          <a:blip r:embed="rId8"/>
          <a:srcRect/>
          <a:stretch>
            <a:fillRect/>
          </a:stretch>
        </p:blipFill>
        <p:spPr bwMode="auto">
          <a:xfrm>
            <a:off x="1071538" y="5676921"/>
            <a:ext cx="4278876" cy="642942"/>
          </a:xfrm>
          <a:prstGeom prst="rect">
            <a:avLst/>
          </a:prstGeom>
          <a:noFill/>
          <a:ln w="9525">
            <a:noFill/>
            <a:miter lim="800000"/>
            <a:headEnd/>
            <a:tailEnd/>
          </a:ln>
          <a:effectLst/>
        </p:spPr>
      </p:pic>
      <p:pic>
        <p:nvPicPr>
          <p:cNvPr id="1040" name="Picture 16"/>
          <p:cNvPicPr>
            <a:picLocks noChangeAspect="1" noChangeArrowheads="1"/>
          </p:cNvPicPr>
          <p:nvPr/>
        </p:nvPicPr>
        <p:blipFill>
          <a:blip r:embed="rId9"/>
          <a:srcRect/>
          <a:stretch>
            <a:fillRect/>
          </a:stretch>
        </p:blipFill>
        <p:spPr bwMode="auto">
          <a:xfrm>
            <a:off x="571472" y="4819665"/>
            <a:ext cx="5643602" cy="567196"/>
          </a:xfrm>
          <a:prstGeom prst="rect">
            <a:avLst/>
          </a:prstGeom>
          <a:noFill/>
          <a:ln w="9525">
            <a:noFill/>
            <a:miter lim="800000"/>
            <a:headEnd/>
            <a:tailEnd/>
          </a:ln>
          <a:effectLst/>
        </p:spPr>
      </p:pic>
      <p:pic>
        <p:nvPicPr>
          <p:cNvPr id="1042" name="Picture 18"/>
          <p:cNvPicPr>
            <a:picLocks noChangeAspect="1" noChangeArrowheads="1"/>
          </p:cNvPicPr>
          <p:nvPr/>
        </p:nvPicPr>
        <p:blipFill>
          <a:blip r:embed="rId10"/>
          <a:srcRect/>
          <a:stretch>
            <a:fillRect/>
          </a:stretch>
        </p:blipFill>
        <p:spPr bwMode="auto">
          <a:xfrm>
            <a:off x="6572264" y="4605351"/>
            <a:ext cx="2286016" cy="873766"/>
          </a:xfrm>
          <a:prstGeom prst="rect">
            <a:avLst/>
          </a:prstGeom>
          <a:noFill/>
          <a:ln w="9525">
            <a:noFill/>
            <a:miter lim="800000"/>
            <a:headEnd/>
            <a:tailEnd/>
          </a:ln>
          <a:effectLst/>
        </p:spPr>
      </p:pic>
      <p:pic>
        <p:nvPicPr>
          <p:cNvPr id="1047" name="Picture 23"/>
          <p:cNvPicPr>
            <a:picLocks noChangeAspect="1" noChangeArrowheads="1"/>
          </p:cNvPicPr>
          <p:nvPr/>
        </p:nvPicPr>
        <p:blipFill>
          <a:blip r:embed="rId11"/>
          <a:srcRect/>
          <a:stretch>
            <a:fillRect/>
          </a:stretch>
        </p:blipFill>
        <p:spPr bwMode="auto">
          <a:xfrm>
            <a:off x="5643570" y="5748359"/>
            <a:ext cx="2876550" cy="752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Guidelines &gt; Text &gt; UI Text</a:t>
            </a:r>
            <a:endParaRPr lang="de-DE"/>
          </a:p>
        </p:txBody>
      </p:sp>
      <p:sp>
        <p:nvSpPr>
          <p:cNvPr id="3" name="Content Placeholder 2"/>
          <p:cNvSpPr>
            <a:spLocks noGrp="1"/>
          </p:cNvSpPr>
          <p:nvPr>
            <p:ph idx="1"/>
          </p:nvPr>
        </p:nvSpPr>
        <p:spPr/>
        <p:txBody>
          <a:bodyPr/>
          <a:lstStyle/>
          <a:p>
            <a:r>
              <a:rPr lang="de-DE" dirty="0" smtClean="0"/>
              <a:t>Strukturierung von Texten</a:t>
            </a:r>
          </a:p>
          <a:p>
            <a:pPr marL="971550" lvl="1" indent="-514350">
              <a:buFont typeface="+mj-lt"/>
              <a:buAutoNum type="arabicPeriod"/>
            </a:pPr>
            <a:r>
              <a:rPr lang="de-DE" dirty="0" smtClean="0"/>
              <a:t>Fundamentale Aussage</a:t>
            </a:r>
          </a:p>
          <a:p>
            <a:pPr marL="971550" lvl="1" indent="-514350">
              <a:buFont typeface="+mj-lt"/>
              <a:buAutoNum type="arabicPeriod"/>
            </a:pPr>
            <a:r>
              <a:rPr lang="de-DE" dirty="0" smtClean="0"/>
              <a:t>Schrittweise mehr Details zur Erläuterung</a:t>
            </a:r>
          </a:p>
          <a:p>
            <a:pPr marL="971550" lvl="1" indent="-514350">
              <a:buFont typeface="+mj-lt"/>
              <a:buAutoNum type="arabicPeriod"/>
            </a:pPr>
            <a:r>
              <a:rPr lang="de-DE" dirty="0" smtClean="0"/>
              <a:t>Ggf. Link auf Hilfetext für weitere Infos</a:t>
            </a:r>
          </a:p>
          <a:p>
            <a:endParaRPr lang="de-DE" dirty="0" smtClean="0"/>
          </a:p>
        </p:txBody>
      </p:sp>
      <p:pic>
        <p:nvPicPr>
          <p:cNvPr id="4098" name="Picture 2"/>
          <p:cNvPicPr>
            <a:picLocks noChangeAspect="1" noChangeArrowheads="1"/>
          </p:cNvPicPr>
          <p:nvPr/>
        </p:nvPicPr>
        <p:blipFill>
          <a:blip r:embed="rId2"/>
          <a:srcRect/>
          <a:stretch>
            <a:fillRect/>
          </a:stretch>
        </p:blipFill>
        <p:spPr bwMode="auto">
          <a:xfrm>
            <a:off x="1500166" y="3952900"/>
            <a:ext cx="5075631" cy="2762248"/>
          </a:xfrm>
          <a:prstGeom prst="rect">
            <a:avLst/>
          </a:prstGeom>
          <a:noFill/>
          <a:ln w="9525">
            <a:noFill/>
            <a:miter lim="800000"/>
            <a:headEnd/>
            <a:tailEnd/>
          </a:ln>
          <a:effectLst/>
        </p:spPr>
      </p:pic>
      <p:cxnSp>
        <p:nvCxnSpPr>
          <p:cNvPr id="6" name="Straight Arrow Connector 5"/>
          <p:cNvCxnSpPr/>
          <p:nvPr/>
        </p:nvCxnSpPr>
        <p:spPr>
          <a:xfrm rot="10800000" flipV="1">
            <a:off x="5530550" y="4524402"/>
            <a:ext cx="1357322" cy="1"/>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flipV="1">
            <a:off x="6244930" y="5024468"/>
            <a:ext cx="642942" cy="1"/>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a:off x="4173228" y="5524536"/>
            <a:ext cx="2714644"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887872" y="4310090"/>
            <a:ext cx="327334" cy="400110"/>
          </a:xfrm>
          <a:prstGeom prst="rect">
            <a:avLst/>
          </a:prstGeom>
          <a:noFill/>
        </p:spPr>
        <p:txBody>
          <a:bodyPr wrap="none" rtlCol="0">
            <a:spAutoFit/>
          </a:bodyPr>
          <a:lstStyle/>
          <a:p>
            <a:r>
              <a:rPr lang="de-DE" sz="2000" smtClean="0"/>
              <a:t>1</a:t>
            </a:r>
          </a:p>
        </p:txBody>
      </p:sp>
      <p:sp>
        <p:nvSpPr>
          <p:cNvPr id="14" name="TextBox 13"/>
          <p:cNvSpPr txBox="1"/>
          <p:nvPr/>
        </p:nvSpPr>
        <p:spPr>
          <a:xfrm>
            <a:off x="6887872" y="4810156"/>
            <a:ext cx="327334" cy="400110"/>
          </a:xfrm>
          <a:prstGeom prst="rect">
            <a:avLst/>
          </a:prstGeom>
          <a:noFill/>
        </p:spPr>
        <p:txBody>
          <a:bodyPr wrap="none" rtlCol="0">
            <a:spAutoFit/>
          </a:bodyPr>
          <a:lstStyle/>
          <a:p>
            <a:r>
              <a:rPr lang="de-DE" sz="2000" smtClean="0"/>
              <a:t>2</a:t>
            </a:r>
          </a:p>
        </p:txBody>
      </p:sp>
      <p:sp>
        <p:nvSpPr>
          <p:cNvPr id="15" name="TextBox 14"/>
          <p:cNvSpPr txBox="1"/>
          <p:nvPr/>
        </p:nvSpPr>
        <p:spPr>
          <a:xfrm>
            <a:off x="6887872" y="5310222"/>
            <a:ext cx="327334" cy="400110"/>
          </a:xfrm>
          <a:prstGeom prst="rect">
            <a:avLst/>
          </a:prstGeom>
          <a:noFill/>
        </p:spPr>
        <p:txBody>
          <a:bodyPr wrap="none" rtlCol="0">
            <a:spAutoFit/>
          </a:bodyPr>
          <a:lstStyle/>
          <a:p>
            <a:r>
              <a:rPr lang="de-DE" sz="2000" smtClean="0"/>
              <a:t>3</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Guidelines</a:t>
            </a:r>
            <a:r>
              <a:rPr lang="de-DE" dirty="0" smtClean="0"/>
              <a:t> &gt; Text &gt; Style &amp; Tone</a:t>
            </a:r>
            <a:endParaRPr lang="de-DE" dirty="0"/>
          </a:p>
        </p:txBody>
      </p:sp>
      <p:sp>
        <p:nvSpPr>
          <p:cNvPr id="3" name="Content Placeholder 2"/>
          <p:cNvSpPr>
            <a:spLocks noGrp="1"/>
          </p:cNvSpPr>
          <p:nvPr>
            <p:ph idx="1"/>
          </p:nvPr>
        </p:nvSpPr>
        <p:spPr/>
        <p:txBody>
          <a:bodyPr/>
          <a:lstStyle/>
          <a:p>
            <a:r>
              <a:rPr lang="de-DE" dirty="0" smtClean="0"/>
              <a:t>Empfehlungen zu Stilfragen</a:t>
            </a:r>
          </a:p>
          <a:p>
            <a:pPr lvl="1"/>
            <a:r>
              <a:rPr lang="de-DE" dirty="0" smtClean="0"/>
              <a:t>z.T. spezifisch für englische Sprache</a:t>
            </a:r>
          </a:p>
          <a:p>
            <a:r>
              <a:rPr lang="de-DE" dirty="0" smtClean="0"/>
              <a:t>Beispiele</a:t>
            </a:r>
          </a:p>
          <a:p>
            <a:pPr lvl="1"/>
            <a:r>
              <a:rPr lang="de-DE" dirty="0" smtClean="0"/>
              <a:t>Texte sollten unterstützen und ermutigen</a:t>
            </a:r>
          </a:p>
          <a:p>
            <a:pPr lvl="2"/>
            <a:r>
              <a:rPr lang="de-DE" dirty="0" smtClean="0"/>
              <a:t>"Was kann der User tun?" vs. "Was kann er nicht?"</a:t>
            </a:r>
          </a:p>
          <a:p>
            <a:pPr lvl="2"/>
            <a:r>
              <a:rPr lang="de-DE" dirty="0" smtClean="0"/>
              <a:t>Der Benutzer sollte sich nicht beschuldigt oder eingeschüchtert fühlen</a:t>
            </a:r>
          </a:p>
          <a:p>
            <a:pPr lvl="1"/>
            <a:r>
              <a:rPr lang="de-DE" dirty="0" smtClean="0"/>
              <a:t>"Bitte" nur bei Dingen die unangenehm sind</a:t>
            </a:r>
          </a:p>
          <a:p>
            <a:pPr lvl="2"/>
            <a:r>
              <a:rPr lang="de-DE" dirty="0" smtClean="0"/>
              <a:t>Oder wenn die Anwendung Schuld hat</a:t>
            </a:r>
            <a:r>
              <a:rPr lang="de-DE" sz="1600" dirty="0" smtClean="0"/>
              <a:t> ("Bitte warten...")</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User Experience Design</a:t>
            </a:r>
            <a:endParaRPr lang="de-DE"/>
          </a:p>
        </p:txBody>
      </p:sp>
      <p:sp>
        <p:nvSpPr>
          <p:cNvPr id="3" name="Content Placeholder 2"/>
          <p:cNvSpPr>
            <a:spLocks noGrp="1"/>
          </p:cNvSpPr>
          <p:nvPr>
            <p:ph idx="1"/>
          </p:nvPr>
        </p:nvSpPr>
        <p:spPr/>
        <p:txBody>
          <a:bodyPr/>
          <a:lstStyle/>
          <a:p>
            <a:r>
              <a:rPr lang="de-DE" smtClean="0"/>
              <a:t>Microsoft: Betonung der User Experience</a:t>
            </a:r>
          </a:p>
          <a:p>
            <a:pPr lvl="1"/>
            <a:r>
              <a:rPr lang="de-DE" smtClean="0"/>
              <a:t>Vista Guidelines</a:t>
            </a:r>
          </a:p>
          <a:p>
            <a:r>
              <a:rPr lang="de-DE" smtClean="0"/>
              <a:t>Nein, kein Begriff aus "Bullshit Bingo"</a:t>
            </a:r>
          </a:p>
          <a:p>
            <a:pPr lvl="1"/>
            <a:r>
              <a:rPr lang="de-DE" smtClean="0"/>
              <a:t>Unsere entwicklertypische Zynik ist hier ausnahmsweise mal nicht angebracht ;-)</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 &gt; Windows &gt; Dialog Boxes</a:t>
            </a:r>
            <a:endParaRPr lang="de-DE" dirty="0"/>
          </a:p>
        </p:txBody>
      </p:sp>
      <p:sp>
        <p:nvSpPr>
          <p:cNvPr id="3" name="Content Placeholder 2"/>
          <p:cNvSpPr>
            <a:spLocks noGrp="1"/>
          </p:cNvSpPr>
          <p:nvPr>
            <p:ph idx="1"/>
          </p:nvPr>
        </p:nvSpPr>
        <p:spPr/>
        <p:txBody>
          <a:bodyPr/>
          <a:lstStyle/>
          <a:p>
            <a:r>
              <a:rPr lang="de-DE" dirty="0" smtClean="0"/>
              <a:t>z.B. </a:t>
            </a:r>
            <a:r>
              <a:rPr lang="de-DE" dirty="0" err="1" smtClean="0"/>
              <a:t>Question</a:t>
            </a:r>
            <a:r>
              <a:rPr lang="de-DE" dirty="0" smtClean="0"/>
              <a:t> Dialog </a:t>
            </a:r>
            <a:r>
              <a:rPr lang="de-DE" sz="2400" dirty="0" smtClean="0"/>
              <a:t>(mit Command Links)</a:t>
            </a:r>
            <a:endParaRPr lang="de-DE" dirty="0"/>
          </a:p>
        </p:txBody>
      </p:sp>
      <p:pic>
        <p:nvPicPr>
          <p:cNvPr id="2050" name="Picture 2"/>
          <p:cNvPicPr>
            <a:picLocks noChangeAspect="1" noChangeArrowheads="1"/>
          </p:cNvPicPr>
          <p:nvPr/>
        </p:nvPicPr>
        <p:blipFill>
          <a:blip r:embed="rId2"/>
          <a:srcRect/>
          <a:stretch>
            <a:fillRect/>
          </a:stretch>
        </p:blipFill>
        <p:spPr bwMode="auto">
          <a:xfrm>
            <a:off x="1857356" y="2394772"/>
            <a:ext cx="5357850" cy="40346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Windows Vista UX </a:t>
            </a:r>
            <a:r>
              <a:rPr lang="de-DE" dirty="0" err="1" smtClean="0"/>
              <a:t>Guidelines</a:t>
            </a:r>
            <a:endParaRPr lang="de-DE" dirty="0"/>
          </a:p>
        </p:txBody>
      </p:sp>
      <p:sp>
        <p:nvSpPr>
          <p:cNvPr id="3" name="Content Placeholder 2"/>
          <p:cNvSpPr>
            <a:spLocks noGrp="1"/>
          </p:cNvSpPr>
          <p:nvPr>
            <p:ph idx="1"/>
          </p:nvPr>
        </p:nvSpPr>
        <p:spPr/>
        <p:txBody>
          <a:bodyPr/>
          <a:lstStyle/>
          <a:p>
            <a:r>
              <a:rPr lang="de-DE" dirty="0" smtClean="0"/>
              <a:t>Nicht nur für Vista</a:t>
            </a:r>
          </a:p>
          <a:p>
            <a:pPr lvl="1"/>
            <a:r>
              <a:rPr lang="de-DE" dirty="0" smtClean="0"/>
              <a:t>Viele </a:t>
            </a:r>
            <a:r>
              <a:rPr lang="de-DE" dirty="0" err="1" smtClean="0"/>
              <a:t>Screenshots</a:t>
            </a:r>
            <a:endParaRPr lang="de-DE" dirty="0" smtClean="0"/>
          </a:p>
          <a:p>
            <a:pPr lvl="1"/>
            <a:r>
              <a:rPr lang="de-DE" dirty="0" smtClean="0"/>
              <a:t>Viele Hintergrundinfos </a:t>
            </a:r>
          </a:p>
          <a:p>
            <a:r>
              <a:rPr lang="de-DE" dirty="0" smtClean="0"/>
              <a:t>Ziemlich viel Material</a:t>
            </a:r>
          </a:p>
          <a:p>
            <a:pPr lvl="1"/>
            <a:r>
              <a:rPr lang="de-DE" dirty="0" smtClean="0">
                <a:sym typeface="Symbol"/>
              </a:rPr>
              <a:t>Wirklich alles durchzuarbeiten kostet Zeit</a:t>
            </a:r>
          </a:p>
          <a:p>
            <a:pPr lvl="1"/>
            <a:r>
              <a:rPr lang="de-DE" dirty="0" smtClean="0">
                <a:sym typeface="Symbol"/>
              </a:rPr>
              <a:t>Aber auch ein erstes Überfliegen bringt schon eine Menge</a:t>
            </a:r>
            <a:endParaRPr lang="de-DE"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Buchtipp</a:t>
            </a:r>
            <a:endParaRPr lang="de-DE" dirty="0"/>
          </a:p>
        </p:txBody>
      </p:sp>
      <p:sp>
        <p:nvSpPr>
          <p:cNvPr id="3" name="Content Placeholder 2"/>
          <p:cNvSpPr>
            <a:spLocks noGrp="1"/>
          </p:cNvSpPr>
          <p:nvPr>
            <p:ph idx="1"/>
          </p:nvPr>
        </p:nvSpPr>
        <p:spPr/>
        <p:txBody>
          <a:bodyPr/>
          <a:lstStyle/>
          <a:p>
            <a:r>
              <a:rPr lang="de-DE" dirty="0" smtClean="0"/>
              <a:t>Interface Patterns</a:t>
            </a:r>
          </a:p>
          <a:p>
            <a:pPr lvl="1"/>
            <a:r>
              <a:rPr lang="de-DE" dirty="0" smtClean="0"/>
              <a:t>Kurze Definition</a:t>
            </a:r>
          </a:p>
          <a:p>
            <a:pPr lvl="1"/>
            <a:r>
              <a:rPr lang="de-DE" dirty="0" smtClean="0"/>
              <a:t>Wann verwenden</a:t>
            </a:r>
          </a:p>
          <a:p>
            <a:pPr lvl="1"/>
            <a:r>
              <a:rPr lang="de-DE" dirty="0" smtClean="0"/>
              <a:t>Warum</a:t>
            </a:r>
          </a:p>
          <a:p>
            <a:pPr lvl="1"/>
            <a:r>
              <a:rPr lang="de-DE" dirty="0" smtClean="0"/>
              <a:t>Wie</a:t>
            </a:r>
          </a:p>
          <a:p>
            <a:pPr lvl="1"/>
            <a:r>
              <a:rPr lang="de-DE" dirty="0" smtClean="0"/>
              <a:t>Beispiele</a:t>
            </a:r>
          </a:p>
          <a:p>
            <a:r>
              <a:rPr lang="de-DE" dirty="0" smtClean="0"/>
              <a:t>In Farbe, viele</a:t>
            </a:r>
            <a:br>
              <a:rPr lang="de-DE" dirty="0" smtClean="0"/>
            </a:br>
            <a:r>
              <a:rPr lang="de-DE" dirty="0" err="1" smtClean="0"/>
              <a:t>Screenshots</a:t>
            </a:r>
            <a:endParaRPr lang="de-DE" dirty="0"/>
          </a:p>
        </p:txBody>
      </p:sp>
      <p:pic>
        <p:nvPicPr>
          <p:cNvPr id="1026" name="Picture 2"/>
          <p:cNvPicPr>
            <a:picLocks noChangeAspect="1" noChangeArrowheads="1"/>
          </p:cNvPicPr>
          <p:nvPr/>
        </p:nvPicPr>
        <p:blipFill>
          <a:blip r:embed="rId2"/>
          <a:srcRect/>
          <a:stretch>
            <a:fillRect/>
          </a:stretch>
        </p:blipFill>
        <p:spPr bwMode="auto">
          <a:xfrm>
            <a:off x="4929190" y="1575327"/>
            <a:ext cx="3762368" cy="45825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000372"/>
            <a:ext cx="7772400" cy="1362075"/>
          </a:xfrm>
        </p:spPr>
        <p:txBody>
          <a:bodyPr/>
          <a:lstStyle/>
          <a:p>
            <a:pPr algn="ctr"/>
            <a:r>
              <a:rPr lang="de-DE" dirty="0" smtClean="0"/>
              <a:t>Zusammenfassung</a:t>
            </a:r>
            <a:endParaRPr lang="de-DE"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Was können wir alle tun?</a:t>
            </a:r>
            <a:endParaRPr lang="de-DE" dirty="0"/>
          </a:p>
        </p:txBody>
      </p:sp>
      <p:sp>
        <p:nvSpPr>
          <p:cNvPr id="3" name="Content Placeholder 2"/>
          <p:cNvSpPr>
            <a:spLocks noGrp="1"/>
          </p:cNvSpPr>
          <p:nvPr>
            <p:ph idx="1"/>
          </p:nvPr>
        </p:nvSpPr>
        <p:spPr/>
        <p:txBody>
          <a:bodyPr/>
          <a:lstStyle/>
          <a:p>
            <a:r>
              <a:rPr lang="de-DE" dirty="0" smtClean="0"/>
              <a:t>Vorher nachdenken</a:t>
            </a:r>
          </a:p>
          <a:p>
            <a:pPr lvl="1"/>
            <a:r>
              <a:rPr lang="de-DE" dirty="0" smtClean="0"/>
              <a:t>Wer nutzt wann und wie oft, und aus welchen Gründen die Anwendung?</a:t>
            </a:r>
          </a:p>
          <a:p>
            <a:r>
              <a:rPr lang="de-DE" dirty="0" smtClean="0"/>
              <a:t>Technik beherrschen</a:t>
            </a:r>
          </a:p>
          <a:p>
            <a:pPr lvl="1"/>
            <a:r>
              <a:rPr lang="de-DE" dirty="0" smtClean="0"/>
              <a:t>Möglichkeiten kennen und nutzen</a:t>
            </a:r>
          </a:p>
          <a:p>
            <a:r>
              <a:rPr lang="de-DE" dirty="0" smtClean="0"/>
              <a:t>Sich in den Anwender hineinversetzen</a:t>
            </a:r>
          </a:p>
          <a:p>
            <a:r>
              <a:rPr lang="de-DE" dirty="0" smtClean="0"/>
              <a:t>Verfügbare Informationsquellen nutzen</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000372"/>
            <a:ext cx="7772400" cy="1362075"/>
          </a:xfrm>
        </p:spPr>
        <p:txBody>
          <a:bodyPr/>
          <a:lstStyle/>
          <a:p>
            <a:pPr algn="ctr"/>
            <a:r>
              <a:rPr lang="de-DE" dirty="0" smtClean="0"/>
              <a:t>Fragen?</a:t>
            </a:r>
            <a:endParaRPr lang="de-DE"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000372"/>
            <a:ext cx="7772400" cy="1362075"/>
          </a:xfrm>
        </p:spPr>
        <p:txBody>
          <a:bodyPr/>
          <a:lstStyle/>
          <a:p>
            <a:pPr algn="ctr"/>
            <a:r>
              <a:rPr lang="de-DE" dirty="0" smtClean="0"/>
              <a:t>Vielen Dank!</a:t>
            </a:r>
            <a:endParaRPr lang="de-DE"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e-DE"/>
          </a:p>
        </p:txBody>
      </p:sp>
      <p:pic>
        <p:nvPicPr>
          <p:cNvPr id="1026" name="Picture 2"/>
          <p:cNvPicPr>
            <a:picLocks noChangeAspect="1" noChangeArrowheads="1"/>
          </p:cNvPicPr>
          <p:nvPr/>
        </p:nvPicPr>
        <p:blipFill>
          <a:blip r:embed="rId2"/>
          <a:srcRect/>
          <a:stretch>
            <a:fillRect/>
          </a:stretch>
        </p:blipFill>
        <p:spPr bwMode="auto">
          <a:xfrm>
            <a:off x="857224" y="1285860"/>
            <a:ext cx="7496175" cy="5438775"/>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BN2C">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fontScheme name="Koblenz">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dnug-koblenz</Template>
  <TotalTime>0</TotalTime>
  <Words>2415</Words>
  <Application>Microsoft Office PowerPoint</Application>
  <PresentationFormat>On-screen Show (4:3)</PresentationFormat>
  <Paragraphs>623</Paragraphs>
  <Slides>97</Slides>
  <Notes>1</Notes>
  <HiddenSlides>0</HiddenSlides>
  <MMClips>0</MMClips>
  <ScaleCrop>false</ScaleCrop>
  <HeadingPairs>
    <vt:vector size="4" baseType="variant">
      <vt:variant>
        <vt:lpstr>Theme</vt:lpstr>
      </vt:variant>
      <vt:variant>
        <vt:i4>1</vt:i4>
      </vt:variant>
      <vt:variant>
        <vt:lpstr>Slide Titles</vt:lpstr>
      </vt:variant>
      <vt:variant>
        <vt:i4>97</vt:i4>
      </vt:variant>
    </vt:vector>
  </HeadingPairs>
  <TitlesOfParts>
    <vt:vector size="98" baseType="lpstr">
      <vt:lpstr>BN2C</vt:lpstr>
      <vt:lpstr>GUI-Design für Nicht-Designer</vt:lpstr>
      <vt:lpstr>Roland Weigelt</vt:lpstr>
      <vt:lpstr>Inhalt</vt:lpstr>
      <vt:lpstr>Ein paar gedanken vorab</vt:lpstr>
      <vt:lpstr>Exzellentes GUI-Design...</vt:lpstr>
      <vt:lpstr>Gutes GUI-Design...</vt:lpstr>
      <vt:lpstr>Brauchbares GUI-Design...</vt:lpstr>
      <vt:lpstr>Nur: Was genau ist GUI-Design?</vt:lpstr>
      <vt:lpstr>User Experience Design</vt:lpstr>
      <vt:lpstr>User Experience Design</vt:lpstr>
      <vt:lpstr>User Experience Design</vt:lpstr>
      <vt:lpstr>Wissen was man tut</vt:lpstr>
      <vt:lpstr>Warnung vorab...</vt:lpstr>
      <vt:lpstr>Projekt "MegaNewsCenter"</vt:lpstr>
      <vt:lpstr>GUI: Artikel erstellen</vt:lpstr>
      <vt:lpstr>GUI: Kommentar abgeben</vt:lpstr>
      <vt:lpstr>Großer Fehler: Wie? vor Was?</vt:lpstr>
      <vt:lpstr>Zurück zum Beispiel</vt:lpstr>
      <vt:lpstr>Auswirkungen</vt:lpstr>
      <vt:lpstr>GUI für Autoren</vt:lpstr>
      <vt:lpstr>GUI für Autoren</vt:lpstr>
      <vt:lpstr>GUI: Kommentieren</vt:lpstr>
      <vt:lpstr>GUI: Kommentieren</vt:lpstr>
      <vt:lpstr>Wesentliche Fragen</vt:lpstr>
      <vt:lpstr>Wesentliche Fragen (Forts.)</vt:lpstr>
      <vt:lpstr>Technik beherrschen</vt:lpstr>
      <vt:lpstr>Technik beherrschen</vt:lpstr>
      <vt:lpstr>Layout in .NET 1.x</vt:lpstr>
      <vt:lpstr>Layout ab .NET 2.0</vt:lpstr>
      <vt:lpstr>Layout ab .NET 2.0</vt:lpstr>
      <vt:lpstr>Docking</vt:lpstr>
      <vt:lpstr>Docking</vt:lpstr>
      <vt:lpstr>Docking: Verhalten inkonsistent</vt:lpstr>
      <vt:lpstr>Docking: Warum überhaupt?</vt:lpstr>
      <vt:lpstr>TableLayoutPanel</vt:lpstr>
      <vt:lpstr>TableLayout: Anchoring</vt:lpstr>
      <vt:lpstr>TableLayout: Margin + Padding</vt:lpstr>
      <vt:lpstr>FlowLayoutPanel</vt:lpstr>
      <vt:lpstr>FlowLayoutPanel: Beispiel</vt:lpstr>
      <vt:lpstr>AutoSize</vt:lpstr>
      <vt:lpstr>AutoSize</vt:lpstr>
      <vt:lpstr>Empfehlung</vt:lpstr>
      <vt:lpstr>Empfehlung: Grundraster</vt:lpstr>
      <vt:lpstr>Beispiel für ein Grundraster</vt:lpstr>
      <vt:lpstr>Beispiel</vt:lpstr>
      <vt:lpstr>Visuelle Vererbung</vt:lpstr>
      <vt:lpstr>Visuelle Vererbung</vt:lpstr>
      <vt:lpstr>Visuelle Vererbung: Fallstricke</vt:lpstr>
      <vt:lpstr>Farben, Themes, Bitmaps</vt:lpstr>
      <vt:lpstr>Farben, Themes, Bitmaps</vt:lpstr>
      <vt:lpstr>Farben, Themes, Bitmaps</vt:lpstr>
      <vt:lpstr>Bitmaps: PNG vs.GIF</vt:lpstr>
      <vt:lpstr>Farben, Themes, Bitmaps</vt:lpstr>
      <vt:lpstr>PsycholoGie beachten</vt:lpstr>
      <vt:lpstr>Warum Psychologie?</vt:lpstr>
      <vt:lpstr>Wann ist eine Software "gut"?</vt:lpstr>
      <vt:lpstr>"Gut" aus Anwendersicht</vt:lpstr>
      <vt:lpstr>Vertrauen nicht enttäuschen!</vt:lpstr>
      <vt:lpstr>Datenverlust in der GUI</vt:lpstr>
      <vt:lpstr>Datenverfälschung in der GUI</vt:lpstr>
      <vt:lpstr>Großes Problem: GUI-Texte</vt:lpstr>
      <vt:lpstr>Anwender "scannen" GUIs</vt:lpstr>
      <vt:lpstr>Beispiel 1</vt:lpstr>
      <vt:lpstr>Beispiel 1</vt:lpstr>
      <vt:lpstr>Beispiel 1</vt:lpstr>
      <vt:lpstr>Etwas besser: Beispiel 2</vt:lpstr>
      <vt:lpstr>Etwas besser: Beispiel 2</vt:lpstr>
      <vt:lpstr>Kleiner Kniff: "Trotzdem"</vt:lpstr>
      <vt:lpstr>Kleiner Kniff: "Trotzdem"</vt:lpstr>
      <vt:lpstr>ein Wenig "EYE-CANDY"</vt:lpstr>
      <vt:lpstr>Tipp: Text mit Formatierungen</vt:lpstr>
      <vt:lpstr>Tipp: Text mit Formatierungen</vt:lpstr>
      <vt:lpstr>Dialoge aufmotzen</vt:lpstr>
      <vt:lpstr>Dialoge aufmotzen</vt:lpstr>
      <vt:lpstr>Dialoge aufmotzen</vt:lpstr>
      <vt:lpstr>Dialoge aufmotzen</vt:lpstr>
      <vt:lpstr>Dialoge aufmotzen</vt:lpstr>
      <vt:lpstr>Vorher:</vt:lpstr>
      <vt:lpstr>Vorher:</vt:lpstr>
      <vt:lpstr>Nachher:</vt:lpstr>
      <vt:lpstr>Nachher:</vt:lpstr>
      <vt:lpstr>Tipp: Fertige Bitmaps</vt:lpstr>
      <vt:lpstr>Tipp: Fertige Bitmaps</vt:lpstr>
      <vt:lpstr>InspirationSQuellen</vt:lpstr>
      <vt:lpstr>Inspirationsquellen</vt:lpstr>
      <vt:lpstr>Windows Vista UX Guidelines</vt:lpstr>
      <vt:lpstr>Windows Vista UX Guidelines</vt:lpstr>
      <vt:lpstr>Guidelines &gt; Text &gt; UI Text</vt:lpstr>
      <vt:lpstr>Guidelines &gt; Text &gt; Style &amp; Tone</vt:lpstr>
      <vt:lpstr>... &gt; Windows &gt; Dialog Boxes</vt:lpstr>
      <vt:lpstr>Windows Vista UX Guidelines</vt:lpstr>
      <vt:lpstr>Buchtipp</vt:lpstr>
      <vt:lpstr>Zusammenfassung</vt:lpstr>
      <vt:lpstr>Was können wir alle tun?</vt:lpstr>
      <vt:lpstr>Fragen?</vt:lpstr>
      <vt:lpstr>Vielen Dank!</vt:lpstr>
      <vt:lpstr>Slide 97</vt:lpstr>
    </vt:vector>
  </TitlesOfParts>
  <Company> Software &amp; Support Verlag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GUI-Design für Nicht-Designer</dc:title>
  <dc:creator>Roland Weigelt</dc:creator>
  <cp:lastModifiedBy>Roland Weigelt</cp:lastModifiedBy>
  <cp:revision>730</cp:revision>
  <dcterms:created xsi:type="dcterms:W3CDTF">2007-11-30T13:29:19Z</dcterms:created>
  <dcterms:modified xsi:type="dcterms:W3CDTF">2008-05-27T22:08:26Z</dcterms:modified>
</cp:coreProperties>
</file>