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notesMasterIdLst>
    <p:notesMasterId r:id="rId49"/>
  </p:notesMasterIdLst>
  <p:handoutMasterIdLst>
    <p:handoutMasterId r:id="rId50"/>
  </p:handoutMasterIdLst>
  <p:sldIdLst>
    <p:sldId id="258" r:id="rId2"/>
    <p:sldId id="316" r:id="rId3"/>
    <p:sldId id="294" r:id="rId4"/>
    <p:sldId id="349" r:id="rId5"/>
    <p:sldId id="299" r:id="rId6"/>
    <p:sldId id="317" r:id="rId7"/>
    <p:sldId id="300" r:id="rId8"/>
    <p:sldId id="318" r:id="rId9"/>
    <p:sldId id="306" r:id="rId10"/>
    <p:sldId id="307" r:id="rId11"/>
    <p:sldId id="308" r:id="rId12"/>
    <p:sldId id="309" r:id="rId13"/>
    <p:sldId id="285" r:id="rId14"/>
    <p:sldId id="279" r:id="rId15"/>
    <p:sldId id="340" r:id="rId16"/>
    <p:sldId id="319" r:id="rId17"/>
    <p:sldId id="328" r:id="rId18"/>
    <p:sldId id="329" r:id="rId19"/>
    <p:sldId id="322" r:id="rId20"/>
    <p:sldId id="330" r:id="rId21"/>
    <p:sldId id="292" r:id="rId22"/>
    <p:sldId id="351" r:id="rId23"/>
    <p:sldId id="333" r:id="rId24"/>
    <p:sldId id="323" r:id="rId25"/>
    <p:sldId id="324" r:id="rId26"/>
    <p:sldId id="334" r:id="rId27"/>
    <p:sldId id="335" r:id="rId28"/>
    <p:sldId id="336" r:id="rId29"/>
    <p:sldId id="321" r:id="rId30"/>
    <p:sldId id="283" r:id="rId31"/>
    <p:sldId id="284" r:id="rId32"/>
    <p:sldId id="288" r:id="rId33"/>
    <p:sldId id="341" r:id="rId34"/>
    <p:sldId id="310" r:id="rId35"/>
    <p:sldId id="343" r:id="rId36"/>
    <p:sldId id="344" r:id="rId37"/>
    <p:sldId id="345" r:id="rId38"/>
    <p:sldId id="346" r:id="rId39"/>
    <p:sldId id="347" r:id="rId40"/>
    <p:sldId id="338" r:id="rId41"/>
    <p:sldId id="327" r:id="rId42"/>
    <p:sldId id="342" r:id="rId43"/>
    <p:sldId id="289" r:id="rId44"/>
    <p:sldId id="280" r:id="rId45"/>
    <p:sldId id="350" r:id="rId46"/>
    <p:sldId id="339" r:id="rId47"/>
    <p:sldId id="348" r:id="rId4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69696"/>
    <a:srgbClr val="EAEAEA"/>
    <a:srgbClr val="FFFF00"/>
    <a:srgbClr val="777777"/>
    <a:srgbClr val="FFCC00"/>
    <a:srgbClr val="292929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18" autoAdjust="0"/>
    <p:restoredTop sz="78815" autoAdjust="0"/>
  </p:normalViewPr>
  <p:slideViewPr>
    <p:cSldViewPr>
      <p:cViewPr varScale="1">
        <p:scale>
          <a:sx n="79" d="100"/>
          <a:sy n="79" d="100"/>
        </p:scale>
        <p:origin x="-7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6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0EDB382-EA0A-47B8-9239-C7A0EC911895}" type="datetimeFigureOut">
              <a:rPr lang="de-DE"/>
              <a:pPr>
                <a:defRPr/>
              </a:pPr>
              <a:t>05.04.2007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5C20ED8-F2D5-4CE5-A0EE-F69544B3BD6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B58F8CB-2711-420D-BE34-BEA3454E517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Trivia: Add-ins vor Visual Studio 2005 benötigten eine Referenz auf "Office.DLL" (die natürlich auch dann vorhanden war, wenn kein Office installiert war).</a:t>
            </a:r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241198-2944-41B1-BBDB-69FF00FF540A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Erstes Verz.: "Quick-and-dirty"</a:t>
            </a:r>
          </a:p>
          <a:p>
            <a:pPr>
              <a:buFontTx/>
              <a:buChar char="-"/>
            </a:pPr>
            <a:r>
              <a:rPr lang="de-DE" smtClean="0"/>
              <a:t>Wizard legt es dorthin</a:t>
            </a:r>
          </a:p>
          <a:p>
            <a:pPr>
              <a:buFontTx/>
              <a:buChar char="-"/>
            </a:pPr>
            <a:r>
              <a:rPr lang="de-DE" smtClean="0"/>
              <a:t>Schnell zu finden =&gt; Add-in entfernen</a:t>
            </a:r>
          </a:p>
          <a:p>
            <a:r>
              <a:rPr lang="de-DE" smtClean="0"/>
              <a:t>Weiteren Verz.: "Bullet-proof"</a:t>
            </a:r>
          </a:p>
          <a:p>
            <a:r>
              <a:rPr lang="de-DE" smtClean="0"/>
              <a:t>- "Echte" Installation</a:t>
            </a: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B46BF3-737A-4BA7-AE89-5B4528B92679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Sieht aus wie VB.Net, auch Nutzung von .NET-Bibliotheken, aber: ist VBA, stark aufgebohrt.</a:t>
            </a:r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B7E9A4-0933-426B-9B8D-B607F09BF333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MSBuild</a:t>
            </a:r>
            <a:r>
              <a:rPr lang="de-DE" dirty="0" smtClean="0"/>
              <a:t>: Siehe</a:t>
            </a:r>
            <a:r>
              <a:rPr lang="de-DE" baseline="0" dirty="0" smtClean="0"/>
              <a:t> Project-File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&lt;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PropertyGroup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&gt;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   &lt;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TargetRegistryRoot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&gt;Software\Microsoft\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VisualStudio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\8.0Exp&lt;/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TargetRegistryRoot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&gt;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   &lt;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RegisterOutputPackage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&gt;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true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&lt;/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RegisterOutputPackage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&gt;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   &lt;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RegisterWithCodebase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&gt;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true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&lt;/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RegisterWithCodebase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&gt;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 &lt;/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PropertyGroup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&gt;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 &lt;Import Project="$(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MSBuildBinPath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)\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Microsoft.CSharp.targets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" /&gt;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 &lt;Import Project="..\..\..\..\Tools\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Build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\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Microsoft.VsSDK.targets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" /&gt;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58F8CB-2711-420D-BE34-BEA3454E5172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Coden: Icon umsetzen</a:t>
            </a:r>
          </a:p>
          <a:p>
            <a:endParaRPr lang="de-DE" smtClean="0"/>
          </a:p>
          <a:p>
            <a:r>
              <a:rPr lang="de-DE" smtClean="0"/>
              <a:t>Zeigen: SampleBrowser</a:t>
            </a:r>
          </a:p>
          <a:p>
            <a:r>
              <a:rPr lang="de-DE" smtClean="0"/>
              <a:t>Zeigen: IronPython Sample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Die einfachste Möglichkeit, das Automation Object Model und die Commands zu nutzen, sind Makros.</a:t>
            </a: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E29C02-66A5-445E-B28F-DB2DF3BA9CDC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solidFill>
                  <a:schemeClr val="tx1"/>
                </a:solidFill>
                <a:sym typeface="Symbol" pitchFamily="18" charset="2"/>
              </a:rPr>
              <a:t>Anmerkung:</a:t>
            </a:r>
          </a:p>
          <a:p>
            <a:r>
              <a:rPr lang="de-DE" dirty="0" smtClean="0">
                <a:solidFill>
                  <a:schemeClr val="tx1"/>
                </a:solidFill>
                <a:sym typeface="Symbol" pitchFamily="18" charset="2"/>
              </a:rPr>
              <a:t>Warum die Vorsicht, "Objekt" zu sagen?</a:t>
            </a:r>
          </a:p>
          <a:p>
            <a:r>
              <a:rPr lang="de-DE" dirty="0" smtClean="0">
                <a:solidFill>
                  <a:schemeClr val="tx1"/>
                </a:solidFill>
                <a:sym typeface="Symbol" pitchFamily="18" charset="2"/>
              </a:rPr>
              <a:t>-&gt; Weil die </a:t>
            </a:r>
            <a:r>
              <a:rPr lang="de-DE" dirty="0" err="1" smtClean="0">
                <a:solidFill>
                  <a:schemeClr val="tx1"/>
                </a:solidFill>
                <a:sym typeface="Symbol" pitchFamily="18" charset="2"/>
              </a:rPr>
              <a:t>Implementation</a:t>
            </a:r>
            <a:r>
              <a:rPr lang="de-DE" dirty="0" smtClean="0">
                <a:solidFill>
                  <a:schemeClr val="tx1"/>
                </a:solidFill>
                <a:sym typeface="Symbol" pitchFamily="18" charset="2"/>
              </a:rPr>
              <a:t> nicht notwendigerweise über Objekte erfolgen braucht.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58F8CB-2711-420D-BE34-BEA3454E517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dirty="0" smtClean="0"/>
              <a:t>Aktion aufzeichnen, in Makro-IDE den Code anschauen</a:t>
            </a:r>
          </a:p>
          <a:p>
            <a:r>
              <a:rPr lang="de-DE" dirty="0" smtClean="0"/>
              <a:t>Hinweis, dass Code verloren geht, wenn neues Makro aufgezeichnet wird</a:t>
            </a:r>
          </a:p>
          <a:p>
            <a:endParaRPr lang="de-DE" dirty="0" smtClean="0"/>
          </a:p>
          <a:p>
            <a:r>
              <a:rPr lang="de-DE" dirty="0" smtClean="0"/>
              <a:t>Man könnte den Code woanders hin kopieren (entweder Sub umbenannt im gleichen Modul, oder – sauberer – in neues Modul)</a:t>
            </a:r>
          </a:p>
          <a:p>
            <a:r>
              <a:rPr lang="de-DE" b="1" dirty="0" smtClean="0"/>
              <a:t>Zeigen: </a:t>
            </a:r>
            <a:r>
              <a:rPr lang="de-DE" dirty="0" smtClean="0"/>
              <a:t>Rechte </a:t>
            </a:r>
            <a:r>
              <a:rPr lang="de-DE" dirty="0" err="1" smtClean="0"/>
              <a:t>Maustauste</a:t>
            </a:r>
            <a:r>
              <a:rPr lang="de-DE" dirty="0" smtClean="0"/>
              <a:t> -&gt; Kontextmenü</a:t>
            </a:r>
          </a:p>
          <a:p>
            <a:endParaRPr lang="de-DE" dirty="0" smtClean="0"/>
          </a:p>
          <a:p>
            <a:r>
              <a:rPr lang="de-DE" dirty="0" smtClean="0"/>
              <a:t>Wir haben aber hier schon ein etwas größeres Beispiel vorbereitet</a:t>
            </a:r>
          </a:p>
          <a:p>
            <a:endParaRPr lang="de-DE" dirty="0" smtClean="0"/>
          </a:p>
          <a:p>
            <a:r>
              <a:rPr lang="de-DE" b="1" dirty="0" smtClean="0"/>
              <a:t>Zeigen: </a:t>
            </a:r>
            <a:r>
              <a:rPr lang="de-DE" dirty="0" smtClean="0"/>
              <a:t>Aufruf aus Makro-Explorer heraus</a:t>
            </a:r>
          </a:p>
          <a:p>
            <a:r>
              <a:rPr lang="de-DE" b="1" dirty="0" smtClean="0"/>
              <a:t>Zeigen: </a:t>
            </a:r>
            <a:r>
              <a:rPr lang="de-DE" dirty="0" smtClean="0"/>
              <a:t>Makro mit </a:t>
            </a:r>
            <a:r>
              <a:rPr lang="de-DE" dirty="0" err="1" smtClean="0"/>
              <a:t>CommandBar</a:t>
            </a:r>
            <a:r>
              <a:rPr lang="de-DE" dirty="0" smtClean="0"/>
              <a:t> verbinden (kennen die meisten aus Office)</a:t>
            </a:r>
          </a:p>
          <a:p>
            <a:endParaRPr lang="de-DE" dirty="0" smtClean="0"/>
          </a:p>
          <a:p>
            <a:r>
              <a:rPr lang="de-DE" b="1" dirty="0" smtClean="0"/>
              <a:t>Hinweis: </a:t>
            </a:r>
            <a:r>
              <a:rPr lang="de-DE" dirty="0" smtClean="0"/>
              <a:t>Makros stehen als </a:t>
            </a:r>
            <a:r>
              <a:rPr lang="de-DE" dirty="0" err="1" smtClean="0"/>
              <a:t>Commands</a:t>
            </a:r>
            <a:r>
              <a:rPr lang="de-DE" dirty="0" smtClean="0"/>
              <a:t> zur Verfügung, aber ohne Einfluss auf die Eigenschaften, wie </a:t>
            </a:r>
            <a:r>
              <a:rPr lang="de-DE" dirty="0" err="1" smtClean="0"/>
              <a:t>supported</a:t>
            </a:r>
            <a:r>
              <a:rPr lang="de-DE" dirty="0" smtClean="0"/>
              <a:t>, </a:t>
            </a:r>
            <a:r>
              <a:rPr lang="de-DE" dirty="0" err="1" smtClean="0"/>
              <a:t>enabled</a:t>
            </a:r>
            <a:endParaRPr lang="de-DE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Sieht aus wie VB.Net, auch Nutzung von .NET-Bibliotheken, aber: ist VBA, stark aufgebohrt.</a:t>
            </a: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5EC568-F0F3-4F4F-A863-A6EDD068EE85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b="1" dirty="0" smtClean="0"/>
              <a:t>Demo: </a:t>
            </a:r>
            <a:r>
              <a:rPr lang="de-DE" dirty="0" err="1" smtClean="0"/>
              <a:t>CollapseAll</a:t>
            </a:r>
            <a:r>
              <a:rPr lang="de-DE" dirty="0" smtClean="0"/>
              <a:t> als Makro</a:t>
            </a:r>
            <a:r>
              <a:rPr lang="de-DE" baseline="0" dirty="0" smtClean="0"/>
              <a:t> und als Add-in</a:t>
            </a:r>
            <a:endParaRPr lang="de-DE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Hinweis: Hier werden Commands </a:t>
            </a:r>
            <a:r>
              <a:rPr lang="de-DE" b="1" smtClean="0"/>
              <a:t>wirklich</a:t>
            </a:r>
            <a:r>
              <a:rPr lang="de-DE" smtClean="0"/>
              <a:t> implementiert. Eigenschaften wie supported, enabled können aktiv beeinflusst werden.</a:t>
            </a:r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B2F387-34C1-41C4-8E5A-7AD32F12D65C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dirty="0" smtClean="0"/>
              <a:t>Add-in erstellen: </a:t>
            </a:r>
          </a:p>
          <a:p>
            <a:pPr>
              <a:buFontTx/>
              <a:buChar char="-"/>
            </a:pPr>
            <a:r>
              <a:rPr lang="de-DE" dirty="0" smtClean="0"/>
              <a:t>Name "</a:t>
            </a:r>
            <a:r>
              <a:rPr lang="de-DE" dirty="0" err="1" smtClean="0"/>
              <a:t>MyFirstAddin</a:t>
            </a:r>
            <a:r>
              <a:rPr lang="de-DE" dirty="0" smtClean="0"/>
              <a:t>"</a:t>
            </a:r>
          </a:p>
          <a:p>
            <a:pPr>
              <a:buFontTx/>
              <a:buChar char="-"/>
            </a:pPr>
            <a:r>
              <a:rPr lang="de-DE" dirty="0" smtClean="0"/>
              <a:t>Bereits fertige </a:t>
            </a:r>
            <a:r>
              <a:rPr lang="de-DE" dirty="0" err="1" smtClean="0"/>
              <a:t>Connect.cs</a:t>
            </a:r>
            <a:r>
              <a:rPr lang="de-DE" dirty="0" smtClean="0"/>
              <a:t> </a:t>
            </a:r>
            <a:r>
              <a:rPr lang="de-DE" dirty="0" err="1" smtClean="0"/>
              <a:t>rüberkopieren</a:t>
            </a:r>
            <a:r>
              <a:rPr lang="de-DE" dirty="0" smtClean="0"/>
              <a:t> (wg. </a:t>
            </a:r>
            <a:r>
              <a:rPr lang="de-DE" dirty="0" err="1" smtClean="0"/>
              <a:t>Debug</a:t>
            </a:r>
            <a:r>
              <a:rPr lang="de-DE" dirty="0" smtClean="0"/>
              <a:t>-Ausgaben)</a:t>
            </a:r>
          </a:p>
          <a:p>
            <a:pPr>
              <a:buFontTx/>
              <a:buChar char="-"/>
            </a:pPr>
            <a:r>
              <a:rPr lang="de-DE" dirty="0" smtClean="0"/>
              <a:t>Debuggen</a:t>
            </a:r>
          </a:p>
          <a:p>
            <a:pPr lvl="1">
              <a:buFontTx/>
              <a:buChar char="-"/>
            </a:pPr>
            <a:r>
              <a:rPr lang="de-DE" dirty="0" smtClean="0"/>
              <a:t>Hinweis: VS hat bereits alle nötigen Einträge gesetzt</a:t>
            </a:r>
          </a:p>
          <a:p>
            <a:pPr lvl="1">
              <a:buFontTx/>
              <a:buChar char="-"/>
            </a:pPr>
            <a:r>
              <a:rPr lang="de-DE" dirty="0" err="1" smtClean="0"/>
              <a:t>Debug</a:t>
            </a:r>
            <a:r>
              <a:rPr lang="de-DE" dirty="0" smtClean="0"/>
              <a:t>-Ausgaben kommentieren</a:t>
            </a:r>
          </a:p>
          <a:p>
            <a:pPr>
              <a:buFontTx/>
              <a:buChar char="-"/>
            </a:pPr>
            <a:r>
              <a:rPr lang="de-DE" dirty="0" smtClean="0"/>
              <a:t>Frage: Warum bzw. wie wird das Add-in überhaupt geladen?</a:t>
            </a:r>
          </a:p>
          <a:p>
            <a:r>
              <a:rPr lang="de-DE" dirty="0" smtClean="0"/>
              <a:t>=&gt; Add-in File</a:t>
            </a:r>
          </a:p>
          <a:p>
            <a:endParaRPr lang="de-DE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Erstes Verz.: "Quick-and-dirty"</a:t>
            </a:r>
          </a:p>
          <a:p>
            <a:pPr>
              <a:buFontTx/>
              <a:buChar char="-"/>
            </a:pPr>
            <a:r>
              <a:rPr lang="de-DE" smtClean="0"/>
              <a:t>Wizard legt es dorthin</a:t>
            </a:r>
          </a:p>
          <a:p>
            <a:pPr>
              <a:buFontTx/>
              <a:buChar char="-"/>
            </a:pPr>
            <a:r>
              <a:rPr lang="de-DE" smtClean="0"/>
              <a:t>Schnell zu finden =&gt; Add-in entfernen</a:t>
            </a:r>
          </a:p>
          <a:p>
            <a:r>
              <a:rPr lang="de-DE" smtClean="0"/>
              <a:t>Weiteren Verz.: "Bullet-proof"</a:t>
            </a:r>
          </a:p>
          <a:p>
            <a:r>
              <a:rPr lang="de-DE" smtClean="0"/>
              <a:t>- "Echte" Installation</a:t>
            </a: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B46BF3-737A-4BA7-AE89-5B4528B92679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8313" y="2852738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3600" b="1">
              <a:solidFill>
                <a:srgbClr val="F69200"/>
              </a:solidFill>
              <a:latin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32785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16"/>
            <a:ext cx="8713787" cy="142876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643314"/>
            <a:ext cx="6400800" cy="1500198"/>
          </a:xfrm>
        </p:spPr>
        <p:txBody>
          <a:bodyPr/>
          <a:lstStyle>
            <a:lvl1pPr marL="0" indent="0" algn="ctr">
              <a:buFont typeface="Franklin Gothic Medium" pitchFamily="34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Box 5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2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785225" cy="950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643050"/>
            <a:ext cx="8785225" cy="5214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35669-46D8-470F-8CBD-A0C1EC590AFC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494EF-68C8-4151-925C-B72820D58082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1426E-8A75-467B-A12D-0760597DFFA1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1ED91-2EDA-4345-9714-69E00E9A95CB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698EA-36FE-496C-B069-E9C8854D964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/>
          <p:cNvPicPr>
            <a:picLocks noChangeAspect="1" noChangeArrowheads="1"/>
          </p:cNvPicPr>
          <p:nvPr/>
        </p:nvPicPr>
        <p:blipFill>
          <a:blip r:embed="rId9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643050"/>
            <a:ext cx="8785225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692150"/>
            <a:ext cx="8785225" cy="9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8" name="Picture 12"/>
          <p:cNvPicPr>
            <a:picLocks noChangeAspect="1" noChangeArrowheads="1"/>
          </p:cNvPicPr>
          <p:nvPr userDrawn="1"/>
        </p:nvPicPr>
        <p:blipFill>
          <a:blip r:embed="rId10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9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9pPr>
    </p:titleStyle>
    <p:bodyStyle>
      <a:lvl1pPr marL="363538" indent="-3635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92175" indent="-3492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800">
          <a:solidFill>
            <a:srgbClr val="000000"/>
          </a:solidFill>
          <a:latin typeface="+mn-lt"/>
        </a:defRPr>
      </a:lvl2pPr>
      <a:lvl3pPr marL="1344613" indent="-2730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</a:defRPr>
      </a:lvl3pPr>
      <a:lvl4pPr marL="1795463" indent="-271463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236788" indent="-2619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225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6pPr>
      <a:lvl7pPr marL="29797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7pPr>
      <a:lvl8pPr marL="34369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8pPr>
      <a:lvl9pPr marL="38941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il@roland-weigelt.de" TargetMode="External"/><Relationship Id="rId2" Type="http://schemas.openxmlformats.org/officeDocument/2006/relationships/hyperlink" Target="mailto:mail@jens-schaller.de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eblogs.asp.net/rweigelt" TargetMode="External"/><Relationship Id="rId4" Type="http://schemas.openxmlformats.org/officeDocument/2006/relationships/hyperlink" Target="http://jens-schaller.de/blog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eblogs.asp.net/rweigelt/archive/2006/07/16/458634.aspx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soft.com/downloads/details.aspx?FamilyId=7E0FDD66-698A-4E6A-B373-BD0642847AB7&amp;displaylang=en" TargetMode="External"/><Relationship Id="rId2" Type="http://schemas.openxmlformats.org/officeDocument/2006/relationships/hyperlink" Target="http://msdn.microsoft.com/vstudio/extend/webcast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ffiliate.vsipmembers.com/" TargetMode="External"/><Relationship Id="rId4" Type="http://schemas.openxmlformats.org/officeDocument/2006/relationships/hyperlink" Target="http://blogs.msdn.com/dr._ex/default.aspx" TargetMode="Externa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msdn2.microsoft.com/en-us/library/za2b25t3(VS.80).asp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Makros, Add-ins, </a:t>
            </a:r>
            <a:r>
              <a:rPr lang="de-DE" dirty="0" err="1" smtClean="0"/>
              <a:t>VSPackages</a:t>
            </a:r>
            <a:endParaRPr lang="en-US" dirty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54113" y="3635375"/>
            <a:ext cx="6835775" cy="1457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de-DE" smtClean="0">
                <a:solidFill>
                  <a:schemeClr val="tx1"/>
                </a:solidFill>
              </a:rPr>
              <a:t>02.04.2007</a:t>
            </a:r>
            <a:endParaRPr lang="de-DE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de-DE" dirty="0" smtClean="0">
                <a:solidFill>
                  <a:schemeClr val="tx1"/>
                </a:solidFill>
              </a:rPr>
              <a:t>Jens Schaller, Roland Weigelt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107950" y="5951538"/>
            <a:ext cx="889317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just" defTabSz="633413">
              <a:tabLst>
                <a:tab pos="722313" algn="l"/>
              </a:tabLst>
            </a:pPr>
            <a:r>
              <a:rPr lang="de-DE" sz="1400" i="1">
                <a:latin typeface="Verdana" pitchFamily="34" charset="0"/>
              </a:rPr>
              <a:t>		Jens Schaller					Roland Weigelt</a:t>
            </a:r>
          </a:p>
          <a:p>
            <a:pPr algn="just" defTabSz="633413">
              <a:tabLst>
                <a:tab pos="722313" algn="l"/>
              </a:tabLst>
            </a:pPr>
            <a:r>
              <a:rPr lang="de-DE" sz="1400" i="1">
                <a:latin typeface="Verdana" pitchFamily="34" charset="0"/>
              </a:rPr>
              <a:t>EMail:</a:t>
            </a:r>
            <a:r>
              <a:rPr lang="de-DE" sz="1400" b="1">
                <a:latin typeface="Verdana" pitchFamily="34" charset="0"/>
              </a:rPr>
              <a:t>		</a:t>
            </a:r>
            <a:r>
              <a:rPr lang="de-DE" sz="1400">
                <a:latin typeface="Verdana" pitchFamily="34" charset="0"/>
                <a:hlinkClick r:id="rId2"/>
              </a:rPr>
              <a:t>mail@jens-schaller.de</a:t>
            </a:r>
            <a:r>
              <a:rPr lang="de-DE" sz="1400">
                <a:latin typeface="Verdana" pitchFamily="34" charset="0"/>
              </a:rPr>
              <a:t>			</a:t>
            </a:r>
            <a:r>
              <a:rPr lang="de-DE" sz="1400">
                <a:solidFill>
                  <a:schemeClr val="hlink"/>
                </a:solidFill>
                <a:latin typeface="Verdana" pitchFamily="34" charset="0"/>
                <a:hlinkClick r:id="rId3"/>
              </a:rPr>
              <a:t>mail@roland-weigelt.de</a:t>
            </a:r>
            <a:endParaRPr lang="de-DE" sz="1400">
              <a:solidFill>
                <a:schemeClr val="hlink"/>
              </a:solidFill>
              <a:latin typeface="Verdana" pitchFamily="34" charset="0"/>
            </a:endParaRPr>
          </a:p>
          <a:p>
            <a:pPr algn="just" defTabSz="633413">
              <a:tabLst>
                <a:tab pos="722313" algn="l"/>
              </a:tabLst>
            </a:pPr>
            <a:r>
              <a:rPr lang="de-DE" sz="1400" i="1">
                <a:latin typeface="Verdana" pitchFamily="34" charset="0"/>
              </a:rPr>
              <a:t>Weblog:</a:t>
            </a:r>
            <a:r>
              <a:rPr lang="de-DE" sz="1400">
                <a:latin typeface="Verdana" pitchFamily="34" charset="0"/>
              </a:rPr>
              <a:t>	</a:t>
            </a:r>
            <a:r>
              <a:rPr lang="de-DE" sz="1400">
                <a:latin typeface="Verdana" pitchFamily="34" charset="0"/>
                <a:hlinkClick r:id="rId4"/>
              </a:rPr>
              <a:t>http://jens-schaller.de/blog</a:t>
            </a:r>
            <a:r>
              <a:rPr lang="de-DE" sz="1400">
                <a:latin typeface="Verdana" pitchFamily="34" charset="0"/>
              </a:rPr>
              <a:t>			</a:t>
            </a:r>
            <a:r>
              <a:rPr lang="de-DE" sz="1400">
                <a:latin typeface="Verdana" pitchFamily="34" charset="0"/>
                <a:hlinkClick r:id="rId5"/>
              </a:rPr>
              <a:t>http://weblogs.asp.net/rweigelt</a:t>
            </a:r>
            <a:endParaRPr lang="en-US" sz="14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Commands</a:t>
            </a:r>
            <a:endParaRPr lang="en-US" smtClean="0"/>
          </a:p>
        </p:txBody>
      </p:sp>
      <p:sp>
        <p:nvSpPr>
          <p:cNvPr id="35843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Command: Konzept eines "Dings", das ...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...ein Stück Arbeit verrichten kann</a:t>
            </a:r>
            <a:endParaRPr lang="de-DE" dirty="0" smtClean="0">
              <a:solidFill>
                <a:schemeClr val="tx1"/>
              </a:solidFill>
              <a:sym typeface="Symbol" pitchFamily="18" charset="2"/>
            </a:endParaRP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..."</a:t>
            </a:r>
            <a:r>
              <a:rPr lang="de-DE" dirty="0" err="1" smtClean="0">
                <a:solidFill>
                  <a:schemeClr val="tx1"/>
                </a:solidFill>
              </a:rPr>
              <a:t>weiss</a:t>
            </a:r>
            <a:r>
              <a:rPr lang="de-DE" dirty="0" smtClean="0">
                <a:solidFill>
                  <a:schemeClr val="tx1"/>
                </a:solidFill>
              </a:rPr>
              <a:t>", ob es im aktuellen Zustand des System überhaupt Sinn macht (sichtbar ja/nein)</a:t>
            </a:r>
            <a:endParaRPr lang="de-DE" dirty="0" smtClean="0">
              <a:solidFill>
                <a:schemeClr val="tx1"/>
              </a:solidFill>
              <a:sym typeface="Symbol" pitchFamily="18" charset="2"/>
            </a:endParaRPr>
          </a:p>
          <a:p>
            <a:pPr lvl="1"/>
            <a:r>
              <a:rPr lang="de-DE" dirty="0" smtClean="0">
                <a:solidFill>
                  <a:schemeClr val="tx1"/>
                </a:solidFill>
                <a:sym typeface="Symbol" pitchFamily="18" charset="2"/>
              </a:rPr>
              <a:t>..."</a:t>
            </a:r>
            <a:r>
              <a:rPr lang="de-DE" dirty="0" err="1" smtClean="0">
                <a:solidFill>
                  <a:schemeClr val="tx1"/>
                </a:solidFill>
                <a:sym typeface="Symbol" pitchFamily="18" charset="2"/>
              </a:rPr>
              <a:t>weiss</a:t>
            </a:r>
            <a:r>
              <a:rPr lang="de-DE" dirty="0" smtClean="0">
                <a:solidFill>
                  <a:schemeClr val="tx1"/>
                </a:solidFill>
                <a:sym typeface="Symbol" pitchFamily="18" charset="2"/>
              </a:rPr>
              <a:t>", ob es im gerade im Moment ausführbar ist (aktiv ja/nein)</a:t>
            </a:r>
          </a:p>
          <a:p>
            <a:r>
              <a:rPr lang="de-DE" dirty="0" smtClean="0">
                <a:solidFill>
                  <a:schemeClr val="tx1"/>
                </a:solidFill>
                <a:sym typeface="Symbol" pitchFamily="18" charset="2"/>
              </a:rPr>
              <a:t>Beispiel: </a:t>
            </a:r>
            <a:r>
              <a:rPr lang="de-DE" dirty="0" err="1" smtClean="0">
                <a:solidFill>
                  <a:schemeClr val="tx1"/>
                </a:solidFill>
                <a:sym typeface="Symbol" pitchFamily="18" charset="2"/>
              </a:rPr>
              <a:t>File.SaveSelectedItems</a:t>
            </a:r>
            <a:endParaRPr lang="de-DE" dirty="0" smtClean="0">
              <a:solidFill>
                <a:schemeClr val="tx1"/>
              </a:solidFill>
              <a:sym typeface="Symbol" pitchFamily="18" charset="2"/>
            </a:endParaRPr>
          </a:p>
          <a:p>
            <a:endParaRPr lang="en-US" dirty="0" smtClean="0">
              <a:solidFill>
                <a:schemeClr val="tx1"/>
              </a:solidFill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Commands</a:t>
            </a:r>
            <a:endParaRPr lang="en-US" smtClean="0"/>
          </a:p>
        </p:txBody>
      </p:sp>
      <p:sp>
        <p:nvSpPr>
          <p:cNvPr id="36867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Wo kommen </a:t>
            </a:r>
            <a:r>
              <a:rPr lang="de-DE" dirty="0" err="1" smtClean="0">
                <a:solidFill>
                  <a:schemeClr val="tx1"/>
                </a:solidFill>
              </a:rPr>
              <a:t>Commands</a:t>
            </a:r>
            <a:r>
              <a:rPr lang="de-DE" dirty="0" smtClean="0">
                <a:solidFill>
                  <a:schemeClr val="tx1"/>
                </a:solidFill>
              </a:rPr>
              <a:t> her?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Visual Studio, </a:t>
            </a:r>
            <a:r>
              <a:rPr lang="de-DE" dirty="0" err="1" smtClean="0">
                <a:solidFill>
                  <a:schemeClr val="tx1"/>
                </a:solidFill>
              </a:rPr>
              <a:t>VSPackages</a:t>
            </a:r>
            <a:r>
              <a:rPr lang="de-DE" dirty="0" smtClean="0">
                <a:solidFill>
                  <a:schemeClr val="tx1"/>
                </a:solidFill>
              </a:rPr>
              <a:t>, Add-ins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und... </a:t>
            </a:r>
            <a:r>
              <a:rPr lang="de-DE" dirty="0" err="1" smtClean="0">
                <a:solidFill>
                  <a:schemeClr val="tx1"/>
                </a:solidFill>
              </a:rPr>
              <a:t>Macros</a:t>
            </a:r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err="1" smtClean="0">
                <a:solidFill>
                  <a:schemeClr val="tx1"/>
                </a:solidFill>
              </a:rPr>
              <a:t>Commands</a:t>
            </a:r>
            <a:r>
              <a:rPr lang="de-DE" dirty="0" smtClean="0">
                <a:solidFill>
                  <a:schemeClr val="tx1"/>
                </a:solidFill>
              </a:rPr>
              <a:t> selbst sind nicht sichtbar!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Sie erhalten ihr User Interface über Elemente von Command Bars (Menüeinträge, Icons).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Ein Command kann mit beliebig vielen UI-Elemente verbunden sein (z.B. "File-Save"-Eintrag, Disk-Icon)</a:t>
            </a:r>
          </a:p>
          <a:p>
            <a:pPr lvl="2"/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9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Commands</a:t>
            </a:r>
            <a:endParaRPr lang="en-US" smtClean="0"/>
          </a:p>
        </p:txBody>
      </p:sp>
      <p:sp>
        <p:nvSpPr>
          <p:cNvPr id="37891" name="Rectangle 20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Verknüpfung mit GUI-Elementen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3252" name="Freeform 4"/>
          <p:cNvSpPr>
            <a:spLocks/>
          </p:cNvSpPr>
          <p:nvPr/>
        </p:nvSpPr>
        <p:spPr bwMode="auto">
          <a:xfrm>
            <a:off x="827088" y="2349500"/>
            <a:ext cx="2159000" cy="20161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71" y="0"/>
              </a:cxn>
              <a:cxn ang="0">
                <a:pos x="771" y="272"/>
              </a:cxn>
              <a:cxn ang="0">
                <a:pos x="1723" y="272"/>
              </a:cxn>
              <a:cxn ang="0">
                <a:pos x="1723" y="1587"/>
              </a:cxn>
              <a:cxn ang="0">
                <a:pos x="0" y="1587"/>
              </a:cxn>
              <a:cxn ang="0">
                <a:pos x="0" y="0"/>
              </a:cxn>
            </a:cxnLst>
            <a:rect l="0" t="0" r="r" b="b"/>
            <a:pathLst>
              <a:path w="1723" h="1587">
                <a:moveTo>
                  <a:pt x="0" y="0"/>
                </a:moveTo>
                <a:lnTo>
                  <a:pt x="771" y="0"/>
                </a:lnTo>
                <a:lnTo>
                  <a:pt x="771" y="272"/>
                </a:lnTo>
                <a:lnTo>
                  <a:pt x="1723" y="272"/>
                </a:lnTo>
                <a:lnTo>
                  <a:pt x="1723" y="1587"/>
                </a:lnTo>
                <a:lnTo>
                  <a:pt x="0" y="158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7893" name="Text Box 6"/>
          <p:cNvSpPr txBox="1">
            <a:spLocks noChangeArrowheads="1"/>
          </p:cNvSpPr>
          <p:nvPr/>
        </p:nvSpPr>
        <p:spPr bwMode="auto">
          <a:xfrm>
            <a:off x="969963" y="2349500"/>
            <a:ext cx="1944687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u="sng" dirty="0">
                <a:latin typeface="Tahoma" pitchFamily="34" charset="0"/>
              </a:rPr>
              <a:t>F</a:t>
            </a:r>
            <a:r>
              <a:rPr lang="de-DE" sz="2400" dirty="0">
                <a:latin typeface="Tahoma" pitchFamily="34" charset="0"/>
              </a:rPr>
              <a:t>ile</a:t>
            </a:r>
          </a:p>
          <a:p>
            <a:r>
              <a:rPr lang="de-DE" sz="2400" dirty="0">
                <a:solidFill>
                  <a:srgbClr val="B2B2B2"/>
                </a:solidFill>
                <a:latin typeface="Tahoma" pitchFamily="34" charset="0"/>
              </a:rPr>
              <a:t>...</a:t>
            </a:r>
          </a:p>
          <a:p>
            <a:r>
              <a:rPr lang="de-DE" sz="2400" dirty="0">
                <a:latin typeface="Tahoma" pitchFamily="34" charset="0"/>
              </a:rPr>
              <a:t>Save	</a:t>
            </a:r>
            <a:r>
              <a:rPr lang="de-DE" sz="2400" dirty="0" err="1">
                <a:latin typeface="Tahoma" pitchFamily="34" charset="0"/>
              </a:rPr>
              <a:t>Ctrl</a:t>
            </a:r>
            <a:r>
              <a:rPr lang="de-DE" sz="2400" dirty="0">
                <a:latin typeface="Tahoma" pitchFamily="34" charset="0"/>
              </a:rPr>
              <a:t>-S</a:t>
            </a:r>
          </a:p>
          <a:p>
            <a:r>
              <a:rPr lang="de-DE" sz="2400" dirty="0">
                <a:solidFill>
                  <a:srgbClr val="B2B2B2"/>
                </a:solidFill>
                <a:latin typeface="Tahoma" pitchFamily="34" charset="0"/>
              </a:rPr>
              <a:t>...</a:t>
            </a:r>
          </a:p>
          <a:p>
            <a:r>
              <a:rPr lang="de-DE" sz="2400" dirty="0">
                <a:solidFill>
                  <a:srgbClr val="B2B2B2"/>
                </a:solidFill>
                <a:latin typeface="Tahoma" pitchFamily="34" charset="0"/>
              </a:rPr>
              <a:t>Exit	Alt-F4</a:t>
            </a:r>
            <a:endParaRPr lang="en-US" sz="2400" dirty="0">
              <a:solidFill>
                <a:srgbClr val="B2B2B2"/>
              </a:solidFill>
              <a:latin typeface="Tahoma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292725" y="2420938"/>
            <a:ext cx="2879725" cy="1368425"/>
            <a:chOff x="5292725" y="2420938"/>
            <a:chExt cx="2879725" cy="1368425"/>
          </a:xfrm>
        </p:grpSpPr>
        <p:sp>
          <p:nvSpPr>
            <p:cNvPr id="37894" name="Rectangle 7"/>
            <p:cNvSpPr>
              <a:spLocks noChangeArrowheads="1"/>
            </p:cNvSpPr>
            <p:nvPr/>
          </p:nvSpPr>
          <p:spPr bwMode="auto">
            <a:xfrm>
              <a:off x="5292725" y="2420938"/>
              <a:ext cx="2879725" cy="1368425"/>
            </a:xfrm>
            <a:prstGeom prst="rect">
              <a:avLst/>
            </a:prstGeom>
            <a:gradFill rotWithShape="1">
              <a:gsLst>
                <a:gs pos="0">
                  <a:srgbClr val="C5DFF7"/>
                </a:gs>
                <a:gs pos="100000">
                  <a:srgbClr val="6F94B5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7895" name="Line 8"/>
            <p:cNvSpPr>
              <a:spLocks noChangeShapeType="1"/>
            </p:cNvSpPr>
            <p:nvPr/>
          </p:nvSpPr>
          <p:spPr bwMode="auto">
            <a:xfrm>
              <a:off x="5292725" y="3789363"/>
              <a:ext cx="28797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896" name="Line 9"/>
            <p:cNvSpPr>
              <a:spLocks noChangeShapeType="1"/>
            </p:cNvSpPr>
            <p:nvPr/>
          </p:nvSpPr>
          <p:spPr bwMode="auto">
            <a:xfrm>
              <a:off x="5292725" y="2420938"/>
              <a:ext cx="28797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53258" name="Rectangle 10"/>
            <p:cNvSpPr>
              <a:spLocks noChangeArrowheads="1"/>
            </p:cNvSpPr>
            <p:nvPr/>
          </p:nvSpPr>
          <p:spPr bwMode="auto">
            <a:xfrm>
              <a:off x="6011863" y="2565400"/>
              <a:ext cx="1152525" cy="1079500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76078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7898" name="Rectangle 11"/>
            <p:cNvSpPr>
              <a:spLocks noChangeArrowheads="1"/>
            </p:cNvSpPr>
            <p:nvPr/>
          </p:nvSpPr>
          <p:spPr bwMode="auto">
            <a:xfrm>
              <a:off x="6156325" y="2565400"/>
              <a:ext cx="863600" cy="4318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3333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7899" name="Rectangle 12"/>
            <p:cNvSpPr>
              <a:spLocks noChangeArrowheads="1"/>
            </p:cNvSpPr>
            <p:nvPr/>
          </p:nvSpPr>
          <p:spPr bwMode="auto">
            <a:xfrm>
              <a:off x="6300788" y="3284538"/>
              <a:ext cx="576262" cy="360362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A3A3A3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7900" name="Line 13"/>
            <p:cNvSpPr>
              <a:spLocks noChangeShapeType="1"/>
            </p:cNvSpPr>
            <p:nvPr/>
          </p:nvSpPr>
          <p:spPr bwMode="auto">
            <a:xfrm>
              <a:off x="6300788" y="2708275"/>
              <a:ext cx="576262" cy="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901" name="Line 14"/>
            <p:cNvSpPr>
              <a:spLocks noChangeShapeType="1"/>
            </p:cNvSpPr>
            <p:nvPr/>
          </p:nvSpPr>
          <p:spPr bwMode="auto">
            <a:xfrm>
              <a:off x="6300788" y="2852738"/>
              <a:ext cx="576262" cy="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37902" name="AutoShape 15"/>
          <p:cNvSpPr>
            <a:spLocks noChangeArrowheads="1"/>
          </p:cNvSpPr>
          <p:nvPr/>
        </p:nvSpPr>
        <p:spPr bwMode="auto">
          <a:xfrm>
            <a:off x="3276600" y="5734050"/>
            <a:ext cx="3671888" cy="7191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EFAE"/>
              </a:gs>
              <a:gs pos="100000">
                <a:srgbClr val="FFCC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2400">
                <a:latin typeface="Tahoma" pitchFamily="34" charset="0"/>
              </a:rPr>
              <a:t>File.SaveSelectedItems</a:t>
            </a:r>
            <a:endParaRPr lang="en-US" sz="2400">
              <a:latin typeface="Tahoma" pitchFamily="34" charset="0"/>
            </a:endParaRPr>
          </a:p>
        </p:txBody>
      </p:sp>
      <p:sp>
        <p:nvSpPr>
          <p:cNvPr id="37903" name="Line 16"/>
          <p:cNvSpPr>
            <a:spLocks noChangeShapeType="1"/>
          </p:cNvSpPr>
          <p:nvPr/>
        </p:nvSpPr>
        <p:spPr bwMode="auto">
          <a:xfrm>
            <a:off x="2843213" y="3357563"/>
            <a:ext cx="1873250" cy="2303462"/>
          </a:xfrm>
          <a:prstGeom prst="line">
            <a:avLst/>
          </a:prstGeom>
          <a:noFill/>
          <a:ln w="57150">
            <a:solidFill>
              <a:srgbClr val="A5002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7904" name="Line 17"/>
          <p:cNvSpPr>
            <a:spLocks noChangeShapeType="1"/>
          </p:cNvSpPr>
          <p:nvPr/>
        </p:nvSpPr>
        <p:spPr bwMode="auto">
          <a:xfrm flipH="1">
            <a:off x="5076825" y="3716338"/>
            <a:ext cx="1366838" cy="1944687"/>
          </a:xfrm>
          <a:prstGeom prst="line">
            <a:avLst/>
          </a:prstGeom>
          <a:noFill/>
          <a:ln w="57150">
            <a:solidFill>
              <a:srgbClr val="A5002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7905" name="Text Box 18"/>
          <p:cNvSpPr txBox="1">
            <a:spLocks noChangeArrowheads="1"/>
          </p:cNvSpPr>
          <p:nvPr/>
        </p:nvSpPr>
        <p:spPr bwMode="auto">
          <a:xfrm>
            <a:off x="7019925" y="5716004"/>
            <a:ext cx="1439863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latin typeface="Tahoma" pitchFamily="34" charset="0"/>
              </a:rPr>
              <a:t>- Visible?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de-DE" dirty="0" smtClean="0">
                <a:latin typeface="Tahoma" pitchFamily="34" charset="0"/>
              </a:rPr>
              <a:t> Enabled?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 animBg="1"/>
      <p:bldP spid="37893" grpId="0"/>
      <p:bldP spid="37903" grpId="0" animBg="1"/>
      <p:bldP spid="3790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Makros</a:t>
            </a:r>
          </a:p>
        </p:txBody>
      </p:sp>
      <p:sp>
        <p:nvSpPr>
          <p:cNvPr id="3891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pPr algn="ctr">
              <a:buFont typeface="Wingdings" pitchFamily="2" charset="2"/>
              <a:buNone/>
            </a:pPr>
            <a:r>
              <a:rPr lang="de-DE" dirty="0" smtClean="0"/>
              <a:t>Demo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Makros: Zusammenfassung</a:t>
            </a:r>
          </a:p>
        </p:txBody>
      </p:sp>
      <p:sp>
        <p:nvSpPr>
          <p:cNvPr id="39939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Schnell und einfach zu erstellen</a:t>
            </a:r>
          </a:p>
          <a:p>
            <a:pPr lvl="1"/>
            <a:r>
              <a:rPr lang="de-DE" dirty="0" smtClean="0"/>
              <a:t>Grundgerüst kann über Makro-Rekorder aufgezeichnet werden</a:t>
            </a:r>
          </a:p>
          <a:p>
            <a:pPr lvl="1"/>
            <a:r>
              <a:rPr lang="de-DE" dirty="0" smtClean="0"/>
              <a:t>Nutzung als </a:t>
            </a:r>
            <a:r>
              <a:rPr lang="de-DE" dirty="0" err="1" smtClean="0"/>
              <a:t>Proof-Of-Concept</a:t>
            </a:r>
            <a:r>
              <a:rPr lang="de-DE" dirty="0" smtClean="0"/>
              <a:t> für Add-ins, etc.</a:t>
            </a:r>
          </a:p>
          <a:p>
            <a:r>
              <a:rPr lang="de-DE" dirty="0" smtClean="0"/>
              <a:t>Weitreichende Kontrolle über die IDE</a:t>
            </a:r>
          </a:p>
          <a:p>
            <a:r>
              <a:rPr lang="de-DE" dirty="0" smtClean="0"/>
              <a:t>Aber:</a:t>
            </a:r>
          </a:p>
          <a:p>
            <a:pPr lvl="1"/>
            <a:r>
              <a:rPr lang="de-DE" dirty="0" smtClean="0"/>
              <a:t>Schlechte Performance</a:t>
            </a:r>
          </a:p>
          <a:p>
            <a:pPr lvl="1"/>
            <a:r>
              <a:rPr lang="de-DE" dirty="0" smtClean="0"/>
              <a:t>Keine "echte" Erweiterung der IDE möglich</a:t>
            </a:r>
          </a:p>
          <a:p>
            <a:pPr lvl="1"/>
            <a:r>
              <a:rPr lang="de-DE" dirty="0" smtClean="0"/>
              <a:t>Nur VB-Syntax unterstützt ("</a:t>
            </a:r>
            <a:r>
              <a:rPr lang="de-DE" dirty="0" err="1" smtClean="0"/>
              <a:t>VBA.Net</a:t>
            </a:r>
            <a:r>
              <a:rPr lang="de-DE" dirty="0" smtClean="0"/>
              <a:t>") </a:t>
            </a:r>
          </a:p>
          <a:p>
            <a:pPr lvl="1"/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Makros vs Add-ins</a:t>
            </a:r>
          </a:p>
        </p:txBody>
      </p:sp>
      <p:sp>
        <p:nvSpPr>
          <p:cNvPr id="40963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de-DE" smtClean="0"/>
          </a:p>
          <a:p>
            <a:endParaRPr lang="de-DE" smtClean="0"/>
          </a:p>
          <a:p>
            <a:endParaRPr lang="de-DE" smtClean="0"/>
          </a:p>
          <a:p>
            <a:pPr algn="ctr">
              <a:buFont typeface="Wingdings" pitchFamily="2" charset="2"/>
              <a:buNone/>
            </a:pPr>
            <a:r>
              <a:rPr lang="de-DE" smtClean="0"/>
              <a:t>Performance-Demo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852738"/>
            <a:ext cx="7772400" cy="747712"/>
          </a:xfrm>
        </p:spPr>
        <p:txBody>
          <a:bodyPr/>
          <a:lstStyle/>
          <a:p>
            <a:pPr algn="ctr">
              <a:defRPr/>
            </a:pPr>
            <a:r>
              <a:rPr lang="de-DE" smtClean="0"/>
              <a:t>Add-ins</a:t>
            </a:r>
            <a:endParaRPr lang="en-US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ubTitle" sz="quarter" idx="1"/>
          </p:nvPr>
        </p:nvSpPr>
        <p:spPr/>
        <p:txBody>
          <a:bodyPr/>
          <a:lstStyle/>
          <a:p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Add-ins</a:t>
            </a:r>
            <a:endParaRPr lang="de-DE" dirty="0"/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Möglichkeit zur Erstellung von </a:t>
            </a:r>
          </a:p>
          <a:p>
            <a:pPr lvl="1"/>
            <a:r>
              <a:rPr lang="de-DE" dirty="0" err="1" smtClean="0"/>
              <a:t>Commands</a:t>
            </a:r>
            <a:r>
              <a:rPr lang="de-DE" dirty="0" smtClean="0"/>
              <a:t> </a:t>
            </a:r>
          </a:p>
          <a:p>
            <a:pPr lvl="1"/>
            <a:r>
              <a:rPr lang="de-DE" dirty="0" smtClean="0"/>
              <a:t>ToolWindows</a:t>
            </a:r>
          </a:p>
          <a:p>
            <a:r>
              <a:rPr lang="de-DE" dirty="0" smtClean="0"/>
              <a:t>In "echten" Programmiersprachen</a:t>
            </a:r>
          </a:p>
          <a:p>
            <a:pPr lvl="1"/>
            <a:r>
              <a:rPr lang="de-DE" dirty="0" smtClean="0"/>
              <a:t>C++</a:t>
            </a:r>
          </a:p>
          <a:p>
            <a:pPr lvl="1"/>
            <a:r>
              <a:rPr lang="de-DE" dirty="0" err="1" smtClean="0"/>
              <a:t>Managed</a:t>
            </a:r>
            <a:r>
              <a:rPr lang="de-DE" dirty="0" smtClean="0"/>
              <a:t> Code (C#, </a:t>
            </a:r>
            <a:r>
              <a:rPr lang="de-DE" dirty="0" err="1" smtClean="0"/>
              <a:t>VB.Net</a:t>
            </a:r>
            <a:r>
              <a:rPr lang="de-DE" dirty="0" smtClean="0"/>
              <a:t>, ...)</a:t>
            </a:r>
          </a:p>
          <a:p>
            <a:endParaRPr lang="de-DE" dirty="0" smtClean="0"/>
          </a:p>
          <a:p>
            <a:pPr>
              <a:buFont typeface="Wingdings" pitchFamily="2" charset="2"/>
              <a:buNone/>
            </a:pPr>
            <a:r>
              <a:rPr lang="de-DE" dirty="0" smtClean="0"/>
              <a:t>	In diesem Vortrag: </a:t>
            </a:r>
            <a:r>
              <a:rPr lang="de-DE" dirty="0" err="1" smtClean="0"/>
              <a:t>Managed</a:t>
            </a:r>
            <a:r>
              <a:rPr lang="de-DE" dirty="0" smtClean="0"/>
              <a:t> Add-ins</a:t>
            </a:r>
          </a:p>
          <a:p>
            <a:pPr lvl="1"/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Add-ins</a:t>
            </a:r>
            <a:endParaRPr lang="de-DE" dirty="0"/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Add-in: Eine Klasse, die bestimmte Interfaces implementiert (typischer Mechanismus)</a:t>
            </a:r>
          </a:p>
          <a:p>
            <a:r>
              <a:rPr lang="de-DE" dirty="0" smtClean="0"/>
              <a:t>Minimal: </a:t>
            </a:r>
            <a:r>
              <a:rPr lang="de-DE" dirty="0" smtClean="0">
                <a:solidFill>
                  <a:schemeClr val="accent2"/>
                </a:solidFill>
              </a:rPr>
              <a:t>IDTExtensibility2</a:t>
            </a:r>
          </a:p>
          <a:p>
            <a:pPr lvl="1"/>
            <a:r>
              <a:rPr lang="en-US" dirty="0" err="1" smtClean="0"/>
              <a:t>OnStartupComplete</a:t>
            </a:r>
            <a:r>
              <a:rPr lang="en-US" dirty="0" smtClean="0"/>
              <a:t> / </a:t>
            </a:r>
            <a:r>
              <a:rPr lang="en-US" dirty="0" err="1" smtClean="0"/>
              <a:t>OnBeginShutdown</a:t>
            </a:r>
            <a:endParaRPr lang="en-US" dirty="0" smtClean="0"/>
          </a:p>
          <a:p>
            <a:pPr lvl="1"/>
            <a:r>
              <a:rPr lang="en-US" dirty="0" err="1" smtClean="0"/>
              <a:t>OnConnection</a:t>
            </a:r>
            <a:r>
              <a:rPr lang="en-US" dirty="0" smtClean="0"/>
              <a:t> / </a:t>
            </a:r>
            <a:r>
              <a:rPr lang="en-US" dirty="0" err="1" smtClean="0"/>
              <a:t>OnDisconnection</a:t>
            </a:r>
            <a:endParaRPr lang="en-US" dirty="0" smtClean="0"/>
          </a:p>
          <a:p>
            <a:pPr lvl="1"/>
            <a:r>
              <a:rPr lang="en-US" dirty="0" err="1" smtClean="0"/>
              <a:t>OnAddInsUpdate</a:t>
            </a:r>
            <a:endParaRPr lang="en-US" dirty="0" smtClean="0"/>
          </a:p>
          <a:p>
            <a:r>
              <a:rPr lang="en-US" dirty="0" err="1" smtClean="0"/>
              <a:t>Für</a:t>
            </a:r>
            <a:r>
              <a:rPr lang="en-US" dirty="0" smtClean="0"/>
              <a:t> Commands: </a:t>
            </a:r>
            <a:r>
              <a:rPr lang="en-US" dirty="0" err="1" smtClean="0">
                <a:solidFill>
                  <a:schemeClr val="accent2"/>
                </a:solidFill>
              </a:rPr>
              <a:t>IDTCommandTarget</a:t>
            </a:r>
            <a:endParaRPr lang="en-US" dirty="0" smtClean="0">
              <a:solidFill>
                <a:schemeClr val="accent2"/>
              </a:solidFill>
            </a:endParaRPr>
          </a:p>
          <a:p>
            <a:pPr lvl="1"/>
            <a:r>
              <a:rPr lang="en-US" dirty="0" smtClean="0"/>
              <a:t>Exec</a:t>
            </a:r>
          </a:p>
          <a:p>
            <a:pPr lvl="1"/>
            <a:r>
              <a:rPr lang="en-US" dirty="0" err="1" smtClean="0"/>
              <a:t>QueryStatus</a:t>
            </a:r>
            <a:endParaRPr lang="de-DE" dirty="0" smtClean="0"/>
          </a:p>
        </p:txBody>
      </p:sp>
      <p:sp>
        <p:nvSpPr>
          <p:cNvPr id="4" name="Abgerundete rechteckige Legende 3"/>
          <p:cNvSpPr/>
          <p:nvPr/>
        </p:nvSpPr>
        <p:spPr>
          <a:xfrm>
            <a:off x="6643702" y="3714752"/>
            <a:ext cx="2000264" cy="857256"/>
          </a:xfrm>
          <a:prstGeom prst="wedgeRoundRectCallout">
            <a:avLst>
              <a:gd name="adj1" fmla="val -50076"/>
              <a:gd name="adj2" fmla="val -24517"/>
              <a:gd name="adj3" fmla="val 1666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400" dirty="0" smtClean="0"/>
              <a:t>"Life Cycle"</a:t>
            </a:r>
            <a:br>
              <a:rPr lang="de-DE" sz="2400" dirty="0" smtClean="0"/>
            </a:br>
            <a:r>
              <a:rPr lang="de-DE" sz="2400" dirty="0" smtClean="0"/>
              <a:t>des Add-ins</a:t>
            </a:r>
            <a:endParaRPr lang="de-DE" sz="2400" dirty="0"/>
          </a:p>
        </p:txBody>
      </p:sp>
      <p:sp>
        <p:nvSpPr>
          <p:cNvPr id="6" name="Abgerundete rechteckige Legende 5"/>
          <p:cNvSpPr/>
          <p:nvPr/>
        </p:nvSpPr>
        <p:spPr>
          <a:xfrm>
            <a:off x="3714744" y="5500702"/>
            <a:ext cx="4929222" cy="571504"/>
          </a:xfrm>
          <a:prstGeom prst="wedgeRoundRectCallout">
            <a:avLst>
              <a:gd name="adj1" fmla="val -60942"/>
              <a:gd name="adj2" fmla="val -18202"/>
              <a:gd name="adj3" fmla="val 1666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400" dirty="0" err="1" smtClean="0"/>
              <a:t>Commands</a:t>
            </a:r>
            <a:r>
              <a:rPr lang="de-DE" sz="2400" dirty="0" smtClean="0"/>
              <a:t> ausführen</a:t>
            </a:r>
            <a:endParaRPr lang="de-DE" sz="2400" dirty="0"/>
          </a:p>
        </p:txBody>
      </p:sp>
      <p:sp>
        <p:nvSpPr>
          <p:cNvPr id="7" name="Abgerundete rechteckige Legende 6"/>
          <p:cNvSpPr/>
          <p:nvPr/>
        </p:nvSpPr>
        <p:spPr>
          <a:xfrm>
            <a:off x="3714744" y="6143644"/>
            <a:ext cx="4929222" cy="571504"/>
          </a:xfrm>
          <a:prstGeom prst="wedgeRoundRectCallout">
            <a:avLst>
              <a:gd name="adj1" fmla="val -59965"/>
              <a:gd name="adj2" fmla="val -27324"/>
              <a:gd name="adj3" fmla="val 1666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400" dirty="0" err="1" smtClean="0"/>
              <a:t>Commands</a:t>
            </a:r>
            <a:r>
              <a:rPr lang="de-DE" sz="2400" dirty="0" smtClean="0"/>
              <a:t> sichtbar/aktiv?</a:t>
            </a:r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uiExpand="1" build="p"/>
      <p:bldP spid="4" grpId="0" animBg="1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Add-ins</a:t>
            </a:r>
          </a:p>
        </p:txBody>
      </p:sp>
      <p:sp>
        <p:nvSpPr>
          <p:cNvPr id="45059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de-DE" smtClean="0"/>
          </a:p>
          <a:p>
            <a:endParaRPr lang="de-DE" smtClean="0"/>
          </a:p>
          <a:p>
            <a:endParaRPr lang="de-DE" smtClean="0"/>
          </a:p>
          <a:p>
            <a:pPr algn="ctr">
              <a:buFont typeface="Wingdings" pitchFamily="2" charset="2"/>
              <a:buNone/>
            </a:pPr>
            <a:r>
              <a:rPr lang="de-DE" smtClean="0"/>
              <a:t>Demo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Visual Studio Automation</a:t>
            </a:r>
            <a:endParaRPr lang="en-US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Grundlage für programmatischen Zugriff auf Elemente von Visual Studio</a:t>
            </a:r>
            <a:endParaRPr lang="de-DE" b="1" dirty="0" smtClean="0"/>
          </a:p>
          <a:p>
            <a:r>
              <a:rPr lang="de-DE" dirty="0" smtClean="0"/>
              <a:t>Von Office bekannt (Excel, Word, ...)</a:t>
            </a:r>
          </a:p>
          <a:p>
            <a:pPr lvl="1"/>
            <a:r>
              <a:rPr lang="de-DE" dirty="0" smtClean="0"/>
              <a:t>Grundidee: Automatisierung von Abläufen auch für "Normalsterbliche"</a:t>
            </a:r>
          </a:p>
          <a:p>
            <a:pPr lvl="1"/>
            <a:r>
              <a:rPr lang="de-DE" dirty="0" smtClean="0"/>
              <a:t>Daher: Objektmodell orientiert sich nahe an Elementen der Anwendung.</a:t>
            </a:r>
          </a:p>
          <a:p>
            <a:r>
              <a:rPr lang="de-DE" dirty="0" smtClean="0"/>
              <a:t>Visual Studio .NET 2002: viel Code von Office übernommen (sichtbar: Menüs)</a:t>
            </a:r>
          </a:p>
          <a:p>
            <a:pPr lvl="1"/>
            <a:r>
              <a:rPr lang="de-DE" dirty="0" smtClean="0"/>
              <a:t>Visual Studio 2005: Abspaltung der Code-Basis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Add-ins: Registrierung</a:t>
            </a:r>
            <a:endParaRPr lang="de-DE" dirty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XML-Datei (.</a:t>
            </a:r>
            <a:r>
              <a:rPr lang="de-DE" dirty="0" err="1" smtClean="0"/>
              <a:t>addin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Ablage in speziellem Verzeichnis </a:t>
            </a:r>
            <a:r>
              <a:rPr lang="de-DE" dirty="0" smtClean="0">
                <a:sym typeface="Symbol"/>
              </a:rPr>
              <a:t> Auswertung beim Start von Visual Studio</a:t>
            </a:r>
            <a:endParaRPr lang="de-DE" dirty="0" smtClean="0"/>
          </a:p>
          <a:p>
            <a:r>
              <a:rPr lang="de-DE" dirty="0" smtClean="0"/>
              <a:t>Inhalt: u.a. Informationen über</a:t>
            </a:r>
          </a:p>
          <a:p>
            <a:pPr lvl="1"/>
            <a:r>
              <a:rPr lang="de-DE" dirty="0" smtClean="0"/>
              <a:t>Anzeigename, Kurzbeschreibung, Icon</a:t>
            </a:r>
          </a:p>
          <a:p>
            <a:pPr lvl="1"/>
            <a:r>
              <a:rPr lang="de-DE" dirty="0" smtClean="0"/>
              <a:t>Wo liegt die Add-in </a:t>
            </a:r>
            <a:r>
              <a:rPr lang="de-DE" dirty="0" err="1" smtClean="0"/>
              <a:t>Assembly</a:t>
            </a:r>
            <a:r>
              <a:rPr lang="de-DE" dirty="0" smtClean="0"/>
              <a:t>?</a:t>
            </a:r>
          </a:p>
          <a:p>
            <a:pPr lvl="1"/>
            <a:r>
              <a:rPr lang="de-DE" dirty="0" smtClean="0"/>
              <a:t>Welche .NET Klasse implementiert </a:t>
            </a:r>
            <a:r>
              <a:rPr lang="de-DE" dirty="0" smtClean="0">
                <a:solidFill>
                  <a:schemeClr val="accent2"/>
                </a:solidFill>
              </a:rPr>
              <a:t>IDTExtensibility2</a:t>
            </a:r>
            <a:r>
              <a:rPr lang="de-DE" dirty="0" smtClean="0"/>
              <a:t>?</a:t>
            </a:r>
          </a:p>
          <a:p>
            <a:pPr lvl="1"/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Add-ins: .</a:t>
            </a:r>
            <a:r>
              <a:rPr lang="de-DE" dirty="0" err="1" smtClean="0"/>
              <a:t>addin</a:t>
            </a:r>
            <a:r>
              <a:rPr lang="de-DE" dirty="0" smtClean="0"/>
              <a:t> </a:t>
            </a:r>
            <a:r>
              <a:rPr lang="de-DE" dirty="0" err="1" smtClean="0"/>
              <a:t>file</a:t>
            </a:r>
            <a:endParaRPr lang="de-DE" dirty="0" smtClean="0"/>
          </a:p>
        </p:txBody>
      </p:sp>
      <p:sp>
        <p:nvSpPr>
          <p:cNvPr id="48131" name="Rectangle 6"/>
          <p:cNvSpPr>
            <a:spLocks noGrp="1" noChangeArrowheads="1"/>
          </p:cNvSpPr>
          <p:nvPr>
            <p:ph idx="1"/>
          </p:nvPr>
        </p:nvSpPr>
        <p:spPr>
          <a:xfrm>
            <a:off x="179388" y="1571612"/>
            <a:ext cx="8785225" cy="52149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de-DE" sz="1600" dirty="0" smtClean="0"/>
              <a:t>&lt;?</a:t>
            </a:r>
            <a:r>
              <a:rPr lang="de-DE" sz="1600" dirty="0" err="1" smtClean="0"/>
              <a:t>xml</a:t>
            </a:r>
            <a:r>
              <a:rPr lang="de-DE" sz="1600" dirty="0" smtClean="0"/>
              <a:t> </a:t>
            </a:r>
            <a:r>
              <a:rPr lang="de-DE" sz="1600" dirty="0" err="1" smtClean="0"/>
              <a:t>version</a:t>
            </a:r>
            <a:r>
              <a:rPr lang="de-DE" sz="1600" dirty="0" smtClean="0"/>
              <a:t>="1.0" </a:t>
            </a:r>
            <a:r>
              <a:rPr lang="de-DE" sz="1600" dirty="0" err="1" smtClean="0"/>
              <a:t>encoding</a:t>
            </a:r>
            <a:r>
              <a:rPr lang="de-DE" sz="1600" dirty="0" smtClean="0"/>
              <a:t>="UTF-16" </a:t>
            </a:r>
            <a:r>
              <a:rPr lang="de-DE" sz="1600" dirty="0" err="1" smtClean="0"/>
              <a:t>standalone</a:t>
            </a:r>
            <a:r>
              <a:rPr lang="de-DE" sz="1600" dirty="0" smtClean="0"/>
              <a:t>="</a:t>
            </a:r>
            <a:r>
              <a:rPr lang="de-DE" sz="1600" dirty="0" err="1" smtClean="0"/>
              <a:t>no</a:t>
            </a:r>
            <a:r>
              <a:rPr lang="de-DE" sz="1600" dirty="0" smtClean="0"/>
              <a:t>"?&gt;</a:t>
            </a:r>
          </a:p>
          <a:p>
            <a:pPr>
              <a:buFont typeface="Wingdings" pitchFamily="2" charset="2"/>
              <a:buNone/>
            </a:pPr>
            <a:r>
              <a:rPr lang="de-DE" sz="1600" dirty="0" smtClean="0"/>
              <a:t>&lt;</a:t>
            </a:r>
            <a:r>
              <a:rPr lang="de-DE" sz="1600" dirty="0" err="1" smtClean="0"/>
              <a:t>Extensibility</a:t>
            </a:r>
            <a:r>
              <a:rPr lang="de-DE" sz="1600" dirty="0" smtClean="0"/>
              <a:t> </a:t>
            </a:r>
            <a:r>
              <a:rPr lang="de-DE" sz="1600" dirty="0" err="1" smtClean="0"/>
              <a:t>xmlns</a:t>
            </a:r>
            <a:r>
              <a:rPr lang="de-DE" sz="1600" dirty="0" smtClean="0"/>
              <a:t>="http://schemas.microsoft.com/AutomationExtensibility"&gt;</a:t>
            </a:r>
          </a:p>
          <a:p>
            <a:pPr>
              <a:buFont typeface="Wingdings" pitchFamily="2" charset="2"/>
              <a:buNone/>
            </a:pPr>
            <a:r>
              <a:rPr lang="de-DE" sz="1600" dirty="0" smtClean="0"/>
              <a:t>	&lt;</a:t>
            </a:r>
            <a:r>
              <a:rPr lang="de-DE" sz="1600" dirty="0" err="1" smtClean="0"/>
              <a:t>HostApplication</a:t>
            </a:r>
            <a:r>
              <a:rPr lang="de-DE" sz="1600" dirty="0" smtClean="0"/>
              <a:t>&gt;</a:t>
            </a:r>
          </a:p>
          <a:p>
            <a:pPr>
              <a:buFont typeface="Wingdings" pitchFamily="2" charset="2"/>
              <a:buNone/>
            </a:pPr>
            <a:r>
              <a:rPr lang="de-DE" sz="1600" dirty="0" smtClean="0"/>
              <a:t>		&lt;Name&gt;Microsoft Visual Studio&lt;/Name&gt;</a:t>
            </a:r>
          </a:p>
          <a:p>
            <a:pPr>
              <a:buFont typeface="Wingdings" pitchFamily="2" charset="2"/>
              <a:buNone/>
            </a:pPr>
            <a:r>
              <a:rPr lang="de-DE" sz="1600" dirty="0" smtClean="0"/>
              <a:t>		&lt;Version&gt;8.0&lt;/Version&gt;</a:t>
            </a:r>
          </a:p>
          <a:p>
            <a:pPr>
              <a:buFont typeface="Wingdings" pitchFamily="2" charset="2"/>
              <a:buNone/>
            </a:pPr>
            <a:r>
              <a:rPr lang="de-DE" sz="1600" dirty="0" smtClean="0"/>
              <a:t>	&lt;/</a:t>
            </a:r>
            <a:r>
              <a:rPr lang="de-DE" sz="1600" dirty="0" err="1" smtClean="0"/>
              <a:t>HostApplication</a:t>
            </a:r>
            <a:r>
              <a:rPr lang="de-DE" sz="1600" dirty="0" smtClean="0"/>
              <a:t>&gt;</a:t>
            </a:r>
          </a:p>
          <a:p>
            <a:pPr>
              <a:buFont typeface="Wingdings" pitchFamily="2" charset="2"/>
              <a:buNone/>
            </a:pPr>
            <a:r>
              <a:rPr lang="de-DE" sz="1600" dirty="0" smtClean="0"/>
              <a:t>	&lt;</a:t>
            </a:r>
            <a:r>
              <a:rPr lang="de-DE" sz="1600" dirty="0" err="1" smtClean="0"/>
              <a:t>Addin</a:t>
            </a:r>
            <a:r>
              <a:rPr lang="de-DE" sz="1600" dirty="0" smtClean="0"/>
              <a:t>&gt;</a:t>
            </a:r>
          </a:p>
          <a:p>
            <a:pPr>
              <a:buFont typeface="Wingdings" pitchFamily="2" charset="2"/>
              <a:buNone/>
            </a:pPr>
            <a:r>
              <a:rPr lang="de-DE" sz="1600" dirty="0" smtClean="0"/>
              <a:t>		&lt;</a:t>
            </a:r>
            <a:r>
              <a:rPr lang="de-DE" sz="1600" dirty="0" err="1" smtClean="0"/>
              <a:t>FriendlyName</a:t>
            </a:r>
            <a:r>
              <a:rPr lang="de-DE" sz="1600" dirty="0" smtClean="0"/>
              <a:t>&gt;...&lt;/</a:t>
            </a:r>
            <a:r>
              <a:rPr lang="de-DE" sz="1600" dirty="0" err="1" smtClean="0"/>
              <a:t>FriendlyName</a:t>
            </a:r>
            <a:r>
              <a:rPr lang="de-DE" sz="1600" dirty="0" smtClean="0"/>
              <a:t>&gt;</a:t>
            </a:r>
          </a:p>
          <a:p>
            <a:pPr>
              <a:buFont typeface="Wingdings" pitchFamily="2" charset="2"/>
              <a:buNone/>
            </a:pPr>
            <a:r>
              <a:rPr lang="de-DE" sz="1600" dirty="0" smtClean="0"/>
              <a:t>		&lt;Description&gt;...&lt;/Description&gt;</a:t>
            </a:r>
          </a:p>
          <a:p>
            <a:pPr>
              <a:buFont typeface="Wingdings" pitchFamily="2" charset="2"/>
              <a:buNone/>
            </a:pPr>
            <a:r>
              <a:rPr lang="de-DE" sz="1600" dirty="0" smtClean="0"/>
              <a:t>		&lt;</a:t>
            </a:r>
            <a:r>
              <a:rPr lang="de-DE" sz="1600" dirty="0" err="1" smtClean="0"/>
              <a:t>AboutBoxDetails</a:t>
            </a:r>
            <a:r>
              <a:rPr lang="de-DE" sz="1600" dirty="0" smtClean="0"/>
              <a:t>&gt;...&lt;/</a:t>
            </a:r>
            <a:r>
              <a:rPr lang="de-DE" sz="1600" dirty="0" err="1" smtClean="0"/>
              <a:t>AboutBoxDetails</a:t>
            </a:r>
            <a:r>
              <a:rPr lang="de-DE" sz="1600" dirty="0" smtClean="0"/>
              <a:t>&gt;</a:t>
            </a:r>
          </a:p>
          <a:p>
            <a:pPr>
              <a:buFont typeface="Wingdings" pitchFamily="2" charset="2"/>
              <a:buNone/>
            </a:pPr>
            <a:r>
              <a:rPr lang="de-DE" sz="1600" dirty="0" smtClean="0"/>
              <a:t>		&lt;</a:t>
            </a:r>
            <a:r>
              <a:rPr lang="de-DE" sz="1600" dirty="0" err="1" smtClean="0"/>
              <a:t>AboutIconData</a:t>
            </a:r>
            <a:r>
              <a:rPr lang="de-DE" sz="1600" dirty="0" smtClean="0"/>
              <a:t>&gt;...&lt;/</a:t>
            </a:r>
            <a:r>
              <a:rPr lang="de-DE" sz="1600" dirty="0" err="1" smtClean="0"/>
              <a:t>AboutIconData</a:t>
            </a:r>
            <a:r>
              <a:rPr lang="de-DE" sz="1600" dirty="0" smtClean="0"/>
              <a:t>&gt;</a:t>
            </a:r>
          </a:p>
          <a:p>
            <a:pPr>
              <a:buFont typeface="Wingdings" pitchFamily="2" charset="2"/>
              <a:buNone/>
            </a:pPr>
            <a:r>
              <a:rPr lang="de-DE" sz="1600" dirty="0" smtClean="0"/>
              <a:t>		&lt;</a:t>
            </a:r>
            <a:r>
              <a:rPr lang="de-DE" sz="1600" dirty="0" err="1" smtClean="0"/>
              <a:t>Assembly</a:t>
            </a:r>
            <a:r>
              <a:rPr lang="de-DE" sz="1600" dirty="0" smtClean="0"/>
              <a:t>&gt;</a:t>
            </a:r>
            <a:r>
              <a:rPr lang="de-DE" sz="1600" b="1" dirty="0" smtClean="0"/>
              <a:t>MyAddInAssembly.dll</a:t>
            </a:r>
            <a:r>
              <a:rPr lang="de-DE" sz="1600" dirty="0" smtClean="0"/>
              <a:t>&lt;/</a:t>
            </a:r>
            <a:r>
              <a:rPr lang="de-DE" sz="1600" dirty="0" err="1" smtClean="0"/>
              <a:t>Assembly</a:t>
            </a:r>
            <a:r>
              <a:rPr lang="de-DE" sz="1600" dirty="0" smtClean="0"/>
              <a:t>&gt;</a:t>
            </a:r>
          </a:p>
          <a:p>
            <a:pPr>
              <a:buFont typeface="Wingdings" pitchFamily="2" charset="2"/>
              <a:buNone/>
            </a:pPr>
            <a:r>
              <a:rPr lang="de-DE" sz="1600" dirty="0" smtClean="0"/>
              <a:t>		&lt;</a:t>
            </a:r>
            <a:r>
              <a:rPr lang="de-DE" sz="1600" dirty="0" err="1" smtClean="0"/>
              <a:t>FullClassName</a:t>
            </a:r>
            <a:r>
              <a:rPr lang="de-DE" sz="1600" dirty="0" smtClean="0"/>
              <a:t>&gt;</a:t>
            </a:r>
            <a:r>
              <a:rPr lang="de-DE" sz="1600" b="1" dirty="0" err="1" smtClean="0"/>
              <a:t>MyAddIn.MainClass</a:t>
            </a:r>
            <a:r>
              <a:rPr lang="de-DE" sz="1600" dirty="0" smtClean="0"/>
              <a:t>&lt;/</a:t>
            </a:r>
            <a:r>
              <a:rPr lang="de-DE" sz="1600" dirty="0" err="1" smtClean="0"/>
              <a:t>FullClassName</a:t>
            </a:r>
            <a:r>
              <a:rPr lang="de-DE" sz="1600" dirty="0" smtClean="0"/>
              <a:t>&gt;</a:t>
            </a:r>
          </a:p>
          <a:p>
            <a:pPr>
              <a:buFont typeface="Wingdings" pitchFamily="2" charset="2"/>
              <a:buNone/>
            </a:pPr>
            <a:r>
              <a:rPr lang="de-DE" sz="1600" dirty="0" smtClean="0"/>
              <a:t>		&lt;</a:t>
            </a:r>
            <a:r>
              <a:rPr lang="de-DE" sz="1600" dirty="0" err="1" smtClean="0"/>
              <a:t>LoadBehavior</a:t>
            </a:r>
            <a:r>
              <a:rPr lang="de-DE" sz="1600" dirty="0" smtClean="0"/>
              <a:t>&gt;0&lt;/</a:t>
            </a:r>
            <a:r>
              <a:rPr lang="de-DE" sz="1600" dirty="0" err="1" smtClean="0"/>
              <a:t>LoadBehavior</a:t>
            </a:r>
            <a:r>
              <a:rPr lang="de-DE" sz="1600" dirty="0" smtClean="0"/>
              <a:t>&gt;</a:t>
            </a:r>
          </a:p>
          <a:p>
            <a:pPr>
              <a:buFont typeface="Wingdings" pitchFamily="2" charset="2"/>
              <a:buNone/>
            </a:pPr>
            <a:r>
              <a:rPr lang="de-DE" sz="1600" dirty="0" smtClean="0"/>
              <a:t>		&lt;</a:t>
            </a:r>
            <a:r>
              <a:rPr lang="de-DE" sz="1600" dirty="0" err="1" smtClean="0"/>
              <a:t>CommandPreload</a:t>
            </a:r>
            <a:r>
              <a:rPr lang="de-DE" sz="1600" dirty="0" smtClean="0"/>
              <a:t>&gt;1&lt;/</a:t>
            </a:r>
            <a:r>
              <a:rPr lang="de-DE" sz="1600" dirty="0" err="1" smtClean="0"/>
              <a:t>CommandPreload</a:t>
            </a:r>
            <a:r>
              <a:rPr lang="de-DE" sz="1600" dirty="0" smtClean="0"/>
              <a:t>&gt;</a:t>
            </a:r>
          </a:p>
          <a:p>
            <a:pPr>
              <a:buFont typeface="Wingdings" pitchFamily="2" charset="2"/>
              <a:buNone/>
            </a:pPr>
            <a:r>
              <a:rPr lang="de-DE" sz="1600" dirty="0" smtClean="0"/>
              <a:t>		&lt;</a:t>
            </a:r>
            <a:r>
              <a:rPr lang="de-DE" sz="1600" dirty="0" err="1" smtClean="0"/>
              <a:t>CommandLineSafe</a:t>
            </a:r>
            <a:r>
              <a:rPr lang="de-DE" sz="1600" dirty="0" smtClean="0"/>
              <a:t>&gt;1&lt;/</a:t>
            </a:r>
            <a:r>
              <a:rPr lang="de-DE" sz="1600" dirty="0" err="1" smtClean="0"/>
              <a:t>CommandLineSafe</a:t>
            </a:r>
            <a:r>
              <a:rPr lang="de-DE" sz="1600" dirty="0" smtClean="0"/>
              <a:t>&gt;</a:t>
            </a:r>
          </a:p>
          <a:p>
            <a:pPr>
              <a:buFont typeface="Wingdings" pitchFamily="2" charset="2"/>
              <a:buNone/>
            </a:pPr>
            <a:r>
              <a:rPr lang="de-DE" sz="1600" dirty="0" smtClean="0"/>
              <a:t>	&lt;/</a:t>
            </a:r>
            <a:r>
              <a:rPr lang="de-DE" sz="1600" dirty="0" err="1" smtClean="0"/>
              <a:t>Addin</a:t>
            </a:r>
            <a:r>
              <a:rPr lang="de-DE" sz="1600" dirty="0" smtClean="0"/>
              <a:t>&gt;</a:t>
            </a:r>
          </a:p>
          <a:p>
            <a:pPr>
              <a:buFont typeface="Wingdings" pitchFamily="2" charset="2"/>
              <a:buNone/>
            </a:pPr>
            <a:r>
              <a:rPr lang="de-DE" sz="1600" dirty="0" smtClean="0"/>
              <a:t>&lt;/</a:t>
            </a:r>
            <a:r>
              <a:rPr lang="de-DE" sz="1600" dirty="0" err="1" smtClean="0"/>
              <a:t>Extensibility</a:t>
            </a:r>
            <a:r>
              <a:rPr lang="de-DE" sz="1600" dirty="0" smtClean="0"/>
              <a:t>&gt;</a:t>
            </a:r>
          </a:p>
          <a:p>
            <a:endParaRPr lang="de-DE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 der Theorie: Diverse Verzeichnisse</a:t>
            </a:r>
          </a:p>
          <a:p>
            <a:pPr lvl="2">
              <a:buFont typeface="Wingdings" pitchFamily="2" charset="2"/>
              <a:buNone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			    					  </a:t>
            </a:r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In der Praxis: Drei relevante Verzeichnisse</a:t>
            </a:r>
          </a:p>
          <a:p>
            <a:pPr lvl="1"/>
            <a:r>
              <a:rPr lang="de-DE" sz="2400" dirty="0" err="1" smtClean="0">
                <a:solidFill>
                  <a:schemeClr val="accent2"/>
                </a:solidFill>
              </a:rPr>
              <a:t>My</a:t>
            </a:r>
            <a:r>
              <a:rPr lang="de-DE" sz="2400" dirty="0" smtClean="0">
                <a:solidFill>
                  <a:schemeClr val="accent2"/>
                </a:solidFill>
              </a:rPr>
              <a:t> </a:t>
            </a:r>
            <a:r>
              <a:rPr lang="de-DE" sz="2400" dirty="0" err="1" smtClean="0">
                <a:solidFill>
                  <a:schemeClr val="accent2"/>
                </a:solidFill>
              </a:rPr>
              <a:t>Documents</a:t>
            </a:r>
            <a:r>
              <a:rPr lang="de-DE" sz="2400" dirty="0" smtClean="0">
                <a:solidFill>
                  <a:schemeClr val="accent2"/>
                </a:solidFill>
              </a:rPr>
              <a:t>\Visual Studio 2005\</a:t>
            </a:r>
            <a:r>
              <a:rPr lang="de-DE" sz="2400" dirty="0" err="1" smtClean="0">
                <a:solidFill>
                  <a:schemeClr val="accent2"/>
                </a:solidFill>
              </a:rPr>
              <a:t>AddIns</a:t>
            </a:r>
            <a:endParaRPr lang="de-DE" sz="2400" dirty="0" smtClean="0">
              <a:solidFill>
                <a:schemeClr val="accent2"/>
              </a:solidFill>
            </a:endParaRPr>
          </a:p>
          <a:p>
            <a:pPr lvl="1"/>
            <a:r>
              <a:rPr lang="de-DE" sz="2400" dirty="0" smtClean="0">
                <a:solidFill>
                  <a:schemeClr val="accent2"/>
                </a:solidFill>
              </a:rPr>
              <a:t>D&amp;S\All Users\</a:t>
            </a:r>
            <a:r>
              <a:rPr lang="de-DE" sz="2400" dirty="0" err="1" smtClean="0">
                <a:solidFill>
                  <a:schemeClr val="accent2"/>
                </a:solidFill>
              </a:rPr>
              <a:t>Application</a:t>
            </a:r>
            <a:r>
              <a:rPr lang="de-DE" sz="2400" dirty="0" smtClean="0">
                <a:solidFill>
                  <a:schemeClr val="accent2"/>
                </a:solidFill>
              </a:rPr>
              <a:t> Data\</a:t>
            </a:r>
            <a:r>
              <a:rPr lang="de-DE" sz="2400" dirty="0" err="1" smtClean="0">
                <a:solidFill>
                  <a:schemeClr val="accent2"/>
                </a:solidFill>
              </a:rPr>
              <a:t>MSEnvShared</a:t>
            </a:r>
            <a:r>
              <a:rPr lang="de-DE" sz="2400" dirty="0" smtClean="0">
                <a:solidFill>
                  <a:schemeClr val="accent2"/>
                </a:solidFill>
              </a:rPr>
              <a:t>\</a:t>
            </a:r>
            <a:r>
              <a:rPr lang="de-DE" sz="2400" dirty="0" err="1" smtClean="0">
                <a:solidFill>
                  <a:schemeClr val="accent2"/>
                </a:solidFill>
              </a:rPr>
              <a:t>Addins</a:t>
            </a:r>
            <a:endParaRPr lang="de-DE" sz="2400" dirty="0" smtClean="0">
              <a:solidFill>
                <a:schemeClr val="accent2"/>
              </a:solidFill>
            </a:endParaRPr>
          </a:p>
          <a:p>
            <a:pPr lvl="1"/>
            <a:r>
              <a:rPr lang="de-DE" sz="2400" dirty="0" smtClean="0">
                <a:solidFill>
                  <a:schemeClr val="accent2"/>
                </a:solidFill>
              </a:rPr>
              <a:t>D&amp;S\ </a:t>
            </a:r>
            <a:r>
              <a:rPr lang="de-DE" sz="2400" i="1" dirty="0" err="1" smtClean="0">
                <a:solidFill>
                  <a:schemeClr val="accent2"/>
                </a:solidFill>
              </a:rPr>
              <a:t>UserName</a:t>
            </a:r>
            <a:r>
              <a:rPr lang="de-DE" sz="2400" i="1" dirty="0" smtClean="0">
                <a:solidFill>
                  <a:schemeClr val="accent2"/>
                </a:solidFill>
              </a:rPr>
              <a:t> </a:t>
            </a:r>
            <a:r>
              <a:rPr lang="de-DE" sz="2400" dirty="0" smtClean="0">
                <a:solidFill>
                  <a:schemeClr val="accent2"/>
                </a:solidFill>
              </a:rPr>
              <a:t>\</a:t>
            </a:r>
            <a:r>
              <a:rPr lang="de-DE" sz="2400" dirty="0" err="1" smtClean="0">
                <a:solidFill>
                  <a:schemeClr val="accent2"/>
                </a:solidFill>
              </a:rPr>
              <a:t>Application</a:t>
            </a:r>
            <a:r>
              <a:rPr lang="de-DE" sz="2400" dirty="0" smtClean="0">
                <a:solidFill>
                  <a:schemeClr val="accent2"/>
                </a:solidFill>
              </a:rPr>
              <a:t> Data\</a:t>
            </a:r>
            <a:r>
              <a:rPr lang="de-DE" sz="2400" dirty="0" err="1" smtClean="0">
                <a:solidFill>
                  <a:schemeClr val="accent2"/>
                </a:solidFill>
              </a:rPr>
              <a:t>MSEnvShared</a:t>
            </a:r>
            <a:r>
              <a:rPr lang="de-DE" sz="2400" dirty="0" smtClean="0">
                <a:solidFill>
                  <a:schemeClr val="accent2"/>
                </a:solidFill>
              </a:rPr>
              <a:t>\</a:t>
            </a:r>
            <a:r>
              <a:rPr lang="de-DE" sz="2400" dirty="0" err="1" smtClean="0">
                <a:solidFill>
                  <a:schemeClr val="accent2"/>
                </a:solidFill>
              </a:rPr>
              <a:t>Addins</a:t>
            </a:r>
            <a:endParaRPr lang="de-DE" sz="2400" dirty="0" smtClean="0">
              <a:solidFill>
                <a:schemeClr val="accent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357430"/>
            <a:ext cx="61341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Add-ins: Registrierung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Add-ins: Tool Windows</a:t>
            </a:r>
            <a:endParaRPr lang="de-DE" dirty="0"/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2 grundlegende Fensterarten in der IDE	</a:t>
            </a:r>
          </a:p>
          <a:p>
            <a:pPr lvl="1"/>
            <a:r>
              <a:rPr lang="de-DE" dirty="0" err="1" smtClean="0"/>
              <a:t>Document</a:t>
            </a:r>
            <a:r>
              <a:rPr lang="de-DE" dirty="0" smtClean="0"/>
              <a:t> Windows</a:t>
            </a:r>
          </a:p>
          <a:p>
            <a:pPr lvl="2"/>
            <a:r>
              <a:rPr lang="de-DE" dirty="0" smtClean="0"/>
              <a:t>z.B. Editoren, Designer</a:t>
            </a:r>
          </a:p>
          <a:p>
            <a:pPr lvl="1"/>
            <a:r>
              <a:rPr lang="de-DE" dirty="0" smtClean="0"/>
              <a:t>Tool Windows</a:t>
            </a:r>
          </a:p>
          <a:p>
            <a:pPr lvl="2"/>
            <a:r>
              <a:rPr lang="de-DE" dirty="0" smtClean="0"/>
              <a:t>Werkzeuge, Anzeige von Informationen, etc.</a:t>
            </a:r>
          </a:p>
          <a:p>
            <a:r>
              <a:rPr lang="de-DE" dirty="0" smtClean="0"/>
              <a:t>Add-ins: Nur Tool Windows</a:t>
            </a:r>
          </a:p>
          <a:p>
            <a:pPr lvl="1"/>
            <a:r>
              <a:rPr lang="de-DE" dirty="0" err="1" smtClean="0"/>
              <a:t>Document</a:t>
            </a:r>
            <a:r>
              <a:rPr lang="de-DE" dirty="0" smtClean="0"/>
              <a:t> Windows: </a:t>
            </a:r>
            <a:r>
              <a:rPr lang="de-DE" dirty="0" err="1" smtClean="0"/>
              <a:t>VSPackages</a:t>
            </a:r>
            <a:endParaRPr lang="de-DE" dirty="0" smtClean="0"/>
          </a:p>
          <a:p>
            <a:pPr lvl="1"/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Add-ins: Tool Windows</a:t>
            </a:r>
            <a:endParaRPr lang="en-US" dirty="0"/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Hosting des Tool Windows incl. Docking, etc. wird komplett von Visual Studio übernommen</a:t>
            </a:r>
          </a:p>
          <a:p>
            <a:r>
              <a:rPr lang="de-DE" dirty="0" smtClean="0"/>
              <a:t>Add-in Entwickler muss nur für Inhalt sorgen</a:t>
            </a:r>
          </a:p>
          <a:p>
            <a:pPr lvl="1"/>
            <a:r>
              <a:rPr lang="de-DE" dirty="0" smtClean="0"/>
              <a:t>Inhalt: </a:t>
            </a:r>
            <a:r>
              <a:rPr lang="de-DE" dirty="0" err="1" smtClean="0"/>
              <a:t>WinForms</a:t>
            </a:r>
            <a:r>
              <a:rPr lang="de-DE" dirty="0" smtClean="0"/>
              <a:t> </a:t>
            </a:r>
            <a:r>
              <a:rPr lang="de-DE" dirty="0" err="1" smtClean="0"/>
              <a:t>UserControl</a:t>
            </a: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</p:txBody>
      </p:sp>
      <p:pic>
        <p:nvPicPr>
          <p:cNvPr id="50180" name="Picture 3" descr="AddInToolWindow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857625"/>
            <a:ext cx="398145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Add-ins: Tool Windows</a:t>
            </a:r>
            <a:endParaRPr lang="en-US" dirty="0"/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accent2"/>
                </a:solidFill>
              </a:rPr>
              <a:t>Windows.CreateToolWindow2(...)</a:t>
            </a:r>
          </a:p>
          <a:p>
            <a:pPr lvl="1"/>
            <a:r>
              <a:rPr lang="de-DE" dirty="0" smtClean="0"/>
              <a:t>erstellt ein </a:t>
            </a:r>
            <a:r>
              <a:rPr lang="de-DE" dirty="0" err="1" smtClean="0"/>
              <a:t>ToolWindow</a:t>
            </a:r>
            <a:r>
              <a:rPr lang="de-DE" dirty="0" smtClean="0"/>
              <a:t> und liefert ein Objekt vom Typ des </a:t>
            </a:r>
            <a:r>
              <a:rPr lang="de-DE" dirty="0" err="1" smtClean="0"/>
              <a:t>UserControls</a:t>
            </a:r>
            <a:r>
              <a:rPr lang="de-DE" dirty="0" smtClean="0"/>
              <a:t> zurück</a:t>
            </a:r>
          </a:p>
          <a:p>
            <a:r>
              <a:rPr lang="de-DE" dirty="0" err="1" smtClean="0">
                <a:solidFill>
                  <a:schemeClr val="accent2"/>
                </a:solidFill>
              </a:rPr>
              <a:t>myToolWindow.SetTabPicture</a:t>
            </a:r>
            <a:r>
              <a:rPr lang="de-DE" dirty="0" smtClean="0">
                <a:solidFill>
                  <a:schemeClr val="accent2"/>
                </a:solidFill>
              </a:rPr>
              <a:t>(...)</a:t>
            </a:r>
          </a:p>
          <a:p>
            <a:pPr lvl="1"/>
            <a:r>
              <a:rPr lang="de-DE" dirty="0" smtClean="0"/>
              <a:t>setzt das Icon, das im gedockten Zustand angezeigt wird</a:t>
            </a:r>
            <a:endParaRPr lang="de-DE" i="1" dirty="0" smtClean="0"/>
          </a:p>
          <a:p>
            <a:r>
              <a:rPr lang="de-DE" dirty="0" err="1" smtClean="0">
                <a:solidFill>
                  <a:schemeClr val="accent2"/>
                </a:solidFill>
              </a:rPr>
              <a:t>myToolWindow.Visible</a:t>
            </a:r>
            <a:r>
              <a:rPr lang="de-DE" dirty="0" smtClean="0"/>
              <a:t> = </a:t>
            </a:r>
            <a:r>
              <a:rPr lang="de-DE" dirty="0" err="1" smtClean="0">
                <a:solidFill>
                  <a:schemeClr val="accent2"/>
                </a:solidFill>
              </a:rPr>
              <a:t>true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</a:p>
          <a:p>
            <a:pPr lvl="1"/>
            <a:r>
              <a:rPr lang="de-DE" dirty="0" smtClean="0"/>
              <a:t>zeigt das </a:t>
            </a:r>
            <a:r>
              <a:rPr lang="de-DE" dirty="0" err="1" smtClean="0"/>
              <a:t>ToolWindow</a:t>
            </a:r>
            <a:r>
              <a:rPr lang="de-DE" dirty="0" smtClean="0"/>
              <a:t> an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Add-ins: Fallstricke</a:t>
            </a:r>
            <a:endParaRPr lang="de-DE" dirty="0"/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Absolute vs. relative Pfade in der .</a:t>
            </a:r>
            <a:r>
              <a:rPr lang="de-DE" dirty="0" err="1" smtClean="0"/>
              <a:t>addin</a:t>
            </a:r>
            <a:r>
              <a:rPr lang="de-DE" dirty="0" smtClean="0"/>
              <a:t>-Datei</a:t>
            </a:r>
          </a:p>
          <a:p>
            <a:pPr lvl="1"/>
            <a:r>
              <a:rPr lang="de-DE" b="1" dirty="0" smtClean="0"/>
              <a:t>absolut:</a:t>
            </a:r>
            <a:r>
              <a:rPr lang="de-DE" dirty="0" smtClean="0"/>
              <a:t> Anpassung der .</a:t>
            </a:r>
            <a:r>
              <a:rPr lang="de-DE" dirty="0" err="1" smtClean="0"/>
              <a:t>addin</a:t>
            </a:r>
            <a:r>
              <a:rPr lang="de-DE" dirty="0" smtClean="0"/>
              <a:t>-Datei notwendig</a:t>
            </a:r>
            <a:br>
              <a:rPr lang="de-DE" dirty="0" smtClean="0"/>
            </a:br>
            <a:r>
              <a:rPr lang="de-DE" dirty="0" smtClean="0">
                <a:sym typeface="Symbol" pitchFamily="18" charset="2"/>
              </a:rPr>
              <a:t> automatisiert nur mit MSI Installer-Klasse</a:t>
            </a:r>
          </a:p>
          <a:p>
            <a:pPr lvl="1"/>
            <a:r>
              <a:rPr lang="de-DE" b="1" dirty="0" smtClean="0">
                <a:sym typeface="Symbol" pitchFamily="18" charset="2"/>
              </a:rPr>
              <a:t>relativ:</a:t>
            </a:r>
            <a:r>
              <a:rPr lang="de-DE" dirty="0" smtClean="0">
                <a:sym typeface="Symbol" pitchFamily="18" charset="2"/>
              </a:rPr>
              <a:t> Ablage der Add-in </a:t>
            </a:r>
            <a:r>
              <a:rPr lang="de-DE" dirty="0" err="1" smtClean="0">
                <a:sym typeface="Symbol" pitchFamily="18" charset="2"/>
              </a:rPr>
              <a:t>Assembly</a:t>
            </a:r>
            <a:r>
              <a:rPr lang="de-DE" dirty="0" smtClean="0">
                <a:sym typeface="Symbol" pitchFamily="18" charset="2"/>
              </a:rPr>
              <a:t> bei oder unterhalb der .</a:t>
            </a:r>
            <a:r>
              <a:rPr lang="de-DE" dirty="0" err="1" smtClean="0">
                <a:sym typeface="Symbol" pitchFamily="18" charset="2"/>
              </a:rPr>
              <a:t>addin</a:t>
            </a:r>
            <a:r>
              <a:rPr lang="de-DE" dirty="0" smtClean="0">
                <a:sym typeface="Symbol" pitchFamily="18" charset="2"/>
              </a:rPr>
              <a:t>-Datei</a:t>
            </a:r>
          </a:p>
          <a:p>
            <a:pPr lvl="2"/>
            <a:r>
              <a:rPr lang="de-DE" dirty="0" smtClean="0">
                <a:sym typeface="Symbol" pitchFamily="18" charset="2"/>
              </a:rPr>
              <a:t>Auf den ersten Blick praktische Sache, aber...</a:t>
            </a:r>
          </a:p>
          <a:p>
            <a:pPr lvl="2"/>
            <a:r>
              <a:rPr lang="de-DE" dirty="0" smtClean="0">
                <a:sym typeface="Symbol" pitchFamily="18" charset="2"/>
              </a:rPr>
              <a:t>Wenn Add-in-</a:t>
            </a:r>
            <a:r>
              <a:rPr lang="de-DE" dirty="0" err="1" smtClean="0">
                <a:sym typeface="Symbol" pitchFamily="18" charset="2"/>
              </a:rPr>
              <a:t>Assembly</a:t>
            </a:r>
            <a:r>
              <a:rPr lang="de-DE" dirty="0" smtClean="0">
                <a:sym typeface="Symbol" pitchFamily="18" charset="2"/>
              </a:rPr>
              <a:t> irgendwo unterhalb von </a:t>
            </a:r>
            <a:r>
              <a:rPr lang="de-DE" dirty="0" err="1" smtClean="0">
                <a:solidFill>
                  <a:schemeClr val="accent2"/>
                </a:solidFill>
                <a:sym typeface="Symbol" pitchFamily="18" charset="2"/>
              </a:rPr>
              <a:t>Documents</a:t>
            </a:r>
            <a:r>
              <a:rPr lang="de-DE" dirty="0" smtClean="0">
                <a:solidFill>
                  <a:schemeClr val="accent2"/>
                </a:solidFill>
                <a:sym typeface="Symbol" pitchFamily="18" charset="2"/>
              </a:rPr>
              <a:t> </a:t>
            </a:r>
            <a:r>
              <a:rPr lang="de-DE" dirty="0" err="1" smtClean="0">
                <a:solidFill>
                  <a:schemeClr val="accent2"/>
                </a:solidFill>
                <a:sym typeface="Symbol" pitchFamily="18" charset="2"/>
              </a:rPr>
              <a:t>and</a:t>
            </a:r>
            <a:r>
              <a:rPr lang="de-DE" dirty="0" smtClean="0">
                <a:solidFill>
                  <a:schemeClr val="accent2"/>
                </a:solidFill>
                <a:sym typeface="Symbol" pitchFamily="18" charset="2"/>
              </a:rPr>
              <a:t> Settings</a:t>
            </a:r>
            <a:r>
              <a:rPr lang="de-DE" dirty="0" smtClean="0">
                <a:sym typeface="Symbol" pitchFamily="18" charset="2"/>
              </a:rPr>
              <a:t> und dieses Verzeichnis auf Netzwerkshare</a:t>
            </a:r>
            <a:r>
              <a:rPr lang="de-DE" dirty="0" smtClean="0"/>
              <a:t> </a:t>
            </a:r>
            <a:r>
              <a:rPr lang="de-DE" dirty="0" smtClean="0">
                <a:sym typeface="Symbol" pitchFamily="18" charset="2"/>
              </a:rPr>
              <a:t> Probleme mit </a:t>
            </a:r>
            <a:r>
              <a:rPr lang="de-DE" dirty="0" smtClean="0"/>
              <a:t>Security!</a:t>
            </a:r>
          </a:p>
          <a:p>
            <a:pPr lvl="2"/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Add-ins: Fallstricke</a:t>
            </a:r>
            <a:endParaRPr lang="de-DE" dirty="0"/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Internationale </a:t>
            </a:r>
            <a:r>
              <a:rPr lang="de-DE" b="1" dirty="0" smtClean="0"/>
              <a:t>Windows</a:t>
            </a:r>
            <a:r>
              <a:rPr lang="de-DE" dirty="0" smtClean="0"/>
              <a:t> Versionen</a:t>
            </a:r>
          </a:p>
          <a:p>
            <a:pPr lvl="1"/>
            <a:r>
              <a:rPr lang="de-DE" dirty="0" err="1" smtClean="0"/>
              <a:t>Addin</a:t>
            </a:r>
            <a:r>
              <a:rPr lang="de-DE" dirty="0" smtClean="0"/>
              <a:t>-Pfade nur teilweise lokalisiert!</a:t>
            </a:r>
          </a:p>
          <a:p>
            <a:pPr lvl="2"/>
            <a:r>
              <a:rPr lang="de-DE" dirty="0" smtClean="0"/>
              <a:t>Ab </a:t>
            </a:r>
            <a:r>
              <a:rPr lang="de-DE" dirty="0" err="1" smtClean="0"/>
              <a:t>ApplicationData</a:t>
            </a:r>
            <a:r>
              <a:rPr lang="de-DE" dirty="0" smtClean="0"/>
              <a:t> englisch!</a:t>
            </a:r>
          </a:p>
          <a:p>
            <a:r>
              <a:rPr lang="de-DE" dirty="0" smtClean="0"/>
              <a:t>Internationale </a:t>
            </a:r>
            <a:r>
              <a:rPr lang="de-DE" b="1" dirty="0" smtClean="0"/>
              <a:t>Visual Studio</a:t>
            </a:r>
            <a:r>
              <a:rPr lang="de-DE" dirty="0" smtClean="0"/>
              <a:t> Versionen</a:t>
            </a:r>
          </a:p>
          <a:p>
            <a:pPr lvl="1"/>
            <a:r>
              <a:rPr lang="de-DE" dirty="0" smtClean="0"/>
              <a:t>Fehler in generiertem Code</a:t>
            </a:r>
          </a:p>
          <a:p>
            <a:pPr lvl="2"/>
            <a:r>
              <a:rPr lang="de-DE" dirty="0" err="1" smtClean="0"/>
              <a:t>CultureInfo.Name</a:t>
            </a:r>
            <a:r>
              <a:rPr lang="de-DE" dirty="0" smtClean="0"/>
              <a:t> statt </a:t>
            </a:r>
            <a:r>
              <a:rPr lang="de-DE" dirty="0" err="1" smtClean="0"/>
              <a:t>TwoLetterISO</a:t>
            </a:r>
            <a:endParaRPr lang="de-DE" dirty="0" smtClean="0"/>
          </a:p>
          <a:p>
            <a:pPr lvl="2"/>
            <a:r>
              <a:rPr lang="de-DE" dirty="0" smtClean="0"/>
              <a:t>Problem z.B. bei "Chinese </a:t>
            </a:r>
            <a:r>
              <a:rPr lang="de-DE" dirty="0" err="1" smtClean="0"/>
              <a:t>Simplified</a:t>
            </a:r>
            <a:r>
              <a:rPr lang="de-DE" dirty="0" smtClean="0"/>
              <a:t>"</a:t>
            </a:r>
          </a:p>
          <a:p>
            <a:pPr lvl="1"/>
            <a:r>
              <a:rPr lang="de-DE" dirty="0" smtClean="0"/>
              <a:t>Scopes für Tastenbelegung nicht einheitlich</a:t>
            </a:r>
          </a:p>
          <a:p>
            <a:pPr lvl="2"/>
            <a:r>
              <a:rPr lang="de-DE" dirty="0" smtClean="0"/>
              <a:t>"Text Editor::" / "Text-Editor::" / "Editor de </a:t>
            </a:r>
            <a:r>
              <a:rPr lang="de-DE" dirty="0" err="1" smtClean="0"/>
              <a:t>Texto</a:t>
            </a:r>
            <a:r>
              <a:rPr lang="de-DE" dirty="0" smtClean="0"/>
              <a:t>" ...</a:t>
            </a:r>
          </a:p>
          <a:p>
            <a:pPr lvl="2"/>
            <a:r>
              <a:rPr lang="de-DE" sz="1800" dirty="0" smtClean="0">
                <a:hlinkClick r:id="rId2"/>
              </a:rPr>
              <a:t>http://weblogs.asp.net/rweigelt/archive/2006/07/16/458634.aspx</a:t>
            </a:r>
            <a:endParaRPr lang="de-DE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Add-ins: Zusammenfassung</a:t>
            </a:r>
          </a:p>
        </p:txBody>
      </p:sp>
      <p:sp>
        <p:nvSpPr>
          <p:cNvPr id="5427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Schon etwas komplizierter als Makros</a:t>
            </a:r>
          </a:p>
          <a:p>
            <a:r>
              <a:rPr lang="de-DE" dirty="0" smtClean="0"/>
              <a:t>Aber: Add-ins ohne "professionelles" Setup relativ schnell geschrieben</a:t>
            </a:r>
          </a:p>
          <a:p>
            <a:r>
              <a:rPr lang="de-DE" dirty="0" smtClean="0"/>
              <a:t>Deutlich weiter reichende Kontrolle über IDE</a:t>
            </a:r>
          </a:p>
          <a:p>
            <a:r>
              <a:rPr lang="de-DE" dirty="0" smtClean="0"/>
              <a:t>Allerdings:</a:t>
            </a:r>
          </a:p>
          <a:p>
            <a:pPr lvl="1"/>
            <a:r>
              <a:rPr lang="de-DE" dirty="0" smtClean="0"/>
              <a:t>Keine neuen Projekttypen</a:t>
            </a:r>
          </a:p>
          <a:p>
            <a:pPr lvl="1"/>
            <a:r>
              <a:rPr lang="de-DE" dirty="0" smtClean="0"/>
              <a:t>Keine neuen Dokumenttypen, Editoren, Designer</a:t>
            </a:r>
          </a:p>
          <a:p>
            <a:endParaRPr lang="de-DE" dirty="0" smtClean="0"/>
          </a:p>
          <a:p>
            <a:pPr lvl="1"/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852738"/>
            <a:ext cx="7772400" cy="747712"/>
          </a:xfrm>
        </p:spPr>
        <p:txBody>
          <a:bodyPr/>
          <a:lstStyle/>
          <a:p>
            <a:pPr algn="ctr">
              <a:defRPr/>
            </a:pPr>
            <a:r>
              <a:rPr lang="de-DE" dirty="0" smtClean="0"/>
              <a:t>VSPackages</a:t>
            </a:r>
            <a:endParaRPr lang="en-US" dirty="0" smtClean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sz="quarter" idx="1"/>
          </p:nvPr>
        </p:nvSpPr>
        <p:spPr/>
        <p:txBody>
          <a:bodyPr/>
          <a:lstStyle/>
          <a:p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5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Beispiel: Elemente in der GUI...</a:t>
            </a:r>
            <a:endParaRPr lang="en-US" dirty="0" smtClean="0"/>
          </a:p>
        </p:txBody>
      </p:sp>
      <p:pic>
        <p:nvPicPr>
          <p:cNvPr id="27651" name="Picture 4" descr="VisualStudio_TypicalScre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2" y="1618144"/>
            <a:ext cx="6605505" cy="4954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uppieren 12"/>
          <p:cNvGrpSpPr/>
          <p:nvPr/>
        </p:nvGrpSpPr>
        <p:grpSpPr>
          <a:xfrm>
            <a:off x="357158" y="1857364"/>
            <a:ext cx="6500858" cy="4500594"/>
            <a:chOff x="285720" y="1857364"/>
            <a:chExt cx="5905500" cy="3816350"/>
          </a:xfrm>
        </p:grpSpPr>
        <p:sp>
          <p:nvSpPr>
            <p:cNvPr id="27653" name="Rectangle 5"/>
            <p:cNvSpPr>
              <a:spLocks noChangeArrowheads="1"/>
            </p:cNvSpPr>
            <p:nvPr/>
          </p:nvSpPr>
          <p:spPr bwMode="auto">
            <a:xfrm>
              <a:off x="285720" y="1857364"/>
              <a:ext cx="5905500" cy="571504"/>
            </a:xfrm>
            <a:prstGeom prst="rect">
              <a:avLst/>
            </a:prstGeom>
            <a:solidFill>
              <a:srgbClr val="FFFFCC">
                <a:alpha val="5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2000" dirty="0">
                  <a:latin typeface="Tahoma" pitchFamily="34" charset="0"/>
                </a:rPr>
                <a:t>Command Bars</a:t>
              </a:r>
              <a:endParaRPr lang="en-US" sz="2000" dirty="0">
                <a:latin typeface="Tahoma" pitchFamily="34" charset="0"/>
              </a:endParaRPr>
            </a:p>
          </p:txBody>
        </p:sp>
        <p:sp>
          <p:nvSpPr>
            <p:cNvPr id="27654" name="Rectangle 6"/>
            <p:cNvSpPr>
              <a:spLocks noChangeArrowheads="1"/>
            </p:cNvSpPr>
            <p:nvPr/>
          </p:nvSpPr>
          <p:spPr bwMode="auto">
            <a:xfrm>
              <a:off x="285720" y="2578089"/>
              <a:ext cx="3744912" cy="2160588"/>
            </a:xfrm>
            <a:prstGeom prst="rect">
              <a:avLst/>
            </a:prstGeom>
            <a:solidFill>
              <a:srgbClr val="CCFF99">
                <a:alpha val="5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2000">
                  <a:latin typeface="Tahoma" pitchFamily="34" charset="0"/>
                </a:rPr>
                <a:t>Editoren,</a:t>
              </a:r>
            </a:p>
            <a:p>
              <a:pPr algn="ctr"/>
              <a:r>
                <a:rPr lang="de-DE" sz="2000">
                  <a:latin typeface="Tahoma" pitchFamily="34" charset="0"/>
                </a:rPr>
                <a:t>Designer</a:t>
              </a:r>
              <a:endParaRPr lang="en-US" sz="2000">
                <a:latin typeface="Tahoma" pitchFamily="34" charset="0"/>
              </a:endParaRPr>
            </a:p>
          </p:txBody>
        </p:sp>
        <p:sp>
          <p:nvSpPr>
            <p:cNvPr id="27655" name="Rectangle 7"/>
            <p:cNvSpPr>
              <a:spLocks noChangeArrowheads="1"/>
            </p:cNvSpPr>
            <p:nvPr/>
          </p:nvSpPr>
          <p:spPr bwMode="auto">
            <a:xfrm>
              <a:off x="4103657" y="2433627"/>
              <a:ext cx="2016125" cy="2305050"/>
            </a:xfrm>
            <a:prstGeom prst="rect">
              <a:avLst/>
            </a:prstGeom>
            <a:solidFill>
              <a:srgbClr val="CCECFF">
                <a:alpha val="5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2000">
                  <a:latin typeface="Tahoma" pitchFamily="34" charset="0"/>
                </a:rPr>
                <a:t>Tool Windows</a:t>
              </a:r>
              <a:endParaRPr lang="en-US" sz="2000">
                <a:latin typeface="Tahoma" pitchFamily="34" charset="0"/>
              </a:endParaRPr>
            </a:p>
          </p:txBody>
        </p:sp>
        <p:sp>
          <p:nvSpPr>
            <p:cNvPr id="27656" name="Rectangle 8"/>
            <p:cNvSpPr>
              <a:spLocks noChangeArrowheads="1"/>
            </p:cNvSpPr>
            <p:nvPr/>
          </p:nvSpPr>
          <p:spPr bwMode="auto">
            <a:xfrm>
              <a:off x="285720" y="4810114"/>
              <a:ext cx="5905500" cy="863600"/>
            </a:xfrm>
            <a:prstGeom prst="rect">
              <a:avLst/>
            </a:prstGeom>
            <a:solidFill>
              <a:srgbClr val="CCECFF">
                <a:alpha val="5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 sz="20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VSPackages</a:t>
            </a:r>
          </a:p>
        </p:txBody>
      </p:sp>
      <p:sp>
        <p:nvSpPr>
          <p:cNvPr id="58371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Alle Möglichkeiten von Makros und Add-ins</a:t>
            </a:r>
          </a:p>
          <a:p>
            <a:r>
              <a:rPr lang="de-DE" dirty="0" smtClean="0"/>
              <a:t>Zusätzlich</a:t>
            </a:r>
          </a:p>
          <a:p>
            <a:pPr lvl="1"/>
            <a:r>
              <a:rPr lang="de-DE" dirty="0" smtClean="0"/>
              <a:t>Eigene Dokumenttypen</a:t>
            </a:r>
          </a:p>
          <a:p>
            <a:pPr lvl="1"/>
            <a:r>
              <a:rPr lang="de-DE" dirty="0" smtClean="0"/>
              <a:t>Eigene Projekttypen</a:t>
            </a:r>
          </a:p>
          <a:p>
            <a:pPr lvl="1"/>
            <a:r>
              <a:rPr lang="de-DE" dirty="0" smtClean="0"/>
              <a:t>Integration eigener Programmiersprachen, Source </a:t>
            </a:r>
            <a:r>
              <a:rPr lang="de-DE" dirty="0" err="1" smtClean="0"/>
              <a:t>Control</a:t>
            </a:r>
            <a:r>
              <a:rPr lang="de-DE" dirty="0" smtClean="0"/>
              <a:t> Provider, Debugger</a:t>
            </a:r>
          </a:p>
          <a:p>
            <a:pPr lvl="1"/>
            <a:r>
              <a:rPr lang="de-DE" dirty="0" smtClean="0"/>
              <a:t>Eigene Seiten in Project Properties</a:t>
            </a:r>
          </a:p>
          <a:p>
            <a:r>
              <a:rPr lang="de-DE" dirty="0" smtClean="0"/>
              <a:t>"The Sky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Limit"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VSPackages - Entwicklung</a:t>
            </a:r>
          </a:p>
        </p:txBody>
      </p:sp>
      <p:sp>
        <p:nvSpPr>
          <p:cNvPr id="593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Entwicklung: </a:t>
            </a:r>
            <a:r>
              <a:rPr lang="de-DE" dirty="0" err="1" smtClean="0"/>
              <a:t>Managed</a:t>
            </a:r>
            <a:r>
              <a:rPr lang="de-DE" dirty="0" smtClean="0"/>
              <a:t> oder </a:t>
            </a:r>
            <a:r>
              <a:rPr lang="de-DE" dirty="0" err="1" smtClean="0"/>
              <a:t>Unmanaged</a:t>
            </a:r>
            <a:endParaRPr lang="de-DE" dirty="0" smtClean="0"/>
          </a:p>
          <a:p>
            <a:pPr lvl="1"/>
            <a:r>
              <a:rPr lang="de-DE" dirty="0" smtClean="0"/>
              <a:t>Empfehlung: </a:t>
            </a:r>
            <a:r>
              <a:rPr lang="de-DE" dirty="0" err="1" smtClean="0"/>
              <a:t>Managed</a:t>
            </a:r>
            <a:r>
              <a:rPr lang="de-DE" dirty="0" smtClean="0"/>
              <a:t> über Visual Studio SDK</a:t>
            </a:r>
          </a:p>
          <a:p>
            <a:pPr lvl="1"/>
            <a:r>
              <a:rPr lang="de-DE" dirty="0" smtClean="0"/>
              <a:t>Während der Entwicklung stellt SDK einen DLK (Developer </a:t>
            </a:r>
            <a:r>
              <a:rPr lang="de-DE" dirty="0" err="1" smtClean="0"/>
              <a:t>Load</a:t>
            </a:r>
            <a:r>
              <a:rPr lang="de-DE" dirty="0" smtClean="0"/>
              <a:t> Key) bereit</a:t>
            </a:r>
          </a:p>
          <a:p>
            <a:pPr lvl="1"/>
            <a:r>
              <a:rPr lang="de-DE" dirty="0" smtClean="0"/>
              <a:t>DLK ist notwendig, damit das </a:t>
            </a:r>
            <a:r>
              <a:rPr lang="de-DE" dirty="0" err="1" smtClean="0"/>
              <a:t>Package</a:t>
            </a:r>
            <a:r>
              <a:rPr lang="de-DE" dirty="0" smtClean="0"/>
              <a:t> überhaupt geladen werden kann</a:t>
            </a:r>
          </a:p>
          <a:p>
            <a:r>
              <a:rPr lang="de-DE" dirty="0" smtClean="0"/>
              <a:t>Verwendung: PLK (</a:t>
            </a:r>
            <a:r>
              <a:rPr lang="de-DE" dirty="0" err="1" smtClean="0"/>
              <a:t>Package</a:t>
            </a:r>
            <a:r>
              <a:rPr lang="de-DE" dirty="0" smtClean="0"/>
              <a:t> </a:t>
            </a:r>
            <a:r>
              <a:rPr lang="de-DE" dirty="0" err="1" smtClean="0"/>
              <a:t>Load</a:t>
            </a:r>
            <a:r>
              <a:rPr lang="de-DE" dirty="0" smtClean="0"/>
              <a:t> Key) notwendig für Betrieb ohne installiertes Visual Studio SDK</a:t>
            </a:r>
          </a:p>
          <a:p>
            <a:pPr lvl="1"/>
            <a:r>
              <a:rPr lang="de-DE" dirty="0" smtClean="0"/>
              <a:t>gibt es kostenlos über VSIP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VSPackages – Visual Studio SDK</a:t>
            </a:r>
          </a:p>
        </p:txBody>
      </p:sp>
      <p:sp>
        <p:nvSpPr>
          <p:cNvPr id="60419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Download kostenlos</a:t>
            </a:r>
          </a:p>
          <a:p>
            <a:pPr lvl="1"/>
            <a:r>
              <a:rPr lang="de-DE" dirty="0" smtClean="0"/>
              <a:t>Meilensteine (geplant: vierteljährlich) "frei" verfügbar</a:t>
            </a:r>
          </a:p>
          <a:p>
            <a:pPr lvl="1"/>
            <a:r>
              <a:rPr lang="de-DE" dirty="0" smtClean="0"/>
              <a:t>Monatliche CTPs: Nur nach Registrierung für VSIP (Visual Studio Industrial Partner) </a:t>
            </a:r>
            <a:r>
              <a:rPr lang="de-DE" dirty="0" err="1" smtClean="0"/>
              <a:t>Affiliate</a:t>
            </a:r>
            <a:r>
              <a:rPr lang="de-DE" dirty="0" smtClean="0"/>
              <a:t> Level</a:t>
            </a:r>
          </a:p>
          <a:p>
            <a:pPr lvl="2"/>
            <a:r>
              <a:rPr lang="de-DE" dirty="0" smtClean="0"/>
              <a:t>Registrierung und Nutzung kostenlos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VSPackages – Visual Studio SDK</a:t>
            </a:r>
          </a:p>
        </p:txBody>
      </p:sp>
      <p:sp>
        <p:nvSpPr>
          <p:cNvPr id="60419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Sehr viele Beispiele</a:t>
            </a:r>
          </a:p>
          <a:p>
            <a:pPr lvl="1"/>
            <a:r>
              <a:rPr lang="de-DE" dirty="0" smtClean="0"/>
              <a:t>Reference Samples sehr gut und ausführlich dokumentiert (mehr Doku als Code)</a:t>
            </a:r>
          </a:p>
          <a:p>
            <a:pPr lvl="2"/>
            <a:r>
              <a:rPr lang="de-DE" dirty="0" smtClean="0"/>
              <a:t>"</a:t>
            </a:r>
            <a:r>
              <a:rPr lang="de-DE" dirty="0" err="1" smtClean="0"/>
              <a:t>IronPythonIntegration</a:t>
            </a:r>
            <a:r>
              <a:rPr lang="de-DE" dirty="0" smtClean="0"/>
              <a:t>" ist das größte und vollständigste Beispiel</a:t>
            </a:r>
          </a:p>
          <a:p>
            <a:pPr lvl="1"/>
            <a:r>
              <a:rPr lang="de-DE" dirty="0" smtClean="0"/>
              <a:t>C++ muss für einige Samples installiert sein, weil der </a:t>
            </a:r>
            <a:r>
              <a:rPr lang="de-DE" dirty="0" err="1" smtClean="0"/>
              <a:t>Pre-Processor</a:t>
            </a:r>
            <a:r>
              <a:rPr lang="de-DE" dirty="0" smtClean="0"/>
              <a:t> verwendet wird</a:t>
            </a:r>
          </a:p>
          <a:p>
            <a:pPr lvl="2"/>
            <a:r>
              <a:rPr lang="de-DE" dirty="0" smtClean="0"/>
              <a:t>Ansonsten Fehlermeldung: "</a:t>
            </a:r>
            <a:r>
              <a:rPr lang="de-DE" dirty="0" err="1" smtClean="0"/>
              <a:t>Can't</a:t>
            </a:r>
            <a:r>
              <a:rPr lang="de-DE" dirty="0" smtClean="0"/>
              <a:t> </a:t>
            </a:r>
            <a:r>
              <a:rPr lang="de-DE" dirty="0" err="1" smtClean="0"/>
              <a:t>start</a:t>
            </a:r>
            <a:r>
              <a:rPr lang="de-DE" dirty="0" smtClean="0"/>
              <a:t> </a:t>
            </a:r>
            <a:r>
              <a:rPr lang="de-DE" dirty="0" err="1" smtClean="0"/>
              <a:t>preprocessor</a:t>
            </a:r>
            <a:r>
              <a:rPr lang="de-DE" dirty="0" smtClean="0"/>
              <a:t>"</a:t>
            </a:r>
          </a:p>
          <a:p>
            <a:pPr lvl="1"/>
            <a:r>
              <a:rPr lang="de-DE" dirty="0" smtClean="0"/>
              <a:t>SampleBrowser ist ein guter Einstieg</a:t>
            </a:r>
          </a:p>
          <a:p>
            <a:pPr lvl="2"/>
            <a:r>
              <a:rPr lang="de-DE" dirty="0" smtClean="0"/>
              <a:t>Basis-</a:t>
            </a:r>
            <a:r>
              <a:rPr lang="de-DE" dirty="0" err="1" smtClean="0"/>
              <a:t>Package</a:t>
            </a:r>
            <a:r>
              <a:rPr lang="de-DE" dirty="0" smtClean="0"/>
              <a:t>: "C# </a:t>
            </a:r>
            <a:r>
              <a:rPr lang="de-DE" dirty="0" err="1" smtClean="0"/>
              <a:t>Reference.Package</a:t>
            </a:r>
            <a:r>
              <a:rPr lang="de-DE" dirty="0" smtClean="0"/>
              <a:t>"</a:t>
            </a:r>
          </a:p>
          <a:p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VSPackages - Erstellung</a:t>
            </a:r>
          </a:p>
        </p:txBody>
      </p:sp>
      <p:sp>
        <p:nvSpPr>
          <p:cNvPr id="61443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Visual Studio 2005 Wizard</a:t>
            </a:r>
          </a:p>
          <a:p>
            <a:pPr lvl="1"/>
            <a:r>
              <a:rPr lang="de-DE" dirty="0" smtClean="0"/>
              <a:t>Other Project </a:t>
            </a:r>
            <a:r>
              <a:rPr lang="de-DE" dirty="0" err="1" smtClean="0"/>
              <a:t>Types</a:t>
            </a:r>
            <a:r>
              <a:rPr lang="de-DE" dirty="0" smtClean="0"/>
              <a:t> -&gt; </a:t>
            </a:r>
            <a:r>
              <a:rPr lang="de-DE" dirty="0" err="1" smtClean="0"/>
              <a:t>Extensibility</a:t>
            </a:r>
            <a:endParaRPr lang="de-DE" dirty="0" smtClean="0"/>
          </a:p>
          <a:p>
            <a:pPr lvl="2"/>
            <a:r>
              <a:rPr lang="de-DE" dirty="0" smtClean="0"/>
              <a:t>Visual Studio Integration </a:t>
            </a:r>
            <a:r>
              <a:rPr lang="de-DE" dirty="0" err="1" smtClean="0"/>
              <a:t>Package</a:t>
            </a:r>
            <a:endParaRPr lang="de-DE" dirty="0" smtClean="0"/>
          </a:p>
          <a:p>
            <a:pPr lvl="3"/>
            <a:r>
              <a:rPr lang="de-DE" dirty="0" smtClean="0"/>
              <a:t>Basis Implementierung eines </a:t>
            </a:r>
            <a:r>
              <a:rPr lang="de-DE" dirty="0" err="1" smtClean="0"/>
              <a:t>Packages</a:t>
            </a:r>
            <a:endParaRPr lang="de-DE" dirty="0" smtClean="0"/>
          </a:p>
          <a:p>
            <a:pPr lvl="2"/>
            <a:r>
              <a:rPr lang="de-DE" dirty="0" smtClean="0"/>
              <a:t>Visual Studio Language </a:t>
            </a:r>
            <a:r>
              <a:rPr lang="de-DE" dirty="0" err="1" smtClean="0"/>
              <a:t>Package</a:t>
            </a:r>
            <a:endParaRPr lang="de-DE" dirty="0" smtClean="0"/>
          </a:p>
          <a:p>
            <a:pPr lvl="3"/>
            <a:r>
              <a:rPr lang="de-DE" dirty="0" smtClean="0"/>
              <a:t>Erstellung einer eigenen Sprache unter Verwendung des Babel Language </a:t>
            </a:r>
            <a:r>
              <a:rPr lang="de-DE" dirty="0" err="1" smtClean="0"/>
              <a:t>Package</a:t>
            </a:r>
            <a:endParaRPr lang="de-DE" dirty="0" smtClean="0"/>
          </a:p>
          <a:p>
            <a:pPr lvl="3"/>
            <a:r>
              <a:rPr lang="de-DE" dirty="0" smtClean="0"/>
              <a:t>Syntax </a:t>
            </a:r>
            <a:r>
              <a:rPr lang="de-DE" dirty="0" err="1" smtClean="0"/>
              <a:t>Highlighting</a:t>
            </a:r>
            <a:endParaRPr lang="de-DE" dirty="0" smtClean="0"/>
          </a:p>
          <a:p>
            <a:pPr lvl="3"/>
            <a:r>
              <a:rPr lang="de-DE" dirty="0" smtClean="0"/>
              <a:t>Error Marks</a:t>
            </a:r>
          </a:p>
          <a:p>
            <a:pPr lvl="3"/>
            <a:r>
              <a:rPr lang="de-DE" dirty="0" smtClean="0"/>
              <a:t>Statement </a:t>
            </a:r>
            <a:r>
              <a:rPr lang="de-DE" dirty="0" err="1" smtClean="0"/>
              <a:t>Completion</a:t>
            </a:r>
            <a:endParaRPr lang="de-DE" dirty="0" smtClean="0"/>
          </a:p>
          <a:p>
            <a:pPr lvl="3"/>
            <a:r>
              <a:rPr lang="de-DE" dirty="0" smtClean="0"/>
              <a:t>etc.</a:t>
            </a:r>
          </a:p>
          <a:p>
            <a:pPr lvl="1"/>
            <a:endParaRPr lang="de-DE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1581" y="5572140"/>
            <a:ext cx="42195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14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4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VSPackages</a:t>
            </a:r>
            <a:r>
              <a:rPr lang="de-DE" dirty="0" smtClean="0"/>
              <a:t> - Aufbau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Beispiel: "C# </a:t>
            </a:r>
            <a:r>
              <a:rPr lang="de-DE" dirty="0" err="1" smtClean="0"/>
              <a:t>Reference.Package</a:t>
            </a:r>
            <a:r>
              <a:rPr lang="de-DE" dirty="0" smtClean="0"/>
              <a:t>" aus SDK</a:t>
            </a:r>
          </a:p>
          <a:p>
            <a:pPr lvl="1"/>
            <a:r>
              <a:rPr lang="de-DE" dirty="0" smtClean="0"/>
              <a:t>Öffnen von </a:t>
            </a:r>
            <a:r>
              <a:rPr lang="de-DE" dirty="0" err="1" smtClean="0">
                <a:solidFill>
                  <a:schemeClr val="accent2"/>
                </a:solidFill>
              </a:rPr>
              <a:t>BasisPackage.cs</a:t>
            </a:r>
            <a:r>
              <a:rPr lang="de-DE" dirty="0" smtClean="0">
                <a:solidFill>
                  <a:schemeClr val="tx1"/>
                </a:solidFill>
              </a:rPr>
              <a:t> nach dem Laden von der Solution (</a:t>
            </a:r>
            <a:r>
              <a:rPr lang="de-DE" dirty="0" smtClean="0">
                <a:solidFill>
                  <a:schemeClr val="accent2"/>
                </a:solidFill>
              </a:rPr>
              <a:t>Package.sln</a:t>
            </a:r>
            <a:r>
              <a:rPr lang="de-DE" dirty="0" smtClean="0">
                <a:solidFill>
                  <a:schemeClr val="tx1"/>
                </a:solidFill>
              </a:rPr>
              <a:t>)</a:t>
            </a:r>
            <a:endParaRPr lang="de-D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0575" y="3557597"/>
            <a:ext cx="7562850" cy="12287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VSPackages</a:t>
            </a:r>
            <a:r>
              <a:rPr lang="de-DE" dirty="0" smtClean="0"/>
              <a:t> - Aufbau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2571744"/>
            <a:ext cx="8785225" cy="4286256"/>
          </a:xfrm>
        </p:spPr>
        <p:txBody>
          <a:bodyPr/>
          <a:lstStyle/>
          <a:p>
            <a:r>
              <a:rPr lang="de-DE" dirty="0" smtClean="0"/>
              <a:t>Alle </a:t>
            </a:r>
            <a:r>
              <a:rPr lang="de-DE" dirty="0" err="1" smtClean="0"/>
              <a:t>Packages</a:t>
            </a:r>
            <a:r>
              <a:rPr lang="de-DE" dirty="0" smtClean="0"/>
              <a:t> sind von </a:t>
            </a:r>
            <a:r>
              <a:rPr lang="de-DE" dirty="0" err="1" smtClean="0">
                <a:solidFill>
                  <a:schemeClr val="accent2"/>
                </a:solidFill>
              </a:rPr>
              <a:t>Package</a:t>
            </a:r>
            <a:r>
              <a:rPr lang="de-DE" dirty="0" smtClean="0">
                <a:solidFill>
                  <a:schemeClr val="tx1"/>
                </a:solidFill>
              </a:rPr>
              <a:t> abgeleitet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Diverse COM-Interfaces werden implementiert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etc.</a:t>
            </a: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857364"/>
            <a:ext cx="7562850" cy="4857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VSPackages</a:t>
            </a:r>
            <a:r>
              <a:rPr lang="de-DE" dirty="0" smtClean="0"/>
              <a:t> - Aufbau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2571744"/>
            <a:ext cx="8785225" cy="4286256"/>
          </a:xfrm>
        </p:spPr>
        <p:txBody>
          <a:bodyPr/>
          <a:lstStyle/>
          <a:p>
            <a:r>
              <a:rPr lang="de-DE" dirty="0" err="1" smtClean="0"/>
              <a:t>Packages</a:t>
            </a:r>
            <a:r>
              <a:rPr lang="de-DE" dirty="0" smtClean="0"/>
              <a:t> ermöglichen die Entwicklung in eigenen Registry-Zweigen!</a:t>
            </a:r>
          </a:p>
          <a:p>
            <a:pPr lvl="1"/>
            <a:r>
              <a:rPr lang="de-DE" dirty="0" smtClean="0"/>
              <a:t>Standard: </a:t>
            </a:r>
            <a:r>
              <a:rPr lang="de-DE" dirty="0" smtClean="0">
                <a:solidFill>
                  <a:schemeClr val="accent2"/>
                </a:solidFill>
              </a:rPr>
              <a:t>8.0Exp</a:t>
            </a:r>
          </a:p>
          <a:p>
            <a:pPr lvl="1"/>
            <a:r>
              <a:rPr lang="de-DE" dirty="0" err="1" smtClean="0"/>
              <a:t>Reset</a:t>
            </a:r>
            <a:r>
              <a:rPr lang="de-DE" dirty="0" smtClean="0"/>
              <a:t> des Zweiges auf Defaults möglich</a:t>
            </a:r>
          </a:p>
          <a:p>
            <a:pPr lvl="2"/>
            <a:r>
              <a:rPr lang="de-DE" dirty="0" smtClean="0"/>
              <a:t>Über Eintrag ein Startmenü</a:t>
            </a:r>
            <a:br>
              <a:rPr lang="de-DE" dirty="0" smtClean="0"/>
            </a:br>
            <a:r>
              <a:rPr lang="de-DE" sz="1800" dirty="0" smtClean="0">
                <a:solidFill>
                  <a:schemeClr val="accent2"/>
                </a:solidFill>
              </a:rPr>
              <a:t>Visual Studio 2005 SDK -&gt; 2006.09 -&gt; </a:t>
            </a:r>
            <a:r>
              <a:rPr lang="de-DE" sz="1800" dirty="0" err="1" smtClean="0">
                <a:solidFill>
                  <a:schemeClr val="accent2"/>
                </a:solidFill>
              </a:rPr>
              <a:t>Reset</a:t>
            </a:r>
            <a:r>
              <a:rPr lang="de-DE" sz="1800" dirty="0" smtClean="0">
                <a:solidFill>
                  <a:schemeClr val="accent2"/>
                </a:solidFill>
              </a:rPr>
              <a:t> </a:t>
            </a:r>
            <a:r>
              <a:rPr lang="de-DE" sz="1800" dirty="0" err="1" smtClean="0">
                <a:solidFill>
                  <a:schemeClr val="accent2"/>
                </a:solidFill>
              </a:rPr>
              <a:t>the</a:t>
            </a:r>
            <a:r>
              <a:rPr lang="de-DE" sz="1800" dirty="0" smtClean="0">
                <a:solidFill>
                  <a:schemeClr val="accent2"/>
                </a:solidFill>
              </a:rPr>
              <a:t> Visual Studio 2005 Experimental </a:t>
            </a:r>
            <a:r>
              <a:rPr lang="de-DE" sz="1800" dirty="0" err="1" smtClean="0">
                <a:solidFill>
                  <a:schemeClr val="accent2"/>
                </a:solidFill>
              </a:rPr>
              <a:t>hive</a:t>
            </a:r>
            <a:endParaRPr lang="de-DE" sz="1800" dirty="0" smtClean="0">
              <a:solidFill>
                <a:schemeClr val="accent2"/>
              </a:solidFill>
            </a:endParaRPr>
          </a:p>
          <a:p>
            <a:pPr lvl="2"/>
            <a:r>
              <a:rPr lang="de-DE" dirty="0" smtClean="0"/>
              <a:t>"C:\Program Files\Visual Studio 2005 SDK\2006.09\</a:t>
            </a:r>
            <a:r>
              <a:rPr lang="de-DE" dirty="0" err="1" smtClean="0"/>
              <a:t>VisualStudioIntegration</a:t>
            </a:r>
            <a:r>
              <a:rPr lang="de-DE" dirty="0" smtClean="0"/>
              <a:t>\Tools\Bin\VsRegEx.exe" </a:t>
            </a:r>
            <a:r>
              <a:rPr lang="de-DE" b="1" dirty="0" err="1" smtClean="0"/>
              <a:t>GetOrig</a:t>
            </a:r>
            <a:r>
              <a:rPr lang="de-DE" b="1" dirty="0" smtClean="0"/>
              <a:t> 8.0 </a:t>
            </a:r>
            <a:r>
              <a:rPr lang="de-DE" b="1" dirty="0" err="1" smtClean="0"/>
              <a:t>Exp</a:t>
            </a:r>
            <a:endParaRPr lang="de-DE" b="1" dirty="0" smtClean="0"/>
          </a:p>
          <a:p>
            <a:pPr lvl="2"/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0575" y="1857364"/>
            <a:ext cx="7562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857364"/>
            <a:ext cx="756285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VSPackages</a:t>
            </a:r>
            <a:r>
              <a:rPr lang="de-DE" dirty="0" smtClean="0"/>
              <a:t> - Aufbau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2571768"/>
            <a:ext cx="8785225" cy="4286256"/>
          </a:xfrm>
        </p:spPr>
        <p:txBody>
          <a:bodyPr/>
          <a:lstStyle/>
          <a:p>
            <a:r>
              <a:rPr lang="de-DE" dirty="0" smtClean="0"/>
              <a:t>In früheren SDK Versionen mussten Ressourcen in C++ DLLs ausgelagert werden</a:t>
            </a:r>
          </a:p>
          <a:p>
            <a:r>
              <a:rPr lang="de-DE" dirty="0" smtClean="0"/>
              <a:t>Durch Setzen dieses Flags ist das nicht mehr nötig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0575" y="1857364"/>
            <a:ext cx="7562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VSPackages</a:t>
            </a:r>
            <a:r>
              <a:rPr lang="de-DE" dirty="0" smtClean="0"/>
              <a:t> - Aufbau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2571744"/>
            <a:ext cx="8785225" cy="4286256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Visual Studio ist COM basiert und COM bedeutet GUIDs</a:t>
            </a:r>
          </a:p>
          <a:p>
            <a:r>
              <a:rPr lang="de-DE" dirty="0" smtClean="0"/>
              <a:t>Visual Studio erwartet in der Registry einen Eintrag für </a:t>
            </a:r>
            <a:r>
              <a:rPr lang="de-DE" dirty="0" err="1" smtClean="0"/>
              <a:t>Packages</a:t>
            </a:r>
            <a:r>
              <a:rPr lang="de-DE" dirty="0" smtClean="0"/>
              <a:t> in einem </a:t>
            </a:r>
            <a:r>
              <a:rPr lang="de-DE" dirty="0" err="1" smtClean="0">
                <a:solidFill>
                  <a:schemeClr val="accent2"/>
                </a:solidFill>
              </a:rPr>
              <a:t>Packages</a:t>
            </a:r>
            <a:r>
              <a:rPr lang="de-DE" dirty="0" smtClean="0"/>
              <a:t> Zweig</a:t>
            </a:r>
          </a:p>
          <a:p>
            <a:pPr lvl="1"/>
            <a:r>
              <a:rPr lang="de-DE" dirty="0" err="1" smtClean="0"/>
              <a:t>Package</a:t>
            </a:r>
            <a:r>
              <a:rPr lang="de-DE" dirty="0" smtClean="0"/>
              <a:t> wird beim </a:t>
            </a:r>
            <a:r>
              <a:rPr lang="de-DE" dirty="0" err="1" smtClean="0"/>
              <a:t>Build</a:t>
            </a:r>
            <a:r>
              <a:rPr lang="de-DE" dirty="0" smtClean="0"/>
              <a:t> automatisch dort eingetragen (per </a:t>
            </a:r>
            <a:r>
              <a:rPr lang="de-DE" dirty="0" err="1" smtClean="0"/>
              <a:t>MSBuild</a:t>
            </a:r>
            <a:r>
              <a:rPr lang="de-DE" dirty="0" smtClean="0"/>
              <a:t>)</a:t>
            </a:r>
          </a:p>
          <a:p>
            <a:r>
              <a:rPr lang="de-DE" b="1" dirty="0" smtClean="0"/>
              <a:t>Wichtig:</a:t>
            </a:r>
            <a:r>
              <a:rPr lang="de-DE" dirty="0" smtClean="0"/>
              <a:t> Für PLK wird genau diese GUID benötigt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...und im Objektmodell</a:t>
            </a:r>
            <a:endParaRPr lang="de-DE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 r="-54" b="5330"/>
          <a:stretch>
            <a:fillRect/>
          </a:stretch>
        </p:blipFill>
        <p:spPr bwMode="auto">
          <a:xfrm>
            <a:off x="285720" y="1643050"/>
            <a:ext cx="7072362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285720" y="2106628"/>
            <a:ext cx="762000" cy="187325"/>
          </a:xfrm>
          <a:prstGeom prst="rect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4500562" y="4429132"/>
            <a:ext cx="752475" cy="142876"/>
          </a:xfrm>
          <a:prstGeom prst="rect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4500562" y="5072074"/>
            <a:ext cx="771525" cy="187325"/>
          </a:xfrm>
          <a:prstGeom prst="rect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VSPackages</a:t>
            </a:r>
          </a:p>
        </p:txBody>
      </p:sp>
      <p:sp>
        <p:nvSpPr>
          <p:cNvPr id="63491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de-DE" smtClean="0"/>
          </a:p>
          <a:p>
            <a:endParaRPr lang="de-DE" smtClean="0"/>
          </a:p>
          <a:p>
            <a:endParaRPr lang="de-DE" smtClean="0"/>
          </a:p>
          <a:p>
            <a:pPr algn="ctr">
              <a:buFont typeface="Wingdings" pitchFamily="2" charset="2"/>
              <a:buNone/>
            </a:pPr>
            <a:r>
              <a:rPr lang="de-DE" smtClean="0"/>
              <a:t>Demo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VSPackages - Debugging</a:t>
            </a:r>
            <a:endParaRPr lang="de-DE" dirty="0"/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Zu Debugging-Zwecken wird durch das SDK ein neuer Registry-</a:t>
            </a:r>
            <a:r>
              <a:rPr lang="de-DE" dirty="0" err="1" smtClean="0"/>
              <a:t>Hive</a:t>
            </a:r>
            <a:r>
              <a:rPr lang="de-DE" dirty="0" smtClean="0"/>
              <a:t> erstellt</a:t>
            </a:r>
          </a:p>
          <a:p>
            <a:pPr lvl="1"/>
            <a:r>
              <a:rPr lang="de-DE" dirty="0" smtClean="0"/>
              <a:t>HKLM\Software\Microsoft\</a:t>
            </a:r>
            <a:r>
              <a:rPr lang="de-DE" dirty="0" err="1" smtClean="0"/>
              <a:t>VisualStudio</a:t>
            </a:r>
            <a:r>
              <a:rPr lang="de-DE" dirty="0" smtClean="0"/>
              <a:t>\8.0Exp</a:t>
            </a:r>
          </a:p>
          <a:p>
            <a:pPr lvl="1"/>
            <a:endParaRPr lang="de-DE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VSPackages - Debugging</a:t>
            </a:r>
            <a:endParaRPr lang="de-DE" dirty="0"/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Zum Debuggen in den Project-Properties die folgenden Einstellungen eintragen:</a:t>
            </a:r>
          </a:p>
          <a:p>
            <a:pPr lvl="1"/>
            <a:r>
              <a:rPr lang="de-DE" dirty="0" smtClean="0"/>
              <a:t>Command </a:t>
            </a:r>
            <a:r>
              <a:rPr lang="de-DE" dirty="0" err="1" smtClean="0"/>
              <a:t>line</a:t>
            </a:r>
            <a:r>
              <a:rPr lang="de-DE" dirty="0" smtClean="0"/>
              <a:t> </a:t>
            </a:r>
            <a:r>
              <a:rPr lang="de-DE" dirty="0" err="1" smtClean="0"/>
              <a:t>arguments</a:t>
            </a:r>
            <a:r>
              <a:rPr lang="de-DE" dirty="0" smtClean="0"/>
              <a:t>: "/</a:t>
            </a:r>
            <a:r>
              <a:rPr lang="de-DE" dirty="0" err="1" smtClean="0"/>
              <a:t>roofsuffix</a:t>
            </a:r>
            <a:r>
              <a:rPr lang="de-DE" dirty="0" smtClean="0"/>
              <a:t> </a:t>
            </a:r>
            <a:r>
              <a:rPr lang="de-DE" dirty="0" err="1" smtClean="0"/>
              <a:t>Exp</a:t>
            </a:r>
            <a:r>
              <a:rPr lang="de-DE" dirty="0" smtClean="0"/>
              <a:t>" </a:t>
            </a:r>
          </a:p>
          <a:p>
            <a:pPr lvl="1"/>
            <a:r>
              <a:rPr lang="de-DE" dirty="0" smtClean="0"/>
              <a:t>Start </a:t>
            </a:r>
            <a:r>
              <a:rPr lang="de-DE" dirty="0" err="1" smtClean="0"/>
              <a:t>external</a:t>
            </a:r>
            <a:r>
              <a:rPr lang="de-DE" dirty="0" smtClean="0"/>
              <a:t> </a:t>
            </a:r>
            <a:r>
              <a:rPr lang="de-DE" dirty="0" err="1" smtClean="0"/>
              <a:t>program</a:t>
            </a:r>
            <a:r>
              <a:rPr lang="de-DE" dirty="0" smtClean="0"/>
              <a:t> : "Pfad zu devenv.exe"</a:t>
            </a:r>
          </a:p>
          <a:p>
            <a:pPr lvl="1"/>
            <a:endParaRPr lang="de-DE" dirty="0" smtClean="0"/>
          </a:p>
        </p:txBody>
      </p:sp>
      <p:pic>
        <p:nvPicPr>
          <p:cNvPr id="5" name="Picture 4" descr="VSPackageDebuggi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4357694"/>
            <a:ext cx="5667375" cy="1847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VSPackages - Installation</a:t>
            </a:r>
          </a:p>
        </p:txBody>
      </p:sp>
      <p:sp>
        <p:nvSpPr>
          <p:cNvPr id="6451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Installation am Besten über VS </a:t>
            </a:r>
            <a:r>
              <a:rPr lang="de-DE" dirty="0" err="1" smtClean="0"/>
              <a:t>Deployment</a:t>
            </a:r>
            <a:r>
              <a:rPr lang="de-DE" dirty="0" smtClean="0"/>
              <a:t> Project (MSI-Installer)</a:t>
            </a:r>
          </a:p>
          <a:p>
            <a:r>
              <a:rPr lang="de-DE" dirty="0" err="1" smtClean="0"/>
              <a:t>VSPackage</a:t>
            </a:r>
            <a:r>
              <a:rPr lang="de-DE" dirty="0" smtClean="0"/>
              <a:t> wird mit Hilfe eines SDK-Tools (</a:t>
            </a:r>
            <a:r>
              <a:rPr lang="de-DE" dirty="0" smtClean="0">
                <a:solidFill>
                  <a:schemeClr val="accent2"/>
                </a:solidFill>
              </a:rPr>
              <a:t>regpkg.exe</a:t>
            </a:r>
            <a:r>
              <a:rPr lang="de-DE" dirty="0" smtClean="0"/>
              <a:t>) registriert</a:t>
            </a:r>
          </a:p>
          <a:p>
            <a:pPr lvl="1"/>
            <a:r>
              <a:rPr lang="de-DE" dirty="0" smtClean="0"/>
              <a:t>Liegt unter </a:t>
            </a:r>
            <a:r>
              <a:rPr lang="en-US" dirty="0" smtClean="0">
                <a:solidFill>
                  <a:schemeClr val="accent2"/>
                </a:solidFill>
              </a:rPr>
              <a:t>…\Visual Studio 2005 SDK\2006.09\</a:t>
            </a:r>
            <a:r>
              <a:rPr lang="en-US" dirty="0" err="1" smtClean="0">
                <a:solidFill>
                  <a:schemeClr val="accent2"/>
                </a:solidFill>
              </a:rPr>
              <a:t>VisualStudioIntegration</a:t>
            </a:r>
            <a:r>
              <a:rPr lang="en-US" dirty="0" smtClean="0">
                <a:solidFill>
                  <a:schemeClr val="accent2"/>
                </a:solidFill>
              </a:rPr>
              <a:t>\Tools\Bin</a:t>
            </a:r>
          </a:p>
          <a:p>
            <a:pPr lvl="1"/>
            <a:r>
              <a:rPr lang="de-DE" dirty="0" smtClean="0">
                <a:solidFill>
                  <a:schemeClr val="accent2"/>
                </a:solidFill>
              </a:rPr>
              <a:t>regpkg.exe</a:t>
            </a:r>
            <a:r>
              <a:rPr lang="de-DE" dirty="0" smtClean="0"/>
              <a:t> darf nicht mit ausgeliefert werden</a:t>
            </a:r>
          </a:p>
          <a:p>
            <a:pPr lvl="2"/>
            <a:r>
              <a:rPr lang="de-DE" dirty="0" smtClean="0"/>
              <a:t>mit Parameter </a:t>
            </a:r>
            <a:r>
              <a:rPr lang="de-DE" dirty="0" smtClean="0">
                <a:solidFill>
                  <a:schemeClr val="accent2"/>
                </a:solidFill>
              </a:rPr>
              <a:t>/</a:t>
            </a:r>
            <a:r>
              <a:rPr lang="de-DE" dirty="0" err="1" smtClean="0">
                <a:solidFill>
                  <a:schemeClr val="accent2"/>
                </a:solidFill>
              </a:rPr>
              <a:t>regfile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de-DE" dirty="0" smtClean="0"/>
              <a:t>können die Registrierinformationen in ein Registry File geschrieben werden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uiExpand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Ressourcen</a:t>
            </a:r>
          </a:p>
        </p:txBody>
      </p:sp>
      <p:sp>
        <p:nvSpPr>
          <p:cNvPr id="67587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Visual Studio 2005 Extensibility Webcasts</a:t>
            </a:r>
          </a:p>
          <a:p>
            <a:pPr>
              <a:buFont typeface="Wingdings" pitchFamily="2" charset="2"/>
              <a:buNone/>
            </a:pPr>
            <a:r>
              <a:rPr lang="en-US" sz="1400" smtClean="0"/>
              <a:t>	</a:t>
            </a:r>
            <a:r>
              <a:rPr lang="en-US" sz="1400" smtClean="0">
                <a:solidFill>
                  <a:srgbClr val="0000FF"/>
                </a:solidFill>
                <a:hlinkClick r:id="rId2"/>
              </a:rPr>
              <a:t>http://msdn.microsoft.com/vstudio/extend/webcasts/</a:t>
            </a:r>
            <a:endParaRPr lang="en-US" sz="1400" smtClean="0">
              <a:solidFill>
                <a:srgbClr val="0000FF"/>
              </a:solidFill>
            </a:endParaRPr>
          </a:p>
          <a:p>
            <a:r>
              <a:rPr lang="en-US" smtClean="0"/>
              <a:t>Visual Studio Developer Center</a:t>
            </a:r>
          </a:p>
          <a:p>
            <a:pPr>
              <a:buFont typeface="Wingdings" pitchFamily="2" charset="2"/>
              <a:buNone/>
            </a:pPr>
            <a:r>
              <a:rPr lang="en-US" sz="1400" smtClean="0"/>
              <a:t>	</a:t>
            </a:r>
            <a:r>
              <a:rPr lang="en-US" sz="1400" smtClean="0">
                <a:hlinkClick r:id="rId2"/>
              </a:rPr>
              <a:t>http://msdn.microsoft.com/vstudio/extend/webcasts/</a:t>
            </a:r>
            <a:endParaRPr lang="en-US" sz="1400" smtClean="0"/>
          </a:p>
          <a:p>
            <a:r>
              <a:rPr lang="en-US" smtClean="0"/>
              <a:t>Visual Studio 2005 SDK</a:t>
            </a:r>
          </a:p>
          <a:p>
            <a:pPr>
              <a:buFont typeface="Wingdings" pitchFamily="2" charset="2"/>
              <a:buNone/>
            </a:pPr>
            <a:r>
              <a:rPr lang="en-US" sz="1400" smtClean="0"/>
              <a:t>	</a:t>
            </a:r>
            <a:r>
              <a:rPr lang="en-US" sz="1400" smtClean="0">
                <a:hlinkClick r:id="rId3"/>
              </a:rPr>
              <a:t>http://www.microsoft.com/downloads/details.aspx?FamilyId=7E0FDD66-698A-4E6A-B373-BD0642847AB7&amp;displaylang=en</a:t>
            </a:r>
            <a:endParaRPr lang="en-US" sz="1400" smtClean="0"/>
          </a:p>
          <a:p>
            <a:r>
              <a:rPr lang="en-US" smtClean="0"/>
              <a:t>Dr. Ex's Weblog</a:t>
            </a:r>
          </a:p>
          <a:p>
            <a:pPr>
              <a:buFont typeface="Wingdings" pitchFamily="2" charset="2"/>
              <a:buNone/>
            </a:pPr>
            <a:r>
              <a:rPr lang="en-US" sz="1400" smtClean="0"/>
              <a:t>	</a:t>
            </a:r>
            <a:r>
              <a:rPr lang="en-US" sz="1400" smtClean="0">
                <a:hlinkClick r:id="rId4"/>
              </a:rPr>
              <a:t>http://blogs.msdn.com/dr._ex/default.aspx</a:t>
            </a:r>
            <a:endParaRPr lang="en-US" sz="1400" smtClean="0"/>
          </a:p>
          <a:p>
            <a:r>
              <a:rPr lang="en-US" smtClean="0"/>
              <a:t>VSIP Members Login</a:t>
            </a:r>
          </a:p>
          <a:p>
            <a:pPr>
              <a:buFont typeface="Wingdings" pitchFamily="2" charset="2"/>
              <a:buNone/>
            </a:pPr>
            <a:r>
              <a:rPr lang="en-US" sz="1400" smtClean="0"/>
              <a:t>	</a:t>
            </a:r>
            <a:r>
              <a:rPr lang="en-US" sz="1400" smtClean="0">
                <a:hlinkClick r:id="rId5"/>
              </a:rPr>
              <a:t>http://affiliate.vsipmembers.com/</a:t>
            </a:r>
            <a:endParaRPr lang="en-US" sz="1400" smtClean="0"/>
          </a:p>
          <a:p>
            <a:endParaRPr lang="de-DE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Zusammenfassung</a:t>
            </a:r>
            <a:endParaRPr lang="en-US" smtClean="0"/>
          </a:p>
        </p:txBody>
      </p:sp>
      <p:sp>
        <p:nvSpPr>
          <p:cNvPr id="65539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Wenn einfache Automatisierung der IDE gewünscht und sichtbarer Source-Code kein Problem </a:t>
            </a:r>
            <a:r>
              <a:rPr lang="de-DE" dirty="0" smtClean="0">
                <a:sym typeface="Symbol" pitchFamily="18" charset="2"/>
              </a:rPr>
              <a:t> </a:t>
            </a:r>
            <a:r>
              <a:rPr lang="de-DE" b="1" dirty="0" smtClean="0">
                <a:sym typeface="Symbol" pitchFamily="18" charset="2"/>
              </a:rPr>
              <a:t>Makros</a:t>
            </a:r>
            <a:endParaRPr lang="de-DE" dirty="0" smtClean="0"/>
          </a:p>
          <a:p>
            <a:r>
              <a:rPr lang="de-DE" dirty="0" smtClean="0"/>
              <a:t>Wenn Entwicklung in höherer Programmier-</a:t>
            </a:r>
            <a:r>
              <a:rPr lang="de-DE" dirty="0" err="1" smtClean="0"/>
              <a:t>sprache</a:t>
            </a:r>
            <a:r>
              <a:rPr lang="de-DE" dirty="0" smtClean="0"/>
              <a:t> erfolgen soll und Automation Model ausreichend </a:t>
            </a:r>
            <a:r>
              <a:rPr lang="de-DE" dirty="0" smtClean="0">
                <a:sym typeface="Symbol" pitchFamily="18" charset="2"/>
              </a:rPr>
              <a:t> </a:t>
            </a:r>
            <a:r>
              <a:rPr lang="de-DE" b="1" dirty="0" smtClean="0">
                <a:sym typeface="Symbol" pitchFamily="18" charset="2"/>
              </a:rPr>
              <a:t>Add-ins</a:t>
            </a:r>
            <a:endParaRPr lang="de-DE" b="1" dirty="0" smtClean="0"/>
          </a:p>
          <a:p>
            <a:r>
              <a:rPr lang="de-DE" dirty="0" smtClean="0"/>
              <a:t>Für eigene Projekttypen, Editoren, Designer Debugger, Sprachen, etc. </a:t>
            </a:r>
            <a:r>
              <a:rPr lang="de-DE" dirty="0" smtClean="0">
                <a:sym typeface="Symbol" pitchFamily="18" charset="2"/>
              </a:rPr>
              <a:t></a:t>
            </a:r>
            <a:r>
              <a:rPr lang="de-DE" dirty="0" smtClean="0"/>
              <a:t> </a:t>
            </a:r>
            <a:r>
              <a:rPr lang="de-DE" b="1" dirty="0" err="1" smtClean="0"/>
              <a:t>VSPackage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852738"/>
            <a:ext cx="7772400" cy="747712"/>
          </a:xfrm>
        </p:spPr>
        <p:txBody>
          <a:bodyPr/>
          <a:lstStyle/>
          <a:p>
            <a:pPr algn="ctr">
              <a:defRPr/>
            </a:pPr>
            <a:r>
              <a:rPr lang="de-DE" smtClean="0"/>
              <a:t>Fragen</a:t>
            </a:r>
            <a:r>
              <a:rPr lang="de-DE" dirty="0" smtClean="0"/>
              <a:t>?</a:t>
            </a:r>
            <a:endParaRPr lang="en-US" dirty="0" smtClean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ubTitle" sz="quarter" idx="1"/>
          </p:nvPr>
        </p:nvSpPr>
        <p:spPr/>
        <p:txBody>
          <a:bodyPr/>
          <a:lstStyle/>
          <a:p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852738"/>
            <a:ext cx="7772400" cy="747712"/>
          </a:xfrm>
        </p:spPr>
        <p:txBody>
          <a:bodyPr/>
          <a:lstStyle/>
          <a:p>
            <a:pPr algn="ctr">
              <a:defRPr/>
            </a:pPr>
            <a:r>
              <a:rPr lang="de-DE" dirty="0" smtClean="0"/>
              <a:t>Danke </a:t>
            </a:r>
            <a:r>
              <a:rPr lang="de-DE" dirty="0" err="1" smtClean="0"/>
              <a:t>für's</a:t>
            </a:r>
            <a:r>
              <a:rPr lang="de-DE" dirty="0" smtClean="0"/>
              <a:t> Zuhören</a:t>
            </a:r>
            <a:endParaRPr lang="en-US" dirty="0" smtClean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ubTitle" sz="quarter" idx="1"/>
          </p:nvPr>
        </p:nvSpPr>
        <p:spPr/>
        <p:txBody>
          <a:bodyPr/>
          <a:lstStyle/>
          <a:p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Automation Object Model</a:t>
            </a:r>
            <a:endParaRPr lang="en-US" smtClean="0"/>
          </a:p>
        </p:txBody>
      </p:sp>
      <p:sp>
        <p:nvSpPr>
          <p:cNvPr id="29699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Sieht kompliziert aus? Entwarnung: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Man braucht nicht alles auf einmal zu kennen.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Einige wenige, immer wieder auftauchende Konzepte.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In der Praxis: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Was klingt </a:t>
            </a:r>
            <a:r>
              <a:rPr lang="de-DE" i="1" dirty="0" smtClean="0">
                <a:solidFill>
                  <a:schemeClr val="tx1"/>
                </a:solidFill>
              </a:rPr>
              <a:t>für mich</a:t>
            </a:r>
            <a:r>
              <a:rPr lang="de-DE" dirty="0" smtClean="0">
                <a:solidFill>
                  <a:schemeClr val="tx1"/>
                </a:solidFill>
              </a:rPr>
              <a:t> interessant?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Was kann ich </a:t>
            </a:r>
            <a:r>
              <a:rPr lang="de-DE" i="1" dirty="0" smtClean="0">
                <a:solidFill>
                  <a:schemeClr val="tx1"/>
                </a:solidFill>
              </a:rPr>
              <a:t>jetzt</a:t>
            </a:r>
            <a:r>
              <a:rPr lang="de-DE" dirty="0" smtClean="0">
                <a:solidFill>
                  <a:schemeClr val="tx1"/>
                </a:solidFill>
              </a:rPr>
              <a:t> brauchen?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Vieles unabhängig voneinander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Übersicht auf der MSDN Website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  <a:hlinkClick r:id="rId2"/>
              </a:rPr>
              <a:t>http://msdn2.microsoft.com/en-us/library/za2b25t3(VS.80).aspx</a:t>
            </a:r>
            <a:endParaRPr lang="de-DE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Automation Object Model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>
                <a:solidFill>
                  <a:schemeClr val="tx1"/>
                </a:solidFill>
              </a:rPr>
              <a:t>Beispiel:</a:t>
            </a:r>
          </a:p>
          <a:p>
            <a:pPr lvl="1"/>
            <a:r>
              <a:rPr lang="de-DE" smtClean="0">
                <a:solidFill>
                  <a:schemeClr val="tx1"/>
                </a:solidFill>
              </a:rPr>
              <a:t>DTE (bzw. DTE2) ist das Root-Objekt</a:t>
            </a:r>
          </a:p>
          <a:p>
            <a:pPr lvl="1"/>
            <a:r>
              <a:rPr lang="de-DE" smtClean="0">
                <a:solidFill>
                  <a:schemeClr val="tx1"/>
                </a:solidFill>
              </a:rPr>
              <a:t>Darunter: Documents-Collection</a:t>
            </a:r>
          </a:p>
          <a:p>
            <a:pPr lvl="1"/>
            <a:endParaRPr lang="en-US" smtClean="0">
              <a:solidFill>
                <a:schemeClr val="tx1"/>
              </a:solidFill>
            </a:endParaRPr>
          </a:p>
        </p:txBody>
      </p:sp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2"/>
          <a:srcRect l="59863" t="50700" r="15431" b="36819"/>
          <a:stretch>
            <a:fillRect/>
          </a:stretch>
        </p:blipFill>
        <p:spPr bwMode="auto">
          <a:xfrm>
            <a:off x="1116013" y="3300413"/>
            <a:ext cx="5815012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Automation Object Model</a:t>
            </a:r>
            <a:endParaRPr lang="en-US" smtClean="0"/>
          </a:p>
        </p:txBody>
      </p:sp>
      <p:sp>
        <p:nvSpPr>
          <p:cNvPr id="31747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Weitere interessante Beispiele: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Zugriff auf Solutions und Projekte</a:t>
            </a:r>
          </a:p>
          <a:p>
            <a:pPr lvl="2"/>
            <a:r>
              <a:rPr lang="de-DE" dirty="0" smtClean="0">
                <a:solidFill>
                  <a:schemeClr val="accent2"/>
                </a:solidFill>
              </a:rPr>
              <a:t>Solution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smtClean="0">
                <a:solidFill>
                  <a:schemeClr val="accent2"/>
                </a:solidFill>
              </a:rPr>
              <a:t>Project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err="1" smtClean="0">
                <a:solidFill>
                  <a:schemeClr val="accent2"/>
                </a:solidFill>
              </a:rPr>
              <a:t>ProjectItem</a:t>
            </a:r>
            <a:endParaRPr lang="de-DE" dirty="0" smtClean="0">
              <a:solidFill>
                <a:schemeClr val="accent2"/>
              </a:solidFill>
            </a:endParaRP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Zugriff auf Sprachelemente in Quellcodes:</a:t>
            </a:r>
          </a:p>
          <a:p>
            <a:pPr lvl="2"/>
            <a:r>
              <a:rPr lang="de-DE" dirty="0" err="1" smtClean="0">
                <a:solidFill>
                  <a:schemeClr val="accent2"/>
                </a:solidFill>
              </a:rPr>
              <a:t>FileCodeModel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smtClean="0">
                <a:solidFill>
                  <a:schemeClr val="accent2"/>
                </a:solidFill>
              </a:rPr>
              <a:t>CodeVariable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err="1" smtClean="0">
                <a:solidFill>
                  <a:schemeClr val="accent2"/>
                </a:solidFill>
              </a:rPr>
              <a:t>CodeFunction</a:t>
            </a:r>
            <a:r>
              <a:rPr lang="de-DE" dirty="0" smtClean="0">
                <a:solidFill>
                  <a:schemeClr val="tx1"/>
                </a:solidFill>
              </a:rPr>
              <a:t>, etc.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Zugriff auf Tool-Windows</a:t>
            </a:r>
          </a:p>
          <a:p>
            <a:pPr lvl="2"/>
            <a:r>
              <a:rPr lang="de-DE" dirty="0" err="1" smtClean="0">
                <a:solidFill>
                  <a:schemeClr val="accent2"/>
                </a:solidFill>
              </a:rPr>
              <a:t>CommandWindow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err="1" smtClean="0">
                <a:solidFill>
                  <a:schemeClr val="accent2"/>
                </a:solidFill>
              </a:rPr>
              <a:t>TaskList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err="1" smtClean="0">
                <a:solidFill>
                  <a:schemeClr val="accent2"/>
                </a:solidFill>
              </a:rPr>
              <a:t>OutputWindow</a:t>
            </a:r>
            <a:r>
              <a:rPr lang="de-DE" dirty="0" smtClean="0">
                <a:solidFill>
                  <a:schemeClr val="tx1"/>
                </a:solidFill>
              </a:rPr>
              <a:t>, etc.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Zugriff auf den Debugger</a:t>
            </a:r>
          </a:p>
          <a:p>
            <a:pPr lvl="2"/>
            <a:r>
              <a:rPr lang="de-DE" dirty="0" smtClean="0">
                <a:solidFill>
                  <a:schemeClr val="accent2"/>
                </a:solidFill>
              </a:rPr>
              <a:t>Debugger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err="1" smtClean="0">
                <a:solidFill>
                  <a:schemeClr val="accent2"/>
                </a:solidFill>
              </a:rPr>
              <a:t>Process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smtClean="0">
                <a:solidFill>
                  <a:schemeClr val="accent2"/>
                </a:solidFill>
              </a:rPr>
              <a:t>Program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err="1" smtClean="0">
                <a:solidFill>
                  <a:schemeClr val="accent2"/>
                </a:solidFill>
              </a:rPr>
              <a:t>StackFrame</a:t>
            </a:r>
            <a:r>
              <a:rPr lang="de-DE" dirty="0" smtClean="0">
                <a:solidFill>
                  <a:schemeClr val="tx1"/>
                </a:solidFill>
              </a:rPr>
              <a:t>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852738"/>
            <a:ext cx="7772400" cy="747712"/>
          </a:xfrm>
        </p:spPr>
        <p:txBody>
          <a:bodyPr/>
          <a:lstStyle/>
          <a:p>
            <a:pPr algn="ctr">
              <a:defRPr/>
            </a:pPr>
            <a:r>
              <a:rPr lang="de-DE" smtClean="0"/>
              <a:t>Makros</a:t>
            </a:r>
            <a:endParaRPr lang="en-US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endParaRPr lang="de-DE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Makros</a:t>
            </a:r>
            <a:endParaRPr lang="en-US" smtClean="0"/>
          </a:p>
        </p:txBody>
      </p:sp>
      <p:sp>
        <p:nvSpPr>
          <p:cNvPr id="34819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Zu "DOS-Zeiten": Tastaturmakros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Makro = Abfolge von </a:t>
            </a:r>
            <a:r>
              <a:rPr lang="de-DE" b="1" dirty="0" smtClean="0">
                <a:solidFill>
                  <a:schemeClr val="tx1"/>
                </a:solidFill>
              </a:rPr>
              <a:t>gedrückten Tasten</a:t>
            </a:r>
            <a:r>
              <a:rPr lang="de-DE" dirty="0" smtClean="0">
                <a:solidFill>
                  <a:schemeClr val="tx1"/>
                </a:solidFill>
              </a:rPr>
              <a:t>.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Heute: Automation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Makro = Abfolge von </a:t>
            </a:r>
            <a:r>
              <a:rPr lang="de-DE" b="1" dirty="0" smtClean="0">
                <a:solidFill>
                  <a:schemeClr val="tx1"/>
                </a:solidFill>
              </a:rPr>
              <a:t>Funktionsaufrufen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Kein Unterschied zwischen "Live-Aufzeichnung" und geschriebenem Programmcode.</a:t>
            </a:r>
          </a:p>
          <a:p>
            <a:pPr lvl="2"/>
            <a:r>
              <a:rPr lang="de-DE" dirty="0" smtClean="0">
                <a:solidFill>
                  <a:schemeClr val="tx1"/>
                </a:solidFill>
              </a:rPr>
              <a:t>Ausnahmen: Aufrufe einiger Dialoge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Für nahezu jede Aktion in der Anwendung gibt es eine entsprechende Funktion.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smtClean="0">
                <a:solidFill>
                  <a:schemeClr val="tx1"/>
                </a:solidFill>
              </a:rPr>
              <a:t>Genauer: Ein </a:t>
            </a:r>
            <a:r>
              <a:rPr lang="de-DE" b="1" dirty="0" smtClean="0">
                <a:solidFill>
                  <a:schemeClr val="tx1"/>
                </a:solidFill>
              </a:rPr>
              <a:t>Command</a:t>
            </a:r>
            <a:endParaRPr lang="en-US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uiExpand="1" build="p"/>
    </p:bldLst>
  </p:timing>
</p:sld>
</file>

<file path=ppt/theme/theme1.xml><?xml version="1.0" encoding="utf-8"?>
<a:theme xmlns:a="http://schemas.openxmlformats.org/drawingml/2006/main" name="BN2C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Default Design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BN2C</Template>
  <TotalTime>0</TotalTime>
  <Words>1689</Words>
  <Application>Microsoft Office PowerPoint</Application>
  <PresentationFormat>Bildschirmpräsentation (4:3)</PresentationFormat>
  <Paragraphs>359</Paragraphs>
  <Slides>47</Slides>
  <Notes>14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47</vt:i4>
      </vt:variant>
    </vt:vector>
  </HeadingPairs>
  <TitlesOfParts>
    <vt:vector size="48" baseType="lpstr">
      <vt:lpstr>BN2C</vt:lpstr>
      <vt:lpstr>Makros, Add-ins, VSPackages</vt:lpstr>
      <vt:lpstr>Visual Studio Automation</vt:lpstr>
      <vt:lpstr>Beispiel: Elemente in der GUI...</vt:lpstr>
      <vt:lpstr>...und im Objektmodell</vt:lpstr>
      <vt:lpstr>Automation Object Model</vt:lpstr>
      <vt:lpstr>Automation Object Model</vt:lpstr>
      <vt:lpstr>Automation Object Model</vt:lpstr>
      <vt:lpstr>Makros</vt:lpstr>
      <vt:lpstr>Makros</vt:lpstr>
      <vt:lpstr>Commands</vt:lpstr>
      <vt:lpstr>Commands</vt:lpstr>
      <vt:lpstr>Commands</vt:lpstr>
      <vt:lpstr>Makros</vt:lpstr>
      <vt:lpstr>Makros: Zusammenfassung</vt:lpstr>
      <vt:lpstr>Makros vs Add-ins</vt:lpstr>
      <vt:lpstr>Add-ins</vt:lpstr>
      <vt:lpstr>Add-ins</vt:lpstr>
      <vt:lpstr>Add-ins</vt:lpstr>
      <vt:lpstr>Add-ins</vt:lpstr>
      <vt:lpstr>Add-ins: Registrierung</vt:lpstr>
      <vt:lpstr>Add-ins: .addin file</vt:lpstr>
      <vt:lpstr>Add-ins: Registrierung</vt:lpstr>
      <vt:lpstr>Add-ins: Tool Windows</vt:lpstr>
      <vt:lpstr>Add-ins: Tool Windows</vt:lpstr>
      <vt:lpstr>Add-ins: Tool Windows</vt:lpstr>
      <vt:lpstr>Add-ins: Fallstricke</vt:lpstr>
      <vt:lpstr>Add-ins: Fallstricke</vt:lpstr>
      <vt:lpstr>Add-ins: Zusammenfassung</vt:lpstr>
      <vt:lpstr>VSPackages</vt:lpstr>
      <vt:lpstr>VSPackages</vt:lpstr>
      <vt:lpstr>VSPackages - Entwicklung</vt:lpstr>
      <vt:lpstr>VSPackages – Visual Studio SDK</vt:lpstr>
      <vt:lpstr>VSPackages – Visual Studio SDK</vt:lpstr>
      <vt:lpstr>VSPackages - Erstellung</vt:lpstr>
      <vt:lpstr>VSPackages - Aufbau</vt:lpstr>
      <vt:lpstr>VSPackages - Aufbau</vt:lpstr>
      <vt:lpstr>VSPackages - Aufbau</vt:lpstr>
      <vt:lpstr>VSPackages - Aufbau</vt:lpstr>
      <vt:lpstr>VSPackages - Aufbau</vt:lpstr>
      <vt:lpstr>VSPackages</vt:lpstr>
      <vt:lpstr>VSPackages - Debugging</vt:lpstr>
      <vt:lpstr>VSPackages - Debugging</vt:lpstr>
      <vt:lpstr>VSPackages - Installation</vt:lpstr>
      <vt:lpstr>Ressourcen</vt:lpstr>
      <vt:lpstr>Zusammenfassung</vt:lpstr>
      <vt:lpstr>Fragen?</vt:lpstr>
      <vt:lpstr>Danke für's Zuhören</vt:lpstr>
    </vt:vector>
  </TitlesOfParts>
  <Company>Privat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Roland Weigelt;Jens Schaller</dc:creator>
  <cp:lastModifiedBy>Roland Weigelt</cp:lastModifiedBy>
  <cp:revision>650</cp:revision>
  <dcterms:created xsi:type="dcterms:W3CDTF">2005-08-20T20:54:38Z</dcterms:created>
  <dcterms:modified xsi:type="dcterms:W3CDTF">2007-04-05T11:02:42Z</dcterms:modified>
</cp:coreProperties>
</file>