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8" r:id="rId2"/>
    <p:sldId id="340" r:id="rId3"/>
    <p:sldId id="342" r:id="rId4"/>
    <p:sldId id="343" r:id="rId5"/>
    <p:sldId id="344" r:id="rId6"/>
    <p:sldId id="341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  <p:sldId id="34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224" autoAdjust="0"/>
    <p:restoredTop sz="88028" autoAdjust="0"/>
  </p:normalViewPr>
  <p:slideViewPr>
    <p:cSldViewPr>
      <p:cViewPr varScale="1">
        <p:scale>
          <a:sx n="89" d="100"/>
          <a:sy n="89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BB01881-3815-402C-9762-443BA63B1A6C}" type="datetimeFigureOut">
              <a:rPr lang="de-DE"/>
              <a:pPr>
                <a:defRPr/>
              </a:pPr>
              <a:t>05.04.2007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792515-E508-4EF2-9A36-757AE22E612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9EEABF-8D34-4A62-BEE1-721D2586297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der täglichen Arbeit mit Visual Studio startet man selten komplett "bei Null", sondern verwendet Vorlagen</a:t>
            </a:r>
            <a:r>
              <a:rPr lang="de-DE" baseline="0" dirty="0" smtClean="0"/>
              <a:t> für Projekte und Projektelemente.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Vorsicht: Template</a:t>
            </a:r>
            <a:r>
              <a:rPr lang="de-DE" baseline="0" dirty="0" smtClean="0"/>
              <a:t> Caching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Tipp: Bei komplexen </a:t>
            </a:r>
            <a:r>
              <a:rPr lang="de-DE" dirty="0" err="1" smtClean="0"/>
              <a:t>Wizards</a:t>
            </a:r>
            <a:r>
              <a:rPr lang="de-DE" dirty="0" smtClean="0"/>
              <a:t> ggf. mehrere </a:t>
            </a:r>
            <a:r>
              <a:rPr lang="de-DE" dirty="0" err="1" smtClean="0"/>
              <a:t>Assemblies</a:t>
            </a:r>
            <a:r>
              <a:rPr lang="de-DE" dirty="0" smtClean="0"/>
              <a:t> mit </a:t>
            </a:r>
            <a:r>
              <a:rPr lang="de-DE" dirty="0" err="1" smtClean="0">
                <a:solidFill>
                  <a:schemeClr val="accent2"/>
                </a:solidFill>
              </a:rPr>
              <a:t>ILMerge</a:t>
            </a:r>
            <a:r>
              <a:rPr lang="de-DE" dirty="0" smtClean="0"/>
              <a:t> zu einer zusammenfassen (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dirty="0" smtClean="0"/>
              <a:t>weniger "Müll" im Verzeichnis)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Tool: "Visual Studio Content Installer Power Toys" (</a:t>
            </a:r>
            <a:r>
              <a:rPr lang="de-DE" dirty="0" smtClean="0"/>
              <a:t>anscheinend nicht mehr gepflegt)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4AF49-CD0F-4F13-A017-00C13DAF25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7B318-5377-49B4-BF26-EB474C62AD3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0D04A-488D-43F8-B613-80E5E7A4C92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55C98-5DA8-4575-9FA4-22DCB3A4E90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16408-B2FA-4D5A-B937-17621724AE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7721-601A-4A77-997D-661EC94762F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 userDrawn="1"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43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3872381-317E-4F9C-8687-49C42DDAE3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0" fontAlgn="base" hangingPunct="0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fontAlgn="base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fontAlgn="base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fontAlgn="base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fontAlgn="base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roland-weigelt.de" TargetMode="External"/><Relationship Id="rId2" Type="http://schemas.openxmlformats.org/officeDocument/2006/relationships/hyperlink" Target="mailto:mail@jens-schaller.de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jens-schaller.de/blog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Visual Studio Templates 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02.04.2007</a:t>
            </a:r>
            <a:endParaRPr lang="de-DE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Roland 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		Jens Schaller					Roland Weigelt</a:t>
            </a: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EMail:</a:t>
            </a:r>
            <a:r>
              <a:rPr lang="de-DE" sz="1400" b="1">
                <a:latin typeface="Verdana" pitchFamily="34" charset="0"/>
              </a:rPr>
              <a:t>		</a:t>
            </a:r>
            <a:r>
              <a:rPr lang="de-DE" sz="1400">
                <a:latin typeface="Verdana" pitchFamily="34" charset="0"/>
                <a:hlinkClick r:id="rId2"/>
              </a:rPr>
              <a:t>mail@jens-schaller.de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solidFill>
                  <a:schemeClr val="hlink"/>
                </a:solidFill>
                <a:latin typeface="Verdana" pitchFamily="34" charset="0"/>
                <a:hlinkClick r:id="rId3"/>
              </a:rPr>
              <a:t>mail@roland-weigelt.de</a:t>
            </a:r>
            <a:endParaRPr lang="de-DE" sz="140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>
                <a:latin typeface="Verdana" pitchFamily="34" charset="0"/>
                <a:hlinkClick r:id="rId4"/>
              </a:rPr>
              <a:t>http://jens-schaller.de/blog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latin typeface="Verdana" pitchFamily="34" charset="0"/>
                <a:hlinkClick r:id="rId5"/>
              </a:rPr>
              <a:t>http://weblogs.asp.net/rweigelt</a:t>
            </a:r>
            <a:endParaRPr lang="en-US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Vorgegebene Template-Parameter (Forts.)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$clrversion$</a:t>
            </a:r>
          </a:p>
          <a:p>
            <a:pPr lvl="1"/>
            <a:r>
              <a:rPr lang="de-DE">
                <a:solidFill>
                  <a:schemeClr val="accent2"/>
                </a:solidFill>
              </a:rPr>
              <a:t>$GUID1$</a:t>
            </a:r>
            <a:r>
              <a:rPr lang="de-DE"/>
              <a:t>, </a:t>
            </a:r>
            <a:r>
              <a:rPr lang="de-DE">
                <a:solidFill>
                  <a:schemeClr val="accent2"/>
                </a:solidFill>
              </a:rPr>
              <a:t>$GUID2$</a:t>
            </a:r>
            <a:r>
              <a:rPr lang="de-DE"/>
              <a:t>, ... </a:t>
            </a:r>
            <a:r>
              <a:rPr lang="de-DE">
                <a:solidFill>
                  <a:schemeClr val="accent2"/>
                </a:solidFill>
              </a:rPr>
              <a:t>$GUID10$</a:t>
            </a:r>
            <a:endParaRPr lang="en-US">
              <a:solidFill>
                <a:schemeClr val="accent2"/>
              </a:solidFill>
            </a:endParaRPr>
          </a:p>
          <a:p>
            <a:pPr lvl="1"/>
            <a:r>
              <a:rPr lang="en-US">
                <a:solidFill>
                  <a:schemeClr val="accent2"/>
                </a:solidFill>
              </a:rPr>
              <a:t>$machinename$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$registeredorganization$</a:t>
            </a:r>
          </a:p>
          <a:p>
            <a:pPr lvl="1"/>
            <a:r>
              <a:rPr lang="de-DE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time$</a:t>
            </a:r>
            <a:r>
              <a:rPr lang="en-US"/>
              <a:t> (DD/MM/YYYY 00:00:00)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$userdomain$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$username$</a:t>
            </a:r>
          </a:p>
          <a:p>
            <a:pPr lvl="1"/>
            <a:r>
              <a:rPr lang="en-US">
                <a:solidFill>
                  <a:schemeClr val="accent2"/>
                </a:solidFill>
              </a:rPr>
              <a:t>$year$</a:t>
            </a:r>
            <a:r>
              <a:rPr lang="en-US"/>
              <a:t> (YYYY)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Zusätzlich: Eigene Parameter</a:t>
            </a:r>
          </a:p>
          <a:p>
            <a:r>
              <a:rPr lang="de-DE" dirty="0"/>
              <a:t>Möglichkeit </a:t>
            </a:r>
            <a:r>
              <a:rPr lang="de-DE" dirty="0" smtClean="0"/>
              <a:t>1: </a:t>
            </a:r>
            <a:r>
              <a:rPr lang="de-DE" b="1" dirty="0"/>
              <a:t>Custom </a:t>
            </a:r>
            <a:r>
              <a:rPr lang="de-DE" b="1" dirty="0" smtClean="0"/>
              <a:t>Parameters</a:t>
            </a:r>
          </a:p>
          <a:p>
            <a:pPr>
              <a:buNone/>
            </a:pPr>
            <a:endParaRPr lang="en-US" sz="20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&lt;</a:t>
            </a:r>
            <a:r>
              <a:rPr lang="en-US" sz="2000" dirty="0" err="1" smtClean="0">
                <a:solidFill>
                  <a:schemeClr val="accent2"/>
                </a:solidFill>
              </a:rPr>
              <a:t>TemplateContent</a:t>
            </a:r>
            <a:r>
              <a:rPr lang="en-US" sz="2000" dirty="0" smtClean="0">
                <a:solidFill>
                  <a:schemeClr val="accent2"/>
                </a:solidFill>
              </a:rPr>
              <a:t>&gt;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 ...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 </a:t>
            </a:r>
            <a:r>
              <a:rPr lang="en-US" sz="2000" dirty="0">
                <a:solidFill>
                  <a:schemeClr val="accent2"/>
                </a:solidFill>
              </a:rPr>
              <a:t>&lt;</a:t>
            </a:r>
            <a:r>
              <a:rPr lang="en-US" sz="2000" dirty="0" err="1">
                <a:solidFill>
                  <a:schemeClr val="accent2"/>
                </a:solidFill>
              </a:rPr>
              <a:t>CustomParameters</a:t>
            </a:r>
            <a:r>
              <a:rPr lang="en-US" sz="2000" dirty="0" smtClean="0">
                <a:solidFill>
                  <a:schemeClr val="accent2"/>
                </a:solidFill>
              </a:rPr>
              <a:t>&gt;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     </a:t>
            </a:r>
            <a:r>
              <a:rPr lang="en-US" sz="2000" dirty="0">
                <a:solidFill>
                  <a:schemeClr val="accent2"/>
                </a:solidFill>
              </a:rPr>
              <a:t>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$MyParameter1$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MyValue1</a:t>
            </a:r>
            <a:r>
              <a:rPr lang="en-US" sz="2000" dirty="0" smtClean="0">
                <a:solidFill>
                  <a:schemeClr val="accent2"/>
                </a:solidFill>
              </a:rPr>
              <a:t>" /&gt;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     </a:t>
            </a:r>
            <a:r>
              <a:rPr lang="en-US" sz="2000" dirty="0">
                <a:solidFill>
                  <a:schemeClr val="accent2"/>
                </a:solidFill>
              </a:rPr>
              <a:t>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$MyParameter2$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MyValue2</a:t>
            </a:r>
            <a:r>
              <a:rPr lang="en-US" sz="2000" dirty="0" smtClean="0">
                <a:solidFill>
                  <a:schemeClr val="accent2"/>
                </a:solidFill>
              </a:rPr>
              <a:t>" /&gt;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    </a:t>
            </a:r>
            <a:r>
              <a:rPr lang="en-US" sz="2000" dirty="0">
                <a:solidFill>
                  <a:schemeClr val="accent2"/>
                </a:solidFill>
              </a:rPr>
              <a:t>&lt;/</a:t>
            </a:r>
            <a:r>
              <a:rPr lang="en-US" sz="2000" dirty="0" err="1">
                <a:solidFill>
                  <a:schemeClr val="accent2"/>
                </a:solidFill>
              </a:rPr>
              <a:t>CustomParameters</a:t>
            </a:r>
            <a:r>
              <a:rPr lang="en-US" sz="2000" dirty="0" smtClean="0">
                <a:solidFill>
                  <a:schemeClr val="accent2"/>
                </a:solidFill>
              </a:rPr>
              <a:t>&gt;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&lt;/</a:t>
            </a:r>
            <a:r>
              <a:rPr lang="en-US" sz="2000" dirty="0" err="1">
                <a:solidFill>
                  <a:schemeClr val="accent2"/>
                </a:solidFill>
              </a:rPr>
              <a:t>TemplateContent</a:t>
            </a:r>
            <a:r>
              <a:rPr lang="en-US" sz="2000" dirty="0" smtClean="0">
                <a:solidFill>
                  <a:schemeClr val="accent2"/>
                </a:solidFill>
              </a:rPr>
              <a:t>&gt;</a:t>
            </a:r>
          </a:p>
          <a:p>
            <a:pPr>
              <a:buNone/>
            </a:pPr>
            <a:endParaRPr lang="en-US" sz="1800" dirty="0" smtClean="0">
              <a:solidFill>
                <a:schemeClr val="accent2"/>
              </a:solidFill>
            </a:endParaRPr>
          </a:p>
          <a:p>
            <a:r>
              <a:rPr lang="de-DE" dirty="0" smtClean="0"/>
              <a:t>Statische Ersetzung</a:t>
            </a:r>
            <a:endParaRPr lang="en-US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Möglichkeit </a:t>
            </a:r>
            <a:r>
              <a:rPr lang="de-DE" dirty="0" smtClean="0"/>
              <a:t>2 (dynamisch): </a:t>
            </a:r>
            <a:r>
              <a:rPr lang="de-DE" b="1" dirty="0" smtClean="0"/>
              <a:t>Wizard</a:t>
            </a:r>
            <a:endParaRPr lang="de-DE" dirty="0"/>
          </a:p>
          <a:p>
            <a:r>
              <a:rPr lang="de-DE" dirty="0" smtClean="0"/>
              <a:t>Hier: "Wizard" </a:t>
            </a:r>
            <a:r>
              <a:rPr lang="de-DE" dirty="0"/>
              <a:t>== C#-Klasse, die </a:t>
            </a:r>
            <a:r>
              <a:rPr lang="de-DE" dirty="0" err="1">
                <a:solidFill>
                  <a:schemeClr val="accent2"/>
                </a:solidFill>
              </a:rPr>
              <a:t>IWizard</a:t>
            </a:r>
            <a:r>
              <a:rPr lang="de-DE" dirty="0"/>
              <a:t> implementiert</a:t>
            </a:r>
          </a:p>
          <a:p>
            <a:pPr lvl="1"/>
            <a:r>
              <a:rPr lang="en-US" sz="2000" dirty="0"/>
              <a:t>Namespace </a:t>
            </a:r>
            <a:r>
              <a:rPr lang="en-US" sz="2000" dirty="0" err="1">
                <a:solidFill>
                  <a:schemeClr val="accent2"/>
                </a:solidFill>
              </a:rPr>
              <a:t>Microsoft.VisualStudio.TemplateWizard</a:t>
            </a:r>
            <a:endParaRPr lang="en-US" sz="2000" dirty="0">
              <a:solidFill>
                <a:schemeClr val="accent2"/>
              </a:solidFill>
            </a:endParaRPr>
          </a:p>
          <a:p>
            <a:pPr lvl="1"/>
            <a:r>
              <a:rPr lang="de-DE" sz="2000" dirty="0" err="1"/>
              <a:t>Assembly</a:t>
            </a:r>
            <a:r>
              <a:rPr lang="de-DE" sz="2000" dirty="0"/>
              <a:t> </a:t>
            </a:r>
            <a:r>
              <a:rPr lang="en-US" sz="2000" dirty="0" err="1">
                <a:solidFill>
                  <a:schemeClr val="accent2"/>
                </a:solidFill>
              </a:rPr>
              <a:t>Microsoft.VisualStudio.TemplateWizardInterface</a:t>
            </a:r>
            <a:endParaRPr lang="en-US" sz="2000" dirty="0">
              <a:solidFill>
                <a:schemeClr val="accent2"/>
              </a:solidFill>
            </a:endParaRPr>
          </a:p>
          <a:p>
            <a:r>
              <a:rPr lang="de-DE" dirty="0"/>
              <a:t>Nicht notwendigerweise GUI involviert!</a:t>
            </a:r>
          </a:p>
          <a:p>
            <a:pPr lvl="1"/>
            <a:r>
              <a:rPr lang="de-DE" dirty="0" smtClean="0"/>
              <a:t>A</a:t>
            </a:r>
            <a:r>
              <a:rPr lang="de-DE" dirty="0" smtClean="0">
                <a:sym typeface="Symbol" pitchFamily="18" charset="2"/>
              </a:rPr>
              <a:t>uch "</a:t>
            </a:r>
            <a:r>
              <a:rPr lang="de-DE" dirty="0" err="1">
                <a:sym typeface="Symbol" pitchFamily="18" charset="2"/>
              </a:rPr>
              <a:t>Wizards</a:t>
            </a:r>
            <a:r>
              <a:rPr lang="de-DE" dirty="0">
                <a:sym typeface="Symbol" pitchFamily="18" charset="2"/>
              </a:rPr>
              <a:t>" ohne GUI </a:t>
            </a:r>
            <a:r>
              <a:rPr lang="de-DE" dirty="0" smtClean="0">
                <a:sym typeface="Symbol" pitchFamily="18" charset="2"/>
              </a:rPr>
              <a:t>denkbar, z.B. Ersatz für "</a:t>
            </a:r>
            <a:r>
              <a:rPr lang="de-DE" dirty="0" smtClean="0">
                <a:solidFill>
                  <a:schemeClr val="accent2"/>
                </a:solidFill>
                <a:sym typeface="Symbol" pitchFamily="18" charset="2"/>
              </a:rPr>
              <a:t>$time$</a:t>
            </a:r>
            <a:r>
              <a:rPr lang="de-DE" dirty="0" smtClean="0">
                <a:sym typeface="Symbol" pitchFamily="18" charset="2"/>
              </a:rPr>
              <a:t>" (mit eigenem Zeitformat)</a:t>
            </a:r>
            <a:endParaRPr lang="de-DE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</a:t>
            </a:r>
            <a:r>
              <a:rPr lang="de-DE" dirty="0" err="1" smtClean="0"/>
              <a:t>Implementation</a:t>
            </a:r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Beispiel</a:t>
            </a:r>
            <a:r>
              <a:rPr lang="en-US" dirty="0" smtClean="0">
                <a:solidFill>
                  <a:schemeClr val="tx1"/>
                </a:solidFill>
              </a:rPr>
              <a:t> Item 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public </a:t>
            </a:r>
            <a:r>
              <a:rPr lang="en-US" sz="2800" dirty="0">
                <a:solidFill>
                  <a:schemeClr val="accent2"/>
                </a:solidFill>
              </a:rPr>
              <a:t>void </a:t>
            </a:r>
            <a:r>
              <a:rPr lang="en-US" sz="2800" dirty="0" err="1">
                <a:solidFill>
                  <a:schemeClr val="accent2"/>
                </a:solidFill>
              </a:rPr>
              <a:t>RunStarted</a:t>
            </a:r>
            <a:r>
              <a:rPr lang="en-US" sz="2800" dirty="0">
                <a:solidFill>
                  <a:schemeClr val="accent2"/>
                </a:solidFill>
              </a:rPr>
              <a:t>(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 </a:t>
            </a:r>
            <a:r>
              <a:rPr lang="en-US" sz="2800" dirty="0" err="1">
                <a:solidFill>
                  <a:srgbClr val="C0C0C0"/>
                </a:solidFill>
              </a:rPr>
              <a:t>automationObject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chemeClr val="accent2"/>
                </a:solidFill>
              </a:rPr>
              <a:t>Dictionary&lt;string</a:t>
            </a:r>
            <a:r>
              <a:rPr lang="en-US" sz="2800" dirty="0">
                <a:solidFill>
                  <a:schemeClr val="accent2"/>
                </a:solidFill>
              </a:rPr>
              <a:t>, string&gt; </a:t>
            </a:r>
            <a:r>
              <a:rPr lang="en-US" sz="2800" dirty="0" err="1">
                <a:solidFill>
                  <a:schemeClr val="accent2"/>
                </a:solidFill>
              </a:rPr>
              <a:t>replacementsDictionary</a:t>
            </a:r>
            <a:r>
              <a:rPr lang="en-US" sz="2800" dirty="0">
                <a:solidFill>
                  <a:schemeClr val="accent2"/>
                </a:solidFill>
              </a:rPr>
              <a:t>,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err="1" smtClean="0">
                <a:solidFill>
                  <a:srgbClr val="C0C0C0"/>
                </a:solidFill>
              </a:rPr>
              <a:t>WizardRunKind</a:t>
            </a:r>
            <a:r>
              <a:rPr lang="en-US" sz="2800" dirty="0" smtClean="0">
                <a:solidFill>
                  <a:srgbClr val="C0C0C0"/>
                </a:solidFill>
              </a:rPr>
              <a:t> </a:t>
            </a:r>
            <a:r>
              <a:rPr lang="en-US" sz="2800" dirty="0" err="1">
                <a:solidFill>
                  <a:srgbClr val="C0C0C0"/>
                </a:solidFill>
              </a:rPr>
              <a:t>runKind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</a:t>
            </a:r>
            <a:r>
              <a:rPr lang="en-US" sz="2800" dirty="0">
                <a:solidFill>
                  <a:srgbClr val="C0C0C0"/>
                </a:solidFill>
              </a:rPr>
              <a:t>[] </a:t>
            </a:r>
            <a:r>
              <a:rPr lang="en-US" sz="2800" dirty="0" err="1">
                <a:solidFill>
                  <a:srgbClr val="C0C0C0"/>
                </a:solidFill>
              </a:rPr>
              <a:t>customParams</a:t>
            </a:r>
            <a:r>
              <a:rPr lang="en-US" sz="2800" dirty="0" smtClean="0">
                <a:solidFill>
                  <a:srgbClr val="C0C0C0"/>
                </a:solidFill>
              </a:rPr>
              <a:t>)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sz="2800" dirty="0" err="1">
                <a:solidFill>
                  <a:schemeClr val="accent2"/>
                </a:solidFill>
              </a:rPr>
              <a:t>public</a:t>
            </a:r>
            <a:r>
              <a:rPr lang="de-DE" sz="2800" dirty="0">
                <a:solidFill>
                  <a:schemeClr val="accent2"/>
                </a:solidFill>
              </a:rPr>
              <a:t> </a:t>
            </a:r>
            <a:r>
              <a:rPr lang="de-DE" sz="2800" dirty="0" err="1">
                <a:solidFill>
                  <a:schemeClr val="accent2"/>
                </a:solidFill>
              </a:rPr>
              <a:t>bool</a:t>
            </a:r>
            <a:r>
              <a:rPr lang="de-DE" sz="2800" dirty="0">
                <a:solidFill>
                  <a:schemeClr val="accent2"/>
                </a:solidFill>
              </a:rPr>
              <a:t> </a:t>
            </a:r>
            <a:r>
              <a:rPr lang="de-DE" sz="2800" dirty="0" err="1">
                <a:solidFill>
                  <a:schemeClr val="accent2"/>
                </a:solidFill>
              </a:rPr>
              <a:t>ShouldAddProjectItem</a:t>
            </a:r>
            <a:r>
              <a:rPr lang="de-DE" sz="2800" dirty="0">
                <a:solidFill>
                  <a:schemeClr val="accent2"/>
                </a:solidFill>
              </a:rPr>
              <a:t>(</a:t>
            </a:r>
            <a:r>
              <a:rPr lang="de-DE" sz="2800" dirty="0" err="1">
                <a:solidFill>
                  <a:srgbClr val="C0C0C0"/>
                </a:solidFill>
              </a:rPr>
              <a:t>string</a:t>
            </a:r>
            <a:r>
              <a:rPr lang="de-DE" sz="2800" dirty="0">
                <a:solidFill>
                  <a:srgbClr val="C0C0C0"/>
                </a:solidFill>
              </a:rPr>
              <a:t> </a:t>
            </a:r>
            <a:r>
              <a:rPr lang="de-DE" sz="2800" dirty="0" err="1">
                <a:solidFill>
                  <a:srgbClr val="C0C0C0"/>
                </a:solidFill>
              </a:rPr>
              <a:t>filePath</a:t>
            </a:r>
            <a:r>
              <a:rPr lang="de-DE" sz="2800" dirty="0" smtClean="0">
                <a:solidFill>
                  <a:schemeClr val="accent2"/>
                </a:solidFill>
              </a:rPr>
              <a:t>)</a:t>
            </a:r>
            <a:endParaRPr lang="de-DE" sz="2800" dirty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4143380"/>
            <a:ext cx="2143140" cy="1000132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smtClean="0"/>
              <a:t>wird in </a:t>
            </a:r>
            <a:r>
              <a:rPr lang="de-DE" sz="1400" dirty="0" err="1" smtClean="0">
                <a:solidFill>
                  <a:schemeClr val="accent2"/>
                </a:solidFill>
              </a:rPr>
              <a:t>RunStarted</a:t>
            </a:r>
            <a:r>
              <a:rPr lang="de-DE" sz="1400" dirty="0" smtClean="0">
                <a:solidFill>
                  <a:schemeClr val="accent2"/>
                </a:solidFill>
              </a:rPr>
              <a:t>(...)</a:t>
            </a:r>
            <a:r>
              <a:rPr lang="de-DE" sz="1400" dirty="0" smtClean="0"/>
              <a:t> gefüllt, z.B. mit</a:t>
            </a:r>
          </a:p>
          <a:p>
            <a:r>
              <a:rPr lang="de-DE" sz="1400" dirty="0" smtClean="0"/>
              <a:t>Key= </a:t>
            </a:r>
            <a:r>
              <a:rPr lang="de-DE" sz="1400" dirty="0" smtClean="0">
                <a:solidFill>
                  <a:schemeClr val="accent2"/>
                </a:solidFill>
              </a:rPr>
              <a:t>"$</a:t>
            </a:r>
            <a:r>
              <a:rPr lang="de-DE" sz="1400" dirty="0" err="1" smtClean="0">
                <a:solidFill>
                  <a:schemeClr val="accent2"/>
                </a:solidFill>
              </a:rPr>
              <a:t>MyParameter</a:t>
            </a:r>
            <a:r>
              <a:rPr lang="de-DE" sz="1400" dirty="0" smtClean="0">
                <a:solidFill>
                  <a:schemeClr val="accent2"/>
                </a:solidFill>
              </a:rPr>
              <a:t>$"</a:t>
            </a:r>
            <a:br>
              <a:rPr lang="de-DE" sz="1400" dirty="0" smtClean="0">
                <a:solidFill>
                  <a:schemeClr val="accent2"/>
                </a:solidFill>
              </a:rPr>
            </a:br>
            <a:r>
              <a:rPr lang="de-DE" sz="1400" dirty="0" smtClean="0"/>
              <a:t>Value = </a:t>
            </a:r>
            <a:r>
              <a:rPr lang="de-DE" sz="1400" dirty="0" smtClean="0">
                <a:solidFill>
                  <a:schemeClr val="accent2"/>
                </a:solidFill>
                <a:sym typeface="Symbol" pitchFamily="18" charset="2"/>
              </a:rPr>
              <a:t>"The Value"</a:t>
            </a:r>
            <a:endParaRPr lang="de-DE" sz="1400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1071538" y="6000768"/>
            <a:ext cx="2000264" cy="785794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err="1" smtClean="0">
                <a:solidFill>
                  <a:schemeClr val="accent2"/>
                </a:solidFill>
              </a:rPr>
              <a:t>true</a:t>
            </a:r>
            <a:r>
              <a:rPr lang="de-DE" sz="1400" dirty="0" smtClean="0"/>
              <a:t> : Datei wird zum Projekt hinzugefügt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uiExpand="1" build="p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Arbeitsablauf</a:t>
            </a:r>
            <a:endParaRPr lang="en-US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Class </a:t>
            </a:r>
            <a:r>
              <a:rPr lang="de-DE" dirty="0"/>
              <a:t>Library </a:t>
            </a:r>
            <a:r>
              <a:rPr lang="de-DE" dirty="0" smtClean="0"/>
              <a:t>erstellen</a:t>
            </a:r>
          </a:p>
          <a:p>
            <a:pPr lvl="1"/>
            <a:r>
              <a:rPr lang="de-DE" dirty="0" smtClean="0"/>
              <a:t>Klasse mit </a:t>
            </a:r>
            <a:r>
              <a:rPr lang="de-DE" dirty="0" err="1" smtClean="0"/>
              <a:t>IWizard</a:t>
            </a:r>
            <a:r>
              <a:rPr lang="de-DE" dirty="0" smtClean="0"/>
              <a:t> Interface implementieren</a:t>
            </a:r>
          </a:p>
          <a:p>
            <a:r>
              <a:rPr lang="de-DE" dirty="0" err="1" smtClean="0"/>
              <a:t>Assembly</a:t>
            </a:r>
            <a:r>
              <a:rPr lang="de-DE" dirty="0" smtClean="0"/>
              <a:t> signieren</a:t>
            </a:r>
            <a:endParaRPr lang="de-DE" dirty="0"/>
          </a:p>
          <a:p>
            <a:r>
              <a:rPr lang="de-DE" dirty="0" smtClean="0"/>
              <a:t>Laut </a:t>
            </a:r>
            <a:r>
              <a:rPr lang="de-DE" dirty="0"/>
              <a:t>Microsoft Dokumentation: Ablage in GAC</a:t>
            </a:r>
          </a:p>
          <a:p>
            <a:pPr lvl="1"/>
            <a:r>
              <a:rPr lang="de-DE" dirty="0" smtClean="0"/>
              <a:t>Besser: </a:t>
            </a:r>
            <a:r>
              <a:rPr lang="en-US" dirty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dirty="0" err="1">
                <a:solidFill>
                  <a:schemeClr val="accent2"/>
                </a:solidFill>
              </a:rPr>
              <a:t>PublicAssemblies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de-DE" dirty="0"/>
              <a:t>Klasse in .</a:t>
            </a:r>
            <a:r>
              <a:rPr lang="de-DE" dirty="0" err="1"/>
              <a:t>vstemplate</a:t>
            </a:r>
            <a:r>
              <a:rPr lang="de-DE" dirty="0"/>
              <a:t> </a:t>
            </a:r>
            <a:r>
              <a:rPr lang="de-DE" dirty="0" smtClean="0"/>
              <a:t>referenzieren</a:t>
            </a:r>
          </a:p>
          <a:p>
            <a:pPr lvl="1"/>
            <a:r>
              <a:rPr lang="de-DE" dirty="0" smtClean="0"/>
              <a:t>Public Key Token nicht vergessen (</a:t>
            </a:r>
            <a:r>
              <a:rPr lang="de-DE" dirty="0" err="1" smtClean="0">
                <a:solidFill>
                  <a:schemeClr val="accent2"/>
                </a:solidFill>
              </a:rPr>
              <a:t>sn</a:t>
            </a:r>
            <a:r>
              <a:rPr lang="de-DE" dirty="0" smtClean="0">
                <a:solidFill>
                  <a:schemeClr val="accent2"/>
                </a:solidFill>
              </a:rPr>
              <a:t> –T</a:t>
            </a:r>
            <a:r>
              <a:rPr lang="de-DE" dirty="0" smtClean="0"/>
              <a:t>)</a:t>
            </a:r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142844" y="5929330"/>
            <a:ext cx="2052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69200"/>
                </a:solidFill>
                <a:latin typeface="+mj-lt"/>
                <a:ea typeface="+mj-ea"/>
                <a:cs typeface="+mj-cs"/>
              </a:rPr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Deployment</a:t>
            </a:r>
            <a:endParaRPr lang="en-U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Manuell: ZIP-Datei kopieren</a:t>
            </a:r>
          </a:p>
          <a:p>
            <a:pPr lvl="1"/>
            <a:r>
              <a:rPr lang="de-DE" dirty="0" smtClean="0"/>
              <a:t>Für viele Zwecke vollkommen ausreichend</a:t>
            </a:r>
            <a:endParaRPr lang="de-DE" dirty="0"/>
          </a:p>
          <a:p>
            <a:r>
              <a:rPr lang="de-DE" dirty="0" smtClean="0"/>
              <a:t>Visual Studio Content Installer (.</a:t>
            </a:r>
            <a:r>
              <a:rPr lang="de-DE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VSI</a:t>
            </a:r>
            <a:r>
              <a:rPr lang="de-DE" dirty="0"/>
              <a:t>: (umbenanntes) ZIP, enthält Template sowie </a:t>
            </a:r>
            <a:r>
              <a:rPr lang="de-DE" dirty="0" smtClean="0"/>
              <a:t>.</a:t>
            </a:r>
            <a:r>
              <a:rPr lang="de-DE" dirty="0" err="1" smtClean="0"/>
              <a:t>vscontent</a:t>
            </a:r>
            <a:r>
              <a:rPr lang="de-DE" dirty="0" smtClean="0"/>
              <a:t> </a:t>
            </a:r>
            <a:r>
              <a:rPr lang="de-DE" dirty="0"/>
              <a:t>für </a:t>
            </a:r>
            <a:r>
              <a:rPr lang="de-DE" dirty="0" smtClean="0"/>
              <a:t>Metadaten (XML-Datei)</a:t>
            </a:r>
          </a:p>
          <a:p>
            <a:r>
              <a:rPr lang="de-DE" dirty="0" smtClean="0"/>
              <a:t>Klassisch: Installation über MSI</a:t>
            </a:r>
          </a:p>
          <a:p>
            <a:pPr lvl="1"/>
            <a:r>
              <a:rPr lang="de-DE" dirty="0" smtClean="0"/>
              <a:t>Evtl. "professionelleres" Aussehen</a:t>
            </a:r>
          </a:p>
          <a:p>
            <a:pPr lvl="1"/>
            <a:r>
              <a:rPr lang="de-DE" dirty="0" smtClean="0"/>
              <a:t>Mehr Möglichkeiten, z.B. eigener Code in Installer-Klassen</a:t>
            </a:r>
          </a:p>
          <a:p>
            <a:endParaRPr lang="en-US" dirty="0" smtClean="0"/>
          </a:p>
          <a:p>
            <a:pPr lvl="1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Project Templates</a:t>
            </a:r>
          </a:p>
          <a:p>
            <a:pPr lvl="1"/>
            <a:r>
              <a:rPr lang="de-DE" dirty="0" smtClean="0"/>
              <a:t>Windows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err="1" smtClean="0"/>
              <a:t>Console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smtClean="0"/>
              <a:t>Class Library</a:t>
            </a:r>
          </a:p>
          <a:p>
            <a:pPr lvl="1"/>
            <a:r>
              <a:rPr lang="de-DE" dirty="0" smtClean="0"/>
              <a:t>...</a:t>
            </a:r>
          </a:p>
          <a:p>
            <a:r>
              <a:rPr lang="de-DE" dirty="0" smtClean="0"/>
              <a:t>Item Templates</a:t>
            </a:r>
          </a:p>
          <a:p>
            <a:pPr lvl="1"/>
            <a:r>
              <a:rPr lang="de-DE" dirty="0" smtClean="0"/>
              <a:t>Klassen</a:t>
            </a:r>
          </a:p>
          <a:p>
            <a:pPr lvl="1"/>
            <a:r>
              <a:rPr lang="de-DE" dirty="0" smtClean="0"/>
              <a:t>Interfaces</a:t>
            </a:r>
          </a:p>
          <a:p>
            <a:pPr lvl="1"/>
            <a:r>
              <a:rPr lang="de-DE" dirty="0" smtClean="0"/>
              <a:t>Formulare</a:t>
            </a:r>
          </a:p>
          <a:p>
            <a:pPr lvl="1"/>
            <a:r>
              <a:rPr lang="de-DE" dirty="0" smtClean="0"/>
              <a:t>...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693075"/>
            <a:ext cx="3567589" cy="259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253" y="4429132"/>
            <a:ext cx="3567589" cy="219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Template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 so vieles bei Microsoft: ZIP-Datei</a:t>
            </a:r>
          </a:p>
          <a:p>
            <a:pPr lvl="1"/>
            <a:r>
              <a:rPr lang="de-DE" dirty="0" smtClean="0"/>
              <a:t>In speziellem Verzeichnis abgelegt</a:t>
            </a:r>
          </a:p>
          <a:p>
            <a:pPr lvl="1"/>
            <a:r>
              <a:rPr lang="de-DE" dirty="0" smtClean="0"/>
              <a:t>Inhalt:</a:t>
            </a:r>
          </a:p>
          <a:p>
            <a:pPr lvl="2"/>
            <a:r>
              <a:rPr lang="de-DE" dirty="0" smtClean="0"/>
              <a:t>XML-Datei mit Endung ".</a:t>
            </a:r>
            <a:r>
              <a:rPr lang="de-DE" dirty="0" err="1" smtClean="0"/>
              <a:t>vstemplate</a:t>
            </a:r>
            <a:r>
              <a:rPr lang="de-DE" dirty="0" smtClean="0"/>
              <a:t>" mit Metadaten</a:t>
            </a:r>
          </a:p>
          <a:p>
            <a:pPr lvl="2"/>
            <a:r>
              <a:rPr lang="de-DE" dirty="0" smtClean="0"/>
              <a:t>Icon für Darstellung in "Add New..." Dialog</a:t>
            </a:r>
          </a:p>
          <a:p>
            <a:pPr lvl="2"/>
            <a:r>
              <a:rPr lang="de-DE" dirty="0" smtClean="0"/>
              <a:t>Datei(en) für Projekt bzw. Projektelement</a:t>
            </a:r>
          </a:p>
          <a:p>
            <a:r>
              <a:rPr lang="de-DE" dirty="0" smtClean="0"/>
              <a:t>Optionale Features:</a:t>
            </a:r>
          </a:p>
          <a:p>
            <a:pPr lvl="1"/>
            <a:r>
              <a:rPr lang="de-DE" dirty="0" smtClean="0"/>
              <a:t>Ersetzung von Strings in Textdateien</a:t>
            </a:r>
          </a:p>
          <a:p>
            <a:pPr lvl="1"/>
            <a:r>
              <a:rPr lang="de-DE" dirty="0" smtClean="0"/>
              <a:t>Aufruf von eigenem Code beim Hinzufügen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Ablage der mitgelieferten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 </a:t>
            </a:r>
          </a:p>
          <a:p>
            <a:pPr lvl="1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ItemTemplates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lvl="1"/>
            <a:r>
              <a:rPr lang="de-DE" sz="2800" dirty="0" smtClean="0"/>
              <a:t>z.B. Class.zip in </a:t>
            </a:r>
            <a:r>
              <a:rPr lang="en-US" sz="2800" dirty="0" err="1" smtClean="0">
                <a:solidFill>
                  <a:schemeClr val="accent2"/>
                </a:solidFill>
              </a:rPr>
              <a:t>CSharp</a:t>
            </a:r>
            <a:r>
              <a:rPr lang="en-US" sz="2800" dirty="0" smtClean="0">
                <a:solidFill>
                  <a:schemeClr val="accent2"/>
                </a:solidFill>
              </a:rPr>
              <a:t>\</a:t>
            </a:r>
            <a:r>
              <a:rPr lang="en-US" sz="2800" i="1" dirty="0" smtClean="0">
                <a:solidFill>
                  <a:schemeClr val="accent2"/>
                </a:solidFill>
              </a:rPr>
              <a:t>1033</a:t>
            </a:r>
            <a:endParaRPr lang="de-DE" dirty="0" smtClean="0"/>
          </a:p>
          <a:p>
            <a:r>
              <a:rPr lang="de-DE" dirty="0" smtClean="0"/>
              <a:t>Project Templates</a:t>
            </a:r>
          </a:p>
          <a:p>
            <a:pPr marL="815976" lvl="2" indent="-363538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ProjectTemplates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marL="815976" lvl="2" indent="-363538"/>
            <a:r>
              <a:rPr lang="de-DE" sz="2800" dirty="0" smtClean="0"/>
              <a:t>z.B. WindowsApplication.zip in </a:t>
            </a:r>
            <a:r>
              <a:rPr lang="de-DE" sz="2800" dirty="0" err="1" smtClean="0">
                <a:solidFill>
                  <a:schemeClr val="accent2"/>
                </a:solidFill>
              </a:rPr>
              <a:t>CSharp</a:t>
            </a:r>
            <a:r>
              <a:rPr lang="de-DE" sz="2800" dirty="0" smtClean="0">
                <a:solidFill>
                  <a:schemeClr val="accent2"/>
                </a:solidFill>
              </a:rPr>
              <a:t>\Windows\1033</a:t>
            </a:r>
          </a:p>
          <a:p>
            <a:pPr marL="363538" lvl="1" indent="-363538"/>
            <a:r>
              <a:rPr lang="de-DE" dirty="0" smtClean="0">
                <a:solidFill>
                  <a:schemeClr val="tx1"/>
                </a:solidFill>
              </a:rPr>
              <a:t>Nach Änderungen: </a:t>
            </a:r>
            <a:r>
              <a:rPr lang="de-DE" dirty="0" smtClean="0">
                <a:solidFill>
                  <a:schemeClr val="accent2"/>
                </a:solidFill>
              </a:rPr>
              <a:t>devenv.exe /</a:t>
            </a:r>
            <a:r>
              <a:rPr lang="de-DE" dirty="0" err="1" smtClean="0">
                <a:solidFill>
                  <a:schemeClr val="accent2"/>
                </a:solidFill>
              </a:rPr>
              <a:t>InstallVSTemplates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i="1" dirty="0" smtClean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3357562"/>
            <a:ext cx="1928826" cy="500066"/>
          </a:xfrm>
          <a:prstGeom prst="wedgeRoundRectCallout">
            <a:avLst>
              <a:gd name="adj1" fmla="val -92022"/>
              <a:gd name="adj2" fmla="val -39722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US-Version von Visual Studio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Ablage von eigenen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</a:t>
            </a:r>
          </a:p>
          <a:p>
            <a:pPr lvl="1"/>
            <a:r>
              <a:rPr lang="de-DE" dirty="0" smtClean="0"/>
              <a:t>Ordner unterhalb von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2005\Templates\ItemTemplates</a:t>
            </a:r>
          </a:p>
          <a:p>
            <a:pPr lvl="1"/>
            <a:r>
              <a:rPr lang="de-DE" dirty="0" smtClean="0"/>
              <a:t>z.B. </a:t>
            </a:r>
            <a:r>
              <a:rPr lang="pt-BR" dirty="0" smtClean="0">
                <a:solidFill>
                  <a:schemeClr val="accent2"/>
                </a:solidFill>
              </a:rPr>
              <a:t>Visual C#</a:t>
            </a:r>
          </a:p>
          <a:p>
            <a:pPr lvl="1"/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Project Templates</a:t>
            </a:r>
          </a:p>
          <a:p>
            <a:pPr lvl="1"/>
            <a:r>
              <a:rPr lang="de-DE" dirty="0" smtClean="0"/>
              <a:t>Ordner unterhalb von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2005\Templates\ProjectTemplates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Templates erstellen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Startpunkt: Export Wizard</a:t>
            </a:r>
          </a:p>
          <a:p>
            <a:pPr lvl="1"/>
            <a:r>
              <a:rPr lang="de-DE" dirty="0" smtClean="0"/>
              <a:t>File -&gt; Export Template</a:t>
            </a:r>
          </a:p>
          <a:p>
            <a:pPr lvl="1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42844" y="5929330"/>
            <a:ext cx="2052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69200"/>
                </a:solidFill>
                <a:latin typeface="+mj-lt"/>
                <a:ea typeface="+mj-ea"/>
                <a:cs typeface="+mj-cs"/>
              </a:rPr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</a:t>
            </a:r>
            <a:r>
              <a:rPr lang="de-DE" dirty="0" err="1" smtClean="0"/>
              <a:t>vstemplate</a:t>
            </a:r>
            <a:r>
              <a:rPr lang="de-DE" dirty="0" smtClean="0"/>
              <a:t>-Datei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Root-Tag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VSTemplate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Type = "Project" oder "Item"</a:t>
            </a:r>
          </a:p>
          <a:p>
            <a:r>
              <a:rPr lang="de-DE" dirty="0" smtClean="0"/>
              <a:t>Metadaten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TemplateData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Name, Beschreibung etc. für Auswahldialog</a:t>
            </a:r>
          </a:p>
          <a:p>
            <a:r>
              <a:rPr lang="de-DE" dirty="0" smtClean="0"/>
              <a:t>Inhalte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TemplateContent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Referenzen</a:t>
            </a:r>
          </a:p>
          <a:p>
            <a:pPr lvl="1"/>
            <a:r>
              <a:rPr lang="de-DE" dirty="0" smtClean="0"/>
              <a:t>Projekte</a:t>
            </a:r>
          </a:p>
          <a:p>
            <a:pPr lvl="1"/>
            <a:r>
              <a:rPr lang="de-DE" dirty="0" smtClean="0"/>
              <a:t>Projektelemente</a:t>
            </a:r>
          </a:p>
          <a:p>
            <a:pPr>
              <a:buNone/>
            </a:pPr>
            <a:endParaRPr lang="de-DE" sz="1800" dirty="0" smtClean="0"/>
          </a:p>
          <a:p>
            <a:pPr>
              <a:buNone/>
            </a:pPr>
            <a:r>
              <a:rPr lang="de-DE" sz="1600" dirty="0" smtClean="0"/>
              <a:t>Referenz aller Tags in MSDN Library unter "Visual Studio Template Schema Reference"</a:t>
            </a:r>
          </a:p>
          <a:p>
            <a:pPr>
              <a:buNone/>
            </a:pPr>
            <a:r>
              <a:rPr lang="de-DE" sz="1600" dirty="0" smtClean="0"/>
              <a:t>(Tipp: Suchbegriff mit Anführungszeichen eingeben)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Textersetzung</a:t>
            </a:r>
            <a:endParaRPr lang="en-US" dirty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Flexibilität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Ersetzung</a:t>
            </a:r>
            <a:r>
              <a:rPr lang="en-US" dirty="0" smtClean="0"/>
              <a:t> </a:t>
            </a:r>
            <a:r>
              <a:rPr lang="en-US" dirty="0" err="1" smtClean="0"/>
              <a:t>bestimmter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 smtClean="0"/>
          </a:p>
          <a:p>
            <a:endParaRPr lang="en-US" dirty="0" smtClean="0"/>
          </a:p>
          <a:p>
            <a:pPr>
              <a:buFont typeface="Franklin Gothic Medium" pitchFamily="34" charset="0"/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namespace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dirty="0" err="1">
                <a:solidFill>
                  <a:schemeClr val="accent2"/>
                </a:solidFill>
              </a:rPr>
              <a:t>rootnamespace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{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class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dirty="0" err="1">
                <a:solidFill>
                  <a:schemeClr val="accent2"/>
                </a:solidFill>
              </a:rPr>
              <a:t>safeitemname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{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	public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dirty="0" err="1">
                <a:solidFill>
                  <a:schemeClr val="accent2"/>
                </a:solidFill>
              </a:rPr>
              <a:t>safeitemname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dirty="0">
                <a:solidFill>
                  <a:schemeClr val="accent2"/>
                </a:solidFill>
              </a:rPr>
              <a:t>()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	{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	}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>
                <a:solidFill>
                  <a:schemeClr val="accent2"/>
                </a:solidFill>
              </a:rPr>
              <a:t>	}</a:t>
            </a:r>
          </a:p>
          <a:p>
            <a:pPr>
              <a:buFont typeface="Franklin Gothic Medium" pitchFamily="34" charset="0"/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}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Muss </a:t>
            </a:r>
            <a:r>
              <a:rPr lang="de-DE" dirty="0"/>
              <a:t>explizit aktiviert werden</a:t>
            </a:r>
            <a:endParaRPr lang="en-US" dirty="0"/>
          </a:p>
          <a:p>
            <a:pPr lvl="1"/>
            <a:r>
              <a:rPr lang="en-US" dirty="0"/>
              <a:t>&lt;</a:t>
            </a:r>
            <a:r>
              <a:rPr lang="en-US" dirty="0" err="1"/>
              <a:t>ProjectItem</a:t>
            </a:r>
            <a:r>
              <a:rPr lang="en-US" dirty="0"/>
              <a:t> ... </a:t>
            </a:r>
            <a:r>
              <a:rPr lang="en-US" dirty="0" err="1"/>
              <a:t>ReplaceParameters</a:t>
            </a:r>
            <a:r>
              <a:rPr lang="en-US" dirty="0"/>
              <a:t>="true"&gt;</a:t>
            </a:r>
          </a:p>
          <a:p>
            <a:r>
              <a:rPr lang="de-DE" dirty="0" smtClean="0"/>
              <a:t>Vorgegeben u.a.:</a:t>
            </a:r>
            <a:endParaRPr lang="de-DE" dirty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rootnamespace</a:t>
            </a:r>
            <a:r>
              <a:rPr lang="en-US" dirty="0" smtClean="0">
                <a:solidFill>
                  <a:schemeClr val="accent2"/>
                </a:solidFill>
              </a:rPr>
              <a:t>$</a:t>
            </a:r>
            <a:r>
              <a:rPr lang="en-US" dirty="0" smtClean="0"/>
              <a:t> (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 </a:t>
            </a:r>
            <a:r>
              <a:rPr lang="en-US" dirty="0" err="1" smtClean="0"/>
              <a:t>angegeben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r>
              <a:rPr lang="de-DE" sz="1600" dirty="0" smtClean="0"/>
              <a:t>Referenz in MSDN-Library unter: "Template Parameters"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645</Words>
  <Application>Microsoft Office PowerPoint</Application>
  <PresentationFormat>Bildschirmpräsentation (4:3)</PresentationFormat>
  <Paragraphs>148</Paragraphs>
  <Slides>16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Default Design</vt:lpstr>
      <vt:lpstr>Visual Studio Templates </vt:lpstr>
      <vt:lpstr>Visual Studio Templates</vt:lpstr>
      <vt:lpstr>Visual Studio Template</vt:lpstr>
      <vt:lpstr>Ablage der mitgelieferten Templates</vt:lpstr>
      <vt:lpstr>Ablage von eigenen Templates</vt:lpstr>
      <vt:lpstr>Eigene Templates erstellen</vt:lpstr>
      <vt:lpstr>.vstemplate-Datei</vt:lpstr>
      <vt:lpstr>Textersetzung</vt:lpstr>
      <vt:lpstr>Textersetzung</vt:lpstr>
      <vt:lpstr>Textersetzung</vt:lpstr>
      <vt:lpstr>Textersetzung</vt:lpstr>
      <vt:lpstr>Textersetzung</vt:lpstr>
      <vt:lpstr>IWizard: Implementation</vt:lpstr>
      <vt:lpstr>IWizard: Arbeitsablauf</vt:lpstr>
      <vt:lpstr>Deployment</vt:lpstr>
      <vt:lpstr>Fragen?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596</cp:revision>
  <dcterms:created xsi:type="dcterms:W3CDTF">2005-08-20T20:54:38Z</dcterms:created>
  <dcterms:modified xsi:type="dcterms:W3CDTF">2007-04-05T11:02:35Z</dcterms:modified>
</cp:coreProperties>
</file>